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400" r:id="rId3"/>
    <p:sldId id="260" r:id="rId4"/>
    <p:sldId id="261" r:id="rId5"/>
    <p:sldId id="413" r:id="rId6"/>
    <p:sldId id="401" r:id="rId7"/>
    <p:sldId id="410" r:id="rId8"/>
    <p:sldId id="350" r:id="rId9"/>
    <p:sldId id="351" r:id="rId10"/>
    <p:sldId id="352" r:id="rId11"/>
    <p:sldId id="353" r:id="rId12"/>
    <p:sldId id="354" r:id="rId13"/>
    <p:sldId id="411" r:id="rId14"/>
    <p:sldId id="402" r:id="rId15"/>
    <p:sldId id="409" r:id="rId16"/>
    <p:sldId id="403" r:id="rId17"/>
    <p:sldId id="360" r:id="rId18"/>
    <p:sldId id="363" r:id="rId19"/>
    <p:sldId id="282" r:id="rId20"/>
    <p:sldId id="283" r:id="rId21"/>
    <p:sldId id="286" r:id="rId22"/>
    <p:sldId id="285" r:id="rId23"/>
    <p:sldId id="414" r:id="rId24"/>
    <p:sldId id="412" r:id="rId25"/>
    <p:sldId id="415" r:id="rId26"/>
    <p:sldId id="416" r:id="rId27"/>
    <p:sldId id="344" r:id="rId28"/>
    <p:sldId id="345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98" d="100"/>
          <a:sy n="98" d="100"/>
        </p:scale>
        <p:origin x="-1192" y="-104"/>
      </p:cViewPr>
      <p:guideLst>
        <p:guide orient="horz" pos="224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78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935C9-1A93-DB45-8245-ADA25D11D269}" type="datetimeFigureOut">
              <a:rPr lang="en-US" smtClean="0"/>
              <a:t>09-07-12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6A3AF-677F-C240-AC35-D1A14874302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10946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0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1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1F96EA9C-9E8D-8544-B649-B67317BCC6D9}" type="slidenum">
              <a:rPr lang="en-GB" sz="1200">
                <a:latin typeface="Arial" charset="0"/>
              </a:rPr>
              <a:pPr algn="r" eaLnBrk="1" hangingPunct="1"/>
              <a:t>2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6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47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2AD8895C-FCE8-B546-A96B-1745D0AE7B56}" type="slidenum">
              <a:rPr lang="nl-NL" sz="1200">
                <a:latin typeface="Arial" charset="0"/>
              </a:rPr>
              <a:pPr algn="r" eaLnBrk="1" hangingPunct="1"/>
              <a:t>11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5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5F2E3997-3D7A-6148-BC14-B0EA802FA85A}" type="slidenum">
              <a:rPr lang="nl-NL" sz="1200">
                <a:latin typeface="Arial" charset="0"/>
              </a:rPr>
              <a:pPr algn="r" eaLnBrk="1" hangingPunct="1"/>
              <a:t>12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F20ED8A3-68F9-C048-A130-98FCDC04B3AF}" type="slidenum">
              <a:rPr lang="nl-NL" sz="1200">
                <a:latin typeface="Arial" charset="0"/>
              </a:rPr>
              <a:pPr algn="r" eaLnBrk="1" hangingPunct="1"/>
              <a:t>13</a:t>
            </a:fld>
            <a:endParaRPr lang="nl-NL" sz="1200">
              <a:latin typeface="Arial" charset="0"/>
            </a:endParaRPr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9688" y="814388"/>
            <a:ext cx="4235450" cy="3176587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343400"/>
            <a:ext cx="5038725" cy="3854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defTabSz="819150"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B3CB50C0-8CAA-D442-A68A-9237C048C23B}" type="slidenum">
              <a:rPr lang="en-GB" sz="1200">
                <a:latin typeface="Arial" charset="0"/>
              </a:rPr>
              <a:pPr eaLnBrk="1" hangingPunct="1"/>
              <a:t>14</a:t>
            </a:fld>
            <a:endParaRPr lang="en-GB" sz="1200">
              <a:latin typeface="Arial" charset="0"/>
            </a:endParaRPr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B3CB50C0-8CAA-D442-A68A-9237C048C23B}" type="slidenum">
              <a:rPr lang="en-GB" sz="1200">
                <a:latin typeface="Arial" charset="0"/>
              </a:rPr>
              <a:pPr eaLnBrk="1" hangingPunct="1"/>
              <a:t>15</a:t>
            </a:fld>
            <a:endParaRPr lang="en-GB" sz="1200">
              <a:latin typeface="Arial" charset="0"/>
            </a:endParaRPr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8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19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166EF57B-273E-394E-A914-F7195611D8CA}" type="slidenum">
              <a:rPr lang="nl-NL" sz="1200">
                <a:latin typeface="Arial" charset="0"/>
              </a:rPr>
              <a:pPr algn="r" eaLnBrk="1" hangingPunct="1"/>
              <a:t>16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2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83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DE06588B-BA63-2149-82A7-5BE388F1FAA2}" type="slidenum">
              <a:rPr lang="nl-NL" sz="1200">
                <a:latin typeface="Arial" charset="0"/>
              </a:rPr>
              <a:pPr algn="r" eaLnBrk="1" hangingPunct="1"/>
              <a:t>17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6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27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A7899244-CDCE-E04D-8C4E-C41D70F081FC}" type="slidenum">
              <a:rPr lang="nl-NL" sz="1200">
                <a:latin typeface="Arial" charset="0"/>
              </a:rPr>
              <a:pPr algn="r" eaLnBrk="1" hangingPunct="1"/>
              <a:t>18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0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11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903FE07E-CF41-D846-B359-1CD349DAA8B4}" type="slidenum">
              <a:rPr lang="en-GB" sz="1200">
                <a:latin typeface="Arial" charset="0"/>
              </a:rPr>
              <a:pPr algn="r" eaLnBrk="1" hangingPunct="1"/>
              <a:t>19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8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59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CC07F351-5BBC-714C-A376-7FEB60E762BD}" type="slidenum">
              <a:rPr lang="nl-NL" sz="1200">
                <a:latin typeface="Arial" charset="0"/>
              </a:rPr>
              <a:pPr algn="r" eaLnBrk="1" hangingPunct="1"/>
              <a:t>20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1917D8EA-E485-9940-968E-63B827391CF3}" type="slidenum">
              <a:rPr lang="nl-NL" sz="1200">
                <a:latin typeface="Arial" charset="0"/>
              </a:rPr>
              <a:pPr eaLnBrk="1" hangingPunct="1"/>
              <a:t>3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2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02403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3E0BFBD1-860C-5942-ABD1-8C7984C4A48E}" type="slidenum">
              <a:rPr lang="en-US" sz="1200">
                <a:latin typeface="Arial" charset="0"/>
              </a:rPr>
              <a:pPr eaLnBrk="1" hangingPunct="1"/>
              <a:t>21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55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45E51441-E73D-324B-9AF0-734E9B741C99}" type="slidenum">
              <a:rPr lang="nl-NL" sz="1200">
                <a:latin typeface="Arial" charset="0"/>
              </a:rPr>
              <a:pPr algn="r" eaLnBrk="1" hangingPunct="1"/>
              <a:t>22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9D3353D0-7230-654B-AAF1-D0AC72CBFED2}" type="slidenum">
              <a:rPr lang="en-GB" sz="1200">
                <a:latin typeface="Arial" charset="0"/>
              </a:rPr>
              <a:pPr algn="r" eaLnBrk="1" hangingPunct="1"/>
              <a:t>23</a:t>
            </a:fld>
            <a:endParaRPr lang="en-GB" sz="1200">
              <a:latin typeface="Arial" charset="0"/>
            </a:endParaRPr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55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45E51441-E73D-324B-9AF0-734E9B741C99}" type="slidenum">
              <a:rPr lang="nl-NL" sz="1200">
                <a:latin typeface="Arial" charset="0"/>
              </a:rPr>
              <a:pPr algn="r" eaLnBrk="1" hangingPunct="1"/>
              <a:t>24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C90077A3-7AB5-3E49-9AFB-B6950DFE6F57}" type="slidenum">
              <a:rPr lang="en-GB" sz="1200">
                <a:latin typeface="Arial" charset="0"/>
              </a:rPr>
              <a:pPr eaLnBrk="1" hangingPunct="1"/>
              <a:t>25</a:t>
            </a:fld>
            <a:endParaRPr lang="en-GB" sz="1200">
              <a:latin typeface="Arial" charset="0"/>
            </a:endParaRPr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C90077A3-7AB5-3E49-9AFB-B6950DFE6F57}" type="slidenum">
              <a:rPr lang="en-GB" sz="1200">
                <a:latin typeface="Arial" charset="0"/>
              </a:rPr>
              <a:pPr eaLnBrk="1" hangingPunct="1"/>
              <a:t>26</a:t>
            </a:fld>
            <a:endParaRPr lang="en-GB" sz="1200">
              <a:latin typeface="Arial" charset="0"/>
            </a:endParaRPr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6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27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4C5C6B24-F78C-FE46-984F-617BD3A5B585}" type="slidenum">
              <a:rPr lang="nl-NL" sz="1200">
                <a:latin typeface="Arial" charset="0"/>
              </a:rPr>
              <a:pPr eaLnBrk="1" hangingPunct="1"/>
              <a:t>27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07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A044C7F2-9FE7-4D48-92FB-D7720EDC0900}" type="slidenum">
              <a:rPr lang="nl-NL" sz="1200">
                <a:latin typeface="Arial" charset="0"/>
              </a:rPr>
              <a:pPr eaLnBrk="1" hangingPunct="1"/>
              <a:t>28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2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3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649E0A54-8D2E-154F-ACEB-B255520C8DD9}" type="slidenum">
              <a:rPr lang="nl-NL" sz="1200">
                <a:latin typeface="Arial" charset="0"/>
              </a:rPr>
              <a:pPr eaLnBrk="1" hangingPunct="1"/>
              <a:t>4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0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63491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31FC694C-248B-304D-833A-07F69EA7DE5E}" type="slidenum">
              <a:rPr lang="nl-NL" sz="1200">
                <a:latin typeface="Arial" charset="0"/>
              </a:rPr>
              <a:pPr eaLnBrk="1" hangingPunct="1"/>
              <a:t>5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0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1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1F96EA9C-9E8D-8544-B649-B67317BCC6D9}" type="slidenum">
              <a:rPr lang="en-GB" sz="1200">
                <a:latin typeface="Arial" charset="0"/>
              </a:rPr>
              <a:pPr algn="r" eaLnBrk="1" hangingPunct="1"/>
              <a:t>6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5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D4192E79-4843-5347-A44C-F2E24EB7BEA1}" type="slidenum">
              <a:rPr lang="en-GB" sz="1200">
                <a:latin typeface="Arial" charset="0"/>
              </a:rPr>
              <a:pPr algn="r" eaLnBrk="1" hangingPunct="1"/>
              <a:t>7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7ABEC134-A1AE-5742-BBEA-E6C10BBFA39D}" type="slidenum">
              <a:rPr lang="nl-NL" sz="1200">
                <a:latin typeface="Arial" charset="0"/>
              </a:rPr>
              <a:pPr algn="r" eaLnBrk="1" hangingPunct="1"/>
              <a:t>8</a:t>
            </a:fld>
            <a:endParaRPr lang="nl-NL" sz="1200">
              <a:latin typeface="Arial" charset="0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9688" y="814388"/>
            <a:ext cx="4235450" cy="3176587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343400"/>
            <a:ext cx="5038725" cy="3854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defTabSz="819150"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D5E4C9D4-BB55-0F4C-B18D-84DD9B4ED29F}" type="slidenum">
              <a:rPr lang="nl-NL" sz="1200">
                <a:latin typeface="Arial" charset="0"/>
              </a:rPr>
              <a:pPr algn="r" eaLnBrk="1" hangingPunct="1"/>
              <a:t>9</a:t>
            </a:fld>
            <a:endParaRPr lang="nl-NL" sz="1200">
              <a:latin typeface="Arial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9688" y="814388"/>
            <a:ext cx="4235450" cy="3176587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343400"/>
            <a:ext cx="5038725" cy="3854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defTabSz="819150"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8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299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1B926C0C-29D4-4245-9BAE-16A0C1D9C94E}" type="slidenum">
              <a:rPr lang="nl-NL" sz="1200">
                <a:latin typeface="Arial" charset="0"/>
              </a:rPr>
              <a:pPr algn="r" eaLnBrk="1" hangingPunct="1"/>
              <a:t>10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4A3-D515-9842-BE8D-86924E1A2413}" type="datetimeFigureOut">
              <a:rPr lang="en-US" smtClean="0"/>
              <a:t>09-07-12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7052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4A3-D515-9842-BE8D-86924E1A2413}" type="datetimeFigureOut">
              <a:rPr lang="en-US" smtClean="0"/>
              <a:t>09-07-12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003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4A3-D515-9842-BE8D-86924E1A2413}" type="datetimeFigureOut">
              <a:rPr lang="en-US" smtClean="0"/>
              <a:t>09-07-12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32788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4A3-D515-9842-BE8D-86924E1A2413}" type="datetimeFigureOut">
              <a:rPr lang="en-US" smtClean="0"/>
              <a:t>09-07-12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33484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4A3-D515-9842-BE8D-86924E1A2413}" type="datetimeFigureOut">
              <a:rPr lang="en-US" smtClean="0"/>
              <a:t>09-07-12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51356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4A3-D515-9842-BE8D-86924E1A2413}" type="datetimeFigureOut">
              <a:rPr lang="en-US" smtClean="0"/>
              <a:t>09-07-12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0141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4A3-D515-9842-BE8D-86924E1A2413}" type="datetimeFigureOut">
              <a:rPr lang="en-US" smtClean="0"/>
              <a:t>09-07-12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22155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4A3-D515-9842-BE8D-86924E1A2413}" type="datetimeFigureOut">
              <a:rPr lang="en-US" smtClean="0"/>
              <a:t>09-07-12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62066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4A3-D515-9842-BE8D-86924E1A2413}" type="datetimeFigureOut">
              <a:rPr lang="en-US" smtClean="0"/>
              <a:t>09-07-12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64820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4A3-D515-9842-BE8D-86924E1A2413}" type="datetimeFigureOut">
              <a:rPr lang="en-US" smtClean="0"/>
              <a:t>09-07-12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9370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4A3-D515-9842-BE8D-86924E1A2413}" type="datetimeFigureOut">
              <a:rPr lang="en-US" smtClean="0"/>
              <a:t>09-07-12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01162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A54A3-D515-9842-BE8D-86924E1A2413}" type="datetimeFigureOut">
              <a:rPr lang="en-US" smtClean="0"/>
              <a:t>09-07-12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90319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0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Relationship Id="rId3" Type="http://schemas.openxmlformats.org/officeDocument/2006/relationships/hyperlink" Target="mailto:bob.alisic@ActinQ.n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5" Type="http://schemas.openxmlformats.org/officeDocument/2006/relationships/image" Target="../media/image4.jpeg"/><Relationship Id="rId6" Type="http://schemas.openxmlformats.org/officeDocument/2006/relationships/image" Target="../media/image5.w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5" Type="http://schemas.openxmlformats.org/officeDocument/2006/relationships/image" Target="../media/image8.w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1" y="-14775"/>
            <a:ext cx="6321777" cy="47413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" y="4967111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2800" b="1" dirty="0" smtClean="0">
                <a:solidFill>
                  <a:srgbClr val="FF0000"/>
                </a:solidFill>
              </a:rPr>
              <a:t>ISO 9004:2009 Gestión de calidad para en éxito sostenido</a:t>
            </a:r>
          </a:p>
          <a:p>
            <a:pPr algn="r"/>
            <a:endParaRPr lang="es-ES_tradnl" sz="2800" b="1" dirty="0">
              <a:solidFill>
                <a:srgbClr val="000090"/>
              </a:solidFill>
            </a:endParaRPr>
          </a:p>
          <a:p>
            <a:pPr algn="r"/>
            <a:r>
              <a:rPr lang="es-ES_tradnl" sz="2800" b="1" dirty="0" smtClean="0">
                <a:solidFill>
                  <a:srgbClr val="000090"/>
                </a:solidFill>
              </a:rPr>
              <a:t>Bob Alisic</a:t>
            </a:r>
            <a:endParaRPr lang="es-ES_tradnl" sz="2800" b="1" dirty="0">
              <a:solidFill>
                <a:srgbClr val="00009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543656" y="0"/>
            <a:ext cx="628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B</a:t>
            </a:r>
            <a:r>
              <a:rPr lang="es-ES_tradnl" smtClean="0"/>
              <a:t>-V6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6493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¿Qué es el “éxito” en la práctica diaria?</a:t>
            </a:r>
            <a:endParaRPr lang="en-US" sz="32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4" name="Ovaal 3"/>
          <p:cNvSpPr/>
          <p:nvPr/>
        </p:nvSpPr>
        <p:spPr>
          <a:xfrm>
            <a:off x="71438" y="1204225"/>
            <a:ext cx="2860675" cy="2727325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s-CO" sz="2400" b="1" smtClean="0">
                <a:latin typeface="Arial" charset="0"/>
              </a:rPr>
              <a:t>Ingreso o</a:t>
            </a:r>
            <a:br>
              <a:rPr lang="es-CO" sz="2400" b="1" smtClean="0">
                <a:latin typeface="Arial" charset="0"/>
              </a:rPr>
            </a:br>
            <a:r>
              <a:rPr lang="es-CO" sz="2400" b="1" smtClean="0">
                <a:latin typeface="Arial" charset="0"/>
              </a:rPr>
              <a:t>facturación</a:t>
            </a:r>
            <a:endParaRPr lang="en-US" sz="2400" b="1" smtClean="0">
              <a:latin typeface="Arial" charset="0"/>
            </a:endParaRPr>
          </a:p>
        </p:txBody>
      </p:sp>
      <p:sp>
        <p:nvSpPr>
          <p:cNvPr id="5" name="Ovaal 4"/>
          <p:cNvSpPr/>
          <p:nvPr/>
        </p:nvSpPr>
        <p:spPr>
          <a:xfrm>
            <a:off x="3499759" y="1798059"/>
            <a:ext cx="1824886" cy="1547813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>
                <a:solidFill>
                  <a:schemeClr val="tx1"/>
                </a:solidFill>
              </a:rPr>
              <a:t>Costos</a:t>
            </a:r>
          </a:p>
        </p:txBody>
      </p:sp>
      <p:sp>
        <p:nvSpPr>
          <p:cNvPr id="6" name="Ovaal 5"/>
          <p:cNvSpPr/>
          <p:nvPr/>
        </p:nvSpPr>
        <p:spPr>
          <a:xfrm>
            <a:off x="5914248" y="1204225"/>
            <a:ext cx="2862263" cy="2727325"/>
          </a:xfrm>
          <a:prstGeom prst="ellipse">
            <a:avLst/>
          </a:prstGeom>
          <a:solidFill>
            <a:srgbClr val="00E2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s-CO" sz="2400" b="1" smtClean="0">
                <a:latin typeface="Arial" charset="0"/>
              </a:rPr>
              <a:t>Superávit</a:t>
            </a:r>
            <a:endParaRPr lang="en-US" sz="2400" b="1" smtClean="0">
              <a:latin typeface="Arial" charset="0"/>
            </a:endParaRPr>
          </a:p>
          <a:p>
            <a:pPr algn="ctr" eaLnBrk="1" hangingPunct="1">
              <a:defRPr/>
            </a:pPr>
            <a:endParaRPr lang="en-US" sz="2000" b="1" smtClean="0">
              <a:latin typeface="Arial" charset="0"/>
            </a:endParaRPr>
          </a:p>
          <a:p>
            <a:pPr algn="ctr" eaLnBrk="1" hangingPunct="1">
              <a:defRPr/>
            </a:pPr>
            <a:endParaRPr lang="en-US" sz="2000" b="1" smtClean="0">
              <a:latin typeface="Arial" charset="0"/>
            </a:endParaRPr>
          </a:p>
          <a:p>
            <a:pPr algn="ctr" eaLnBrk="1" hangingPunct="1">
              <a:defRPr/>
            </a:pPr>
            <a:endParaRPr lang="en-US" sz="2000" b="1" smtClean="0">
              <a:latin typeface="Arial" charset="0"/>
            </a:endParaRPr>
          </a:p>
          <a:p>
            <a:pPr algn="ctr" eaLnBrk="1" hangingPunct="1">
              <a:defRPr/>
            </a:pPr>
            <a:endParaRPr lang="en-US" sz="2000" b="1" smtClean="0">
              <a:latin typeface="Arial" charset="0"/>
            </a:endParaRPr>
          </a:p>
          <a:p>
            <a:pPr algn="ctr" eaLnBrk="1" hangingPunct="1">
              <a:defRPr/>
            </a:pPr>
            <a:endParaRPr lang="en-US" sz="2000" b="1" smtClean="0">
              <a:latin typeface="Arial" charset="0"/>
            </a:endParaRPr>
          </a:p>
          <a:p>
            <a:pPr algn="ctr" eaLnBrk="1" hangingPunct="1">
              <a:defRPr/>
            </a:pPr>
            <a:endParaRPr lang="en-US" sz="2000" b="1" smtClean="0">
              <a:latin typeface="Arial" charset="0"/>
            </a:endParaRPr>
          </a:p>
          <a:p>
            <a:pPr algn="ctr" eaLnBrk="1" hangingPunct="1">
              <a:defRPr/>
            </a:pPr>
            <a:endParaRPr lang="en-US" sz="2000" b="1" smtClean="0">
              <a:latin typeface="Arial" charset="0"/>
            </a:endParaRPr>
          </a:p>
        </p:txBody>
      </p:sp>
      <p:sp>
        <p:nvSpPr>
          <p:cNvPr id="7" name="Ovaal 6"/>
          <p:cNvSpPr/>
          <p:nvPr/>
        </p:nvSpPr>
        <p:spPr>
          <a:xfrm>
            <a:off x="6503419" y="1861122"/>
            <a:ext cx="1753828" cy="1454150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>
                <a:solidFill>
                  <a:srgbClr val="595959"/>
                </a:solidFill>
              </a:rPr>
              <a:t>Costos</a:t>
            </a:r>
            <a:endParaRPr lang="en-US" sz="2400" b="1">
              <a:solidFill>
                <a:srgbClr val="595959"/>
              </a:solidFill>
            </a:endParaRPr>
          </a:p>
        </p:txBody>
      </p:sp>
      <p:sp>
        <p:nvSpPr>
          <p:cNvPr id="54286" name="Tekstvak 7"/>
          <p:cNvSpPr txBox="1">
            <a:spLocks noChangeArrowheads="1"/>
          </p:cNvSpPr>
          <p:nvPr/>
        </p:nvSpPr>
        <p:spPr bwMode="auto">
          <a:xfrm>
            <a:off x="2868613" y="1982788"/>
            <a:ext cx="6953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6600" b="1"/>
              <a:t>-</a:t>
            </a:r>
          </a:p>
        </p:txBody>
      </p:sp>
      <p:sp>
        <p:nvSpPr>
          <p:cNvPr id="54287" name="Tekstvak 8"/>
          <p:cNvSpPr txBox="1">
            <a:spLocks noChangeArrowheads="1"/>
          </p:cNvSpPr>
          <p:nvPr/>
        </p:nvSpPr>
        <p:spPr bwMode="auto">
          <a:xfrm>
            <a:off x="5213350" y="1952625"/>
            <a:ext cx="695325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6600" b="1"/>
              <a:t>=</a:t>
            </a:r>
          </a:p>
        </p:txBody>
      </p:sp>
      <p:sp>
        <p:nvSpPr>
          <p:cNvPr id="54288" name="Tekstvak 9"/>
          <p:cNvSpPr txBox="1">
            <a:spLocks noChangeArrowheads="1"/>
          </p:cNvSpPr>
          <p:nvPr/>
        </p:nvSpPr>
        <p:spPr bwMode="auto">
          <a:xfrm>
            <a:off x="5265738" y="4113213"/>
            <a:ext cx="36576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s-CO" b="1">
                <a:solidFill>
                  <a:srgbClr val="009900"/>
                </a:solidFill>
                <a:latin typeface="Arial" charset="0"/>
              </a:rPr>
              <a:t>Parte verde: Superávit, dinero que se puede reinvertir, o “dar” a una o más de las partes interesadas.    </a:t>
            </a:r>
            <a:br>
              <a:rPr lang="es-CO" b="1">
                <a:solidFill>
                  <a:srgbClr val="009900"/>
                </a:solidFill>
                <a:latin typeface="Arial" charset="0"/>
              </a:rPr>
            </a:br>
            <a:endParaRPr lang="en-US" b="1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54290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2C429B9D-22FF-0E42-B5B0-8CEB2A2C8212}" type="slidenum">
              <a:rPr lang="nl-NL" sz="1400">
                <a:latin typeface="Arial" charset="0"/>
              </a:rPr>
              <a:pPr eaLnBrk="1" hangingPunct="1"/>
              <a:t>10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776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10"/>
          <p:cNvSpPr>
            <a:spLocks noChangeArrowheads="1"/>
          </p:cNvSpPr>
          <p:nvPr/>
        </p:nvSpPr>
        <p:spPr bwMode="auto">
          <a:xfrm>
            <a:off x="2543175" y="1622501"/>
            <a:ext cx="3857625" cy="3571875"/>
          </a:xfrm>
          <a:prstGeom prst="ellipse">
            <a:avLst/>
          </a:prstGeom>
          <a:solidFill>
            <a:srgbClr val="66FF33"/>
          </a:solidFill>
          <a:ln w="38100">
            <a:solidFill>
              <a:srgbClr val="0070C0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/>
          <a:lstStyle/>
          <a:p>
            <a:pPr>
              <a:defRPr/>
            </a:pPr>
            <a:endParaRPr lang="en-US"/>
          </a:p>
        </p:txBody>
      </p:sp>
      <p:cxnSp>
        <p:nvCxnSpPr>
          <p:cNvPr id="56324" name="Rechte verbindingslijn 20"/>
          <p:cNvCxnSpPr>
            <a:cxnSpLocks noChangeShapeType="1"/>
          </p:cNvCxnSpPr>
          <p:nvPr/>
        </p:nvCxnSpPr>
        <p:spPr bwMode="auto">
          <a:xfrm rot="16200000" flipH="1">
            <a:off x="3241675" y="2178050"/>
            <a:ext cx="1665288" cy="79533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25" name="Rechte verbindingslijn 22"/>
          <p:cNvCxnSpPr>
            <a:cxnSpLocks noChangeShapeType="1"/>
          </p:cNvCxnSpPr>
          <p:nvPr/>
        </p:nvCxnSpPr>
        <p:spPr bwMode="auto">
          <a:xfrm>
            <a:off x="2628900" y="2781300"/>
            <a:ext cx="1843088" cy="6270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26" name="Rechte verbindingslijn 24"/>
          <p:cNvCxnSpPr>
            <a:cxnSpLocks noChangeShapeType="1"/>
          </p:cNvCxnSpPr>
          <p:nvPr/>
        </p:nvCxnSpPr>
        <p:spPr bwMode="auto">
          <a:xfrm rot="5400000">
            <a:off x="4013200" y="2230438"/>
            <a:ext cx="1636713" cy="71913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27" name="Rechte verbindingslijn 28"/>
          <p:cNvCxnSpPr>
            <a:cxnSpLocks noChangeShapeType="1"/>
          </p:cNvCxnSpPr>
          <p:nvPr/>
        </p:nvCxnSpPr>
        <p:spPr bwMode="auto">
          <a:xfrm rot="10800000" flipV="1">
            <a:off x="2667000" y="3408363"/>
            <a:ext cx="1804988" cy="620712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28" name="Rechte verbindingslijn 34"/>
          <p:cNvCxnSpPr>
            <a:cxnSpLocks noChangeShapeType="1"/>
          </p:cNvCxnSpPr>
          <p:nvPr/>
        </p:nvCxnSpPr>
        <p:spPr bwMode="auto">
          <a:xfrm rot="16200000" flipH="1">
            <a:off x="4035426" y="3844925"/>
            <a:ext cx="1649412" cy="77628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29" name="Rechte verbindingslijn 37"/>
          <p:cNvCxnSpPr>
            <a:cxnSpLocks noChangeShapeType="1"/>
          </p:cNvCxnSpPr>
          <p:nvPr/>
        </p:nvCxnSpPr>
        <p:spPr bwMode="auto">
          <a:xfrm rot="10800000" flipV="1">
            <a:off x="4471988" y="2693988"/>
            <a:ext cx="1785937" cy="7143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Cirkel 11"/>
          <p:cNvSpPr/>
          <p:nvPr/>
        </p:nvSpPr>
        <p:spPr bwMode="auto">
          <a:xfrm>
            <a:off x="2543175" y="1622425"/>
            <a:ext cx="3857625" cy="3571875"/>
          </a:xfrm>
          <a:prstGeom prst="pie">
            <a:avLst>
              <a:gd name="adj1" fmla="val 20294187"/>
              <a:gd name="adj2" fmla="val 1133379"/>
            </a:avLst>
          </a:prstGeom>
          <a:solidFill>
            <a:srgbClr val="66FF33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3327" name="Tekstvak 45"/>
          <p:cNvSpPr txBox="1">
            <a:spLocks noChangeArrowheads="1"/>
          </p:cNvSpPr>
          <p:nvPr/>
        </p:nvSpPr>
        <p:spPr bwMode="auto">
          <a:xfrm>
            <a:off x="3917950" y="1925638"/>
            <a:ext cx="10953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Sociedad</a:t>
            </a:r>
          </a:p>
        </p:txBody>
      </p:sp>
      <p:sp>
        <p:nvSpPr>
          <p:cNvPr id="13328" name="Tekstvak 46"/>
          <p:cNvSpPr txBox="1">
            <a:spLocks noChangeArrowheads="1"/>
          </p:cNvSpPr>
          <p:nvPr/>
        </p:nvSpPr>
        <p:spPr bwMode="auto">
          <a:xfrm>
            <a:off x="2725738" y="2428875"/>
            <a:ext cx="14255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Proveedores</a:t>
            </a:r>
          </a:p>
        </p:txBody>
      </p:sp>
      <p:sp>
        <p:nvSpPr>
          <p:cNvPr id="13329" name="Tekstvak 48"/>
          <p:cNvSpPr txBox="1">
            <a:spLocks noChangeArrowheads="1"/>
          </p:cNvSpPr>
          <p:nvPr/>
        </p:nvSpPr>
        <p:spPr bwMode="auto">
          <a:xfrm>
            <a:off x="2476500" y="3198813"/>
            <a:ext cx="12779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Empleados</a:t>
            </a:r>
            <a:endParaRPr lang="en-US" sz="16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3330" name="Tekstvak 51"/>
          <p:cNvSpPr txBox="1">
            <a:spLocks noChangeArrowheads="1"/>
          </p:cNvSpPr>
          <p:nvPr/>
        </p:nvSpPr>
        <p:spPr bwMode="auto">
          <a:xfrm>
            <a:off x="2767013" y="4021138"/>
            <a:ext cx="13350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Accionistas</a:t>
            </a:r>
            <a:endParaRPr lang="en-US" sz="16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3331" name="Tekstvak 52"/>
          <p:cNvSpPr txBox="1">
            <a:spLocks noChangeArrowheads="1"/>
          </p:cNvSpPr>
          <p:nvPr/>
        </p:nvSpPr>
        <p:spPr bwMode="auto">
          <a:xfrm>
            <a:off x="5422900" y="3224213"/>
            <a:ext cx="9826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Clientes</a:t>
            </a:r>
            <a:endParaRPr lang="en-US" sz="16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3332" name="Tekstvak 53"/>
          <p:cNvSpPr txBox="1">
            <a:spLocks noChangeArrowheads="1"/>
          </p:cNvSpPr>
          <p:nvPr/>
        </p:nvSpPr>
        <p:spPr bwMode="auto">
          <a:xfrm>
            <a:off x="5043488" y="2279650"/>
            <a:ext cx="8556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Socios</a:t>
            </a:r>
          </a:p>
        </p:txBody>
      </p:sp>
      <p:sp>
        <p:nvSpPr>
          <p:cNvPr id="56337" name="Tekstvak 54"/>
          <p:cNvSpPr txBox="1">
            <a:spLocks noChangeArrowheads="1"/>
          </p:cNvSpPr>
          <p:nvPr/>
        </p:nvSpPr>
        <p:spPr bwMode="auto">
          <a:xfrm>
            <a:off x="5014913" y="4003675"/>
            <a:ext cx="10064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sz="1600" b="1">
                <a:latin typeface="Arial" charset="0"/>
              </a:rPr>
              <a:t>¿Re-</a:t>
            </a:r>
          </a:p>
          <a:p>
            <a:pPr eaLnBrk="1" hangingPunct="1"/>
            <a:r>
              <a:rPr lang="es-CO" sz="1600" b="1">
                <a:latin typeface="Arial" charset="0"/>
              </a:rPr>
              <a:t>invertir?</a:t>
            </a:r>
          </a:p>
        </p:txBody>
      </p:sp>
      <p:sp>
        <p:nvSpPr>
          <p:cNvPr id="21" name="Boog 20"/>
          <p:cNvSpPr/>
          <p:nvPr/>
        </p:nvSpPr>
        <p:spPr bwMode="auto">
          <a:xfrm>
            <a:off x="2328863" y="1479550"/>
            <a:ext cx="4357687" cy="3929063"/>
          </a:xfrm>
          <a:prstGeom prst="arc">
            <a:avLst>
              <a:gd name="adj1" fmla="val 1897137"/>
              <a:gd name="adj2" fmla="val 9050126"/>
            </a:avLst>
          </a:prstGeom>
          <a:noFill/>
          <a:ln w="76200" cap="flat" cmpd="sng" algn="ctr">
            <a:solidFill>
              <a:srgbClr val="00B050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" name="Ovaal 24"/>
          <p:cNvSpPr/>
          <p:nvPr/>
        </p:nvSpPr>
        <p:spPr>
          <a:xfrm>
            <a:off x="4287838" y="5265738"/>
            <a:ext cx="488950" cy="3937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1</a:t>
            </a:r>
          </a:p>
        </p:txBody>
      </p:sp>
      <p:cxnSp>
        <p:nvCxnSpPr>
          <p:cNvPr id="30" name="Rechte verbindingslijn met pijl 29"/>
          <p:cNvCxnSpPr/>
          <p:nvPr/>
        </p:nvCxnSpPr>
        <p:spPr>
          <a:xfrm rot="10800000" flipV="1">
            <a:off x="5502275" y="2601913"/>
            <a:ext cx="1544638" cy="393700"/>
          </a:xfrm>
          <a:prstGeom prst="straightConnector1">
            <a:avLst/>
          </a:prstGeom>
          <a:ln w="76200">
            <a:solidFill>
              <a:srgbClr val="8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43" name="Rectangle 718"/>
          <p:cNvSpPr>
            <a:spLocks noChangeArrowheads="1"/>
          </p:cNvSpPr>
          <p:nvPr/>
        </p:nvSpPr>
        <p:spPr bwMode="auto">
          <a:xfrm>
            <a:off x="0" y="-40354"/>
            <a:ext cx="9144000" cy="105568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La torta - ¿Cómo dividirla entre </a:t>
            </a:r>
            <a:br>
              <a:rPr lang="es-CO" sz="3200" b="1">
                <a:solidFill>
                  <a:srgbClr val="2D2D8A"/>
                </a:solidFill>
                <a:latin typeface="Arial" charset="0"/>
              </a:rPr>
            </a:br>
            <a:r>
              <a:rPr lang="es-CO" sz="3200" b="1">
                <a:solidFill>
                  <a:srgbClr val="2D2D8A"/>
                </a:solidFill>
                <a:latin typeface="Arial" charset="0"/>
              </a:rPr>
              <a:t>las partes interesadas?</a:t>
            </a:r>
            <a:r>
              <a:rPr lang="en-US" sz="3200" b="1">
                <a:solidFill>
                  <a:srgbClr val="2D2D8A"/>
                </a:solidFill>
                <a:latin typeface="Arial" charset="0"/>
              </a:rPr>
              <a:t> </a:t>
            </a:r>
          </a:p>
        </p:txBody>
      </p:sp>
      <p:sp>
        <p:nvSpPr>
          <p:cNvPr id="56344" name="Tekstvak 39"/>
          <p:cNvSpPr txBox="1">
            <a:spLocks noChangeArrowheads="1"/>
          </p:cNvSpPr>
          <p:nvPr/>
        </p:nvSpPr>
        <p:spPr bwMode="auto">
          <a:xfrm>
            <a:off x="2559050" y="5853113"/>
            <a:ext cx="41068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sz="3200" b="1">
                <a:solidFill>
                  <a:srgbClr val="009900"/>
                </a:solidFill>
                <a:latin typeface="Arial" charset="0"/>
              </a:rPr>
              <a:t>Acción de Equilibrio</a:t>
            </a:r>
            <a:endParaRPr lang="en-US" sz="3200" b="1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34" name="Lijntoelichting 1 33"/>
          <p:cNvSpPr/>
          <p:nvPr/>
        </p:nvSpPr>
        <p:spPr>
          <a:xfrm>
            <a:off x="6432550" y="1644650"/>
            <a:ext cx="2711450" cy="1071563"/>
          </a:xfrm>
          <a:prstGeom prst="borderCallout1">
            <a:avLst>
              <a:gd name="adj1" fmla="val 18750"/>
              <a:gd name="adj2" fmla="val -8333"/>
              <a:gd name="adj3" fmla="val 123214"/>
              <a:gd name="adj4" fmla="val -6389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>
                <a:solidFill>
                  <a:srgbClr val="808000"/>
                </a:solidFill>
                <a:latin typeface="Arial" charset="0"/>
                <a:ea typeface="ＭＳ Ｐゴシック" charset="0"/>
                <a:cs typeface="Arial" charset="0"/>
              </a:rPr>
              <a:t>Superávit (ganancia aún</a:t>
            </a:r>
          </a:p>
          <a:p>
            <a:pPr algn="ctr">
              <a:defRPr/>
            </a:pPr>
            <a:r>
              <a:rPr lang="es-CO" sz="2400" b="1">
                <a:solidFill>
                  <a:srgbClr val="808000"/>
                </a:solidFill>
                <a:latin typeface="Arial" charset="0"/>
                <a:ea typeface="ＭＳ Ｐゴシック" charset="0"/>
                <a:cs typeface="Arial" charset="0"/>
              </a:rPr>
              <a:t>no destinada)</a:t>
            </a:r>
            <a:endParaRPr lang="en-US" sz="2400" b="1">
              <a:solidFill>
                <a:srgbClr val="808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5" name="Tekstvak 34"/>
          <p:cNvSpPr txBox="1"/>
          <p:nvPr/>
        </p:nvSpPr>
        <p:spPr>
          <a:xfrm>
            <a:off x="6477000" y="2724150"/>
            <a:ext cx="2667000" cy="12001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nl-NL" sz="2400" b="1" smtClean="0">
                <a:solidFill>
                  <a:srgbClr val="2D2D8A"/>
                </a:solidFill>
                <a:latin typeface="Arial" charset="0"/>
              </a:rPr>
              <a:t>Pero también </a:t>
            </a:r>
            <a:br>
              <a:rPr lang="nl-NL" sz="2400" b="1" smtClean="0">
                <a:solidFill>
                  <a:srgbClr val="2D2D8A"/>
                </a:solidFill>
                <a:latin typeface="Arial" charset="0"/>
              </a:rPr>
            </a:br>
            <a:r>
              <a:rPr lang="nl-NL" sz="2400" b="1" smtClean="0">
                <a:solidFill>
                  <a:srgbClr val="2D2D8A"/>
                </a:solidFill>
                <a:latin typeface="Arial" charset="0"/>
              </a:rPr>
              <a:t>el Tiempo y </a:t>
            </a:r>
            <a:br>
              <a:rPr lang="nl-NL" sz="2400" b="1" smtClean="0">
                <a:solidFill>
                  <a:srgbClr val="2D2D8A"/>
                </a:solidFill>
                <a:latin typeface="Arial" charset="0"/>
              </a:rPr>
            </a:br>
            <a:r>
              <a:rPr lang="nl-NL" sz="2400" b="1" smtClean="0">
                <a:solidFill>
                  <a:srgbClr val="2D2D8A"/>
                </a:solidFill>
                <a:latin typeface="Arial" charset="0"/>
              </a:rPr>
              <a:t>la Atención </a:t>
            </a:r>
          </a:p>
        </p:txBody>
      </p:sp>
      <p:cxnSp>
        <p:nvCxnSpPr>
          <p:cNvPr id="56347" name="Rechte verbindingslijn 34"/>
          <p:cNvCxnSpPr>
            <a:cxnSpLocks noChangeShapeType="1"/>
          </p:cNvCxnSpPr>
          <p:nvPr/>
        </p:nvCxnSpPr>
        <p:spPr bwMode="auto">
          <a:xfrm rot="5400000">
            <a:off x="3290888" y="3814762"/>
            <a:ext cx="1524000" cy="86677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Ovaal 22"/>
          <p:cNvSpPr/>
          <p:nvPr/>
        </p:nvSpPr>
        <p:spPr>
          <a:xfrm>
            <a:off x="3661382" y="2662066"/>
            <a:ext cx="1735794" cy="1608707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sz="24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CO" sz="2400" b="1" dirty="0">
                <a:solidFill>
                  <a:schemeClr val="bg1"/>
                </a:solidFill>
              </a:rPr>
              <a:t>Costos</a:t>
            </a:r>
            <a:endParaRPr lang="en-US" sz="24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3" name="Tekstvak 45"/>
          <p:cNvSpPr txBox="1">
            <a:spLocks noChangeArrowheads="1"/>
          </p:cNvSpPr>
          <p:nvPr/>
        </p:nvSpPr>
        <p:spPr bwMode="auto">
          <a:xfrm>
            <a:off x="3879850" y="4621213"/>
            <a:ext cx="10969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Gobierno</a:t>
            </a:r>
          </a:p>
        </p:txBody>
      </p:sp>
      <p:sp>
        <p:nvSpPr>
          <p:cNvPr id="56352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374E3E39-0C3B-EC4F-8B06-9444D31CFF69}" type="slidenum">
              <a:rPr lang="nl-NL" sz="1400">
                <a:latin typeface="Arial" charset="0"/>
              </a:rPr>
              <a:pPr eaLnBrk="1" hangingPunct="1"/>
              <a:t>11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707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al 10"/>
          <p:cNvSpPr>
            <a:spLocks noChangeArrowheads="1"/>
          </p:cNvSpPr>
          <p:nvPr/>
        </p:nvSpPr>
        <p:spPr bwMode="auto">
          <a:xfrm>
            <a:off x="2365050" y="1943126"/>
            <a:ext cx="3857625" cy="3571875"/>
          </a:xfrm>
          <a:prstGeom prst="ellipse">
            <a:avLst/>
          </a:prstGeom>
          <a:solidFill>
            <a:srgbClr val="66FF33"/>
          </a:solidFill>
          <a:ln w="38100">
            <a:solidFill>
              <a:srgbClr val="0070C0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/>
          <a:lstStyle/>
          <a:p>
            <a:pPr>
              <a:defRPr/>
            </a:pPr>
            <a:endParaRPr lang="en-US"/>
          </a:p>
        </p:txBody>
      </p:sp>
      <p:cxnSp>
        <p:nvCxnSpPr>
          <p:cNvPr id="58372" name="Rechte verbindingslijn 62"/>
          <p:cNvCxnSpPr>
            <a:cxnSpLocks noChangeShapeType="1"/>
          </p:cNvCxnSpPr>
          <p:nvPr/>
        </p:nvCxnSpPr>
        <p:spPr bwMode="auto">
          <a:xfrm rot="10800000" flipV="1">
            <a:off x="1912938" y="3722688"/>
            <a:ext cx="428625" cy="0"/>
          </a:xfrm>
          <a:prstGeom prst="line">
            <a:avLst/>
          </a:prstGeom>
          <a:noFill/>
          <a:ln w="76200">
            <a:solidFill>
              <a:srgbClr val="0070C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Ovaal 25"/>
          <p:cNvSpPr/>
          <p:nvPr/>
        </p:nvSpPr>
        <p:spPr>
          <a:xfrm>
            <a:off x="1376363" y="3524250"/>
            <a:ext cx="488950" cy="3937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2</a:t>
            </a:r>
          </a:p>
        </p:txBody>
      </p:sp>
      <p:sp>
        <p:nvSpPr>
          <p:cNvPr id="58374" name="Rectangle 718"/>
          <p:cNvSpPr>
            <a:spLocks noChangeArrowheads="1"/>
          </p:cNvSpPr>
          <p:nvPr/>
        </p:nvSpPr>
        <p:spPr bwMode="auto">
          <a:xfrm>
            <a:off x="0" y="-1"/>
            <a:ext cx="9144000" cy="106331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 dirty="0">
                <a:solidFill>
                  <a:srgbClr val="2D2D8A"/>
                </a:solidFill>
                <a:latin typeface="Arial" charset="0"/>
              </a:rPr>
              <a:t>La torta – pero además, </a:t>
            </a:r>
            <a:endParaRPr lang="es-CO" sz="3200" b="1" dirty="0" smtClean="0">
              <a:solidFill>
                <a:srgbClr val="2D2D8A"/>
              </a:solidFill>
              <a:latin typeface="Arial" charset="0"/>
            </a:endParaRPr>
          </a:p>
          <a:p>
            <a:pPr algn="r" defTabSz="785813"/>
            <a:r>
              <a:rPr lang="es-CO" sz="3200" b="1" dirty="0" smtClean="0">
                <a:solidFill>
                  <a:srgbClr val="2D2D8A"/>
                </a:solidFill>
                <a:latin typeface="Arial" charset="0"/>
              </a:rPr>
              <a:t>¿</a:t>
            </a:r>
            <a:r>
              <a:rPr lang="es-CO" sz="3200" b="1" dirty="0">
                <a:solidFill>
                  <a:srgbClr val="2D2D8A"/>
                </a:solidFill>
                <a:latin typeface="Arial" charset="0"/>
              </a:rPr>
              <a:t>Cómo </a:t>
            </a:r>
            <a:r>
              <a:rPr lang="es-CO" sz="3200" b="1" dirty="0" smtClean="0">
                <a:solidFill>
                  <a:srgbClr val="2D2D8A"/>
                </a:solidFill>
                <a:latin typeface="Arial" charset="0"/>
              </a:rPr>
              <a:t>hacerla más </a:t>
            </a:r>
            <a:r>
              <a:rPr lang="es-CO" sz="3200" b="1" dirty="0">
                <a:solidFill>
                  <a:srgbClr val="2D2D8A"/>
                </a:solidFill>
                <a:latin typeface="Arial" charset="0"/>
              </a:rPr>
              <a:t>grande? </a:t>
            </a:r>
          </a:p>
        </p:txBody>
      </p:sp>
      <p:sp>
        <p:nvSpPr>
          <p:cNvPr id="40" name="Lijntoelichting 1 39"/>
          <p:cNvSpPr/>
          <p:nvPr/>
        </p:nvSpPr>
        <p:spPr>
          <a:xfrm>
            <a:off x="6432550" y="1644650"/>
            <a:ext cx="2711450" cy="1071563"/>
          </a:xfrm>
          <a:prstGeom prst="borderCallout1">
            <a:avLst>
              <a:gd name="adj1" fmla="val 18750"/>
              <a:gd name="adj2" fmla="val -8333"/>
              <a:gd name="adj3" fmla="val 123214"/>
              <a:gd name="adj4" fmla="val -6389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>
                <a:solidFill>
                  <a:srgbClr val="808000"/>
                </a:solidFill>
                <a:latin typeface="Arial" charset="0"/>
                <a:ea typeface="ＭＳ Ｐゴシック" charset="0"/>
                <a:cs typeface="Arial" charset="0"/>
              </a:rPr>
              <a:t>Superávit (ganancia aún</a:t>
            </a:r>
          </a:p>
          <a:p>
            <a:pPr algn="ctr">
              <a:defRPr/>
            </a:pPr>
            <a:r>
              <a:rPr lang="es-CO" sz="2400" b="1">
                <a:solidFill>
                  <a:srgbClr val="808000"/>
                </a:solidFill>
                <a:latin typeface="Arial" charset="0"/>
                <a:ea typeface="ＭＳ Ｐゴシック" charset="0"/>
                <a:cs typeface="Arial" charset="0"/>
              </a:rPr>
              <a:t>no destinada)</a:t>
            </a:r>
            <a:endParaRPr lang="en-US" sz="2400" b="1">
              <a:solidFill>
                <a:srgbClr val="808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1" name="Tekstvak 40"/>
          <p:cNvSpPr txBox="1"/>
          <p:nvPr/>
        </p:nvSpPr>
        <p:spPr>
          <a:xfrm>
            <a:off x="6477000" y="2724150"/>
            <a:ext cx="2667000" cy="12001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nl-NL" sz="2400" b="1" smtClean="0">
                <a:solidFill>
                  <a:srgbClr val="2D2D8A"/>
                </a:solidFill>
                <a:latin typeface="Arial" charset="0"/>
              </a:rPr>
              <a:t>Pero también </a:t>
            </a:r>
            <a:br>
              <a:rPr lang="nl-NL" sz="2400" b="1" smtClean="0">
                <a:solidFill>
                  <a:srgbClr val="2D2D8A"/>
                </a:solidFill>
                <a:latin typeface="Arial" charset="0"/>
              </a:rPr>
            </a:br>
            <a:r>
              <a:rPr lang="nl-NL" sz="2400" b="1" smtClean="0">
                <a:solidFill>
                  <a:srgbClr val="2D2D8A"/>
                </a:solidFill>
                <a:latin typeface="Arial" charset="0"/>
              </a:rPr>
              <a:t>el Tiempo y </a:t>
            </a:r>
            <a:br>
              <a:rPr lang="nl-NL" sz="2400" b="1" smtClean="0">
                <a:solidFill>
                  <a:srgbClr val="2D2D8A"/>
                </a:solidFill>
                <a:latin typeface="Arial" charset="0"/>
              </a:rPr>
            </a:br>
            <a:r>
              <a:rPr lang="nl-NL" sz="2400" b="1" smtClean="0">
                <a:solidFill>
                  <a:srgbClr val="2D2D8A"/>
                </a:solidFill>
                <a:latin typeface="Arial" charset="0"/>
              </a:rPr>
              <a:t>la Atención </a:t>
            </a:r>
          </a:p>
        </p:txBody>
      </p:sp>
      <p:cxnSp>
        <p:nvCxnSpPr>
          <p:cNvPr id="58378" name="Rechte verbindingslijn 20"/>
          <p:cNvCxnSpPr>
            <a:cxnSpLocks noChangeShapeType="1"/>
          </p:cNvCxnSpPr>
          <p:nvPr/>
        </p:nvCxnSpPr>
        <p:spPr bwMode="auto">
          <a:xfrm rot="16200000" flipH="1">
            <a:off x="3063875" y="2498725"/>
            <a:ext cx="1665288" cy="79533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79" name="Rechte verbindingslijn 22"/>
          <p:cNvCxnSpPr>
            <a:cxnSpLocks noChangeShapeType="1"/>
          </p:cNvCxnSpPr>
          <p:nvPr/>
        </p:nvCxnSpPr>
        <p:spPr bwMode="auto">
          <a:xfrm>
            <a:off x="2451100" y="3101975"/>
            <a:ext cx="1843088" cy="6270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0" name="Rechte verbindingslijn 24"/>
          <p:cNvCxnSpPr>
            <a:cxnSpLocks noChangeShapeType="1"/>
          </p:cNvCxnSpPr>
          <p:nvPr/>
        </p:nvCxnSpPr>
        <p:spPr bwMode="auto">
          <a:xfrm rot="5400000">
            <a:off x="3835400" y="2551113"/>
            <a:ext cx="1636713" cy="71913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1" name="Rechte verbindingslijn 28"/>
          <p:cNvCxnSpPr>
            <a:cxnSpLocks noChangeShapeType="1"/>
          </p:cNvCxnSpPr>
          <p:nvPr/>
        </p:nvCxnSpPr>
        <p:spPr bwMode="auto">
          <a:xfrm rot="10800000" flipV="1">
            <a:off x="2489200" y="3729038"/>
            <a:ext cx="1804988" cy="620712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2" name="Rechte verbindingslijn 34"/>
          <p:cNvCxnSpPr>
            <a:cxnSpLocks noChangeShapeType="1"/>
          </p:cNvCxnSpPr>
          <p:nvPr/>
        </p:nvCxnSpPr>
        <p:spPr bwMode="auto">
          <a:xfrm rot="16200000" flipH="1">
            <a:off x="3857626" y="4165600"/>
            <a:ext cx="1649412" cy="77628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3" name="Rechte verbindingslijn 37"/>
          <p:cNvCxnSpPr>
            <a:cxnSpLocks noChangeShapeType="1"/>
          </p:cNvCxnSpPr>
          <p:nvPr/>
        </p:nvCxnSpPr>
        <p:spPr bwMode="auto">
          <a:xfrm rot="10800000" flipV="1">
            <a:off x="4294188" y="3014663"/>
            <a:ext cx="1785937" cy="7143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" name="Cirkel 54"/>
          <p:cNvSpPr/>
          <p:nvPr/>
        </p:nvSpPr>
        <p:spPr bwMode="auto">
          <a:xfrm>
            <a:off x="2365375" y="1943100"/>
            <a:ext cx="3857625" cy="3571875"/>
          </a:xfrm>
          <a:prstGeom prst="pie">
            <a:avLst>
              <a:gd name="adj1" fmla="val 20294187"/>
              <a:gd name="adj2" fmla="val 1133379"/>
            </a:avLst>
          </a:prstGeom>
          <a:solidFill>
            <a:srgbClr val="66FF33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6" name="Tekstvak 45"/>
          <p:cNvSpPr txBox="1">
            <a:spLocks noChangeArrowheads="1"/>
          </p:cNvSpPr>
          <p:nvPr/>
        </p:nvSpPr>
        <p:spPr bwMode="auto">
          <a:xfrm>
            <a:off x="3740150" y="2246313"/>
            <a:ext cx="10953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Sociedad</a:t>
            </a:r>
          </a:p>
        </p:txBody>
      </p:sp>
      <p:sp>
        <p:nvSpPr>
          <p:cNvPr id="57" name="Tekstvak 46"/>
          <p:cNvSpPr txBox="1">
            <a:spLocks noChangeArrowheads="1"/>
          </p:cNvSpPr>
          <p:nvPr/>
        </p:nvSpPr>
        <p:spPr bwMode="auto">
          <a:xfrm>
            <a:off x="2547938" y="2749550"/>
            <a:ext cx="14255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Proveedores</a:t>
            </a:r>
          </a:p>
        </p:txBody>
      </p:sp>
      <p:sp>
        <p:nvSpPr>
          <p:cNvPr id="58" name="Tekstvak 48"/>
          <p:cNvSpPr txBox="1">
            <a:spLocks noChangeArrowheads="1"/>
          </p:cNvSpPr>
          <p:nvPr/>
        </p:nvSpPr>
        <p:spPr bwMode="auto">
          <a:xfrm>
            <a:off x="2298700" y="3519488"/>
            <a:ext cx="12779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Empleados</a:t>
            </a:r>
            <a:endParaRPr lang="en-US" sz="16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59" name="Tekstvak 51"/>
          <p:cNvSpPr txBox="1">
            <a:spLocks noChangeArrowheads="1"/>
          </p:cNvSpPr>
          <p:nvPr/>
        </p:nvSpPr>
        <p:spPr bwMode="auto">
          <a:xfrm>
            <a:off x="2589213" y="4341813"/>
            <a:ext cx="13350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Accionistas</a:t>
            </a:r>
            <a:endParaRPr lang="en-US" sz="16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0" name="Tekstvak 52"/>
          <p:cNvSpPr txBox="1">
            <a:spLocks noChangeArrowheads="1"/>
          </p:cNvSpPr>
          <p:nvPr/>
        </p:nvSpPr>
        <p:spPr bwMode="auto">
          <a:xfrm>
            <a:off x="5245100" y="3544888"/>
            <a:ext cx="9826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Clientes</a:t>
            </a:r>
            <a:endParaRPr lang="en-US" sz="16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1" name="Tekstvak 53"/>
          <p:cNvSpPr txBox="1">
            <a:spLocks noChangeArrowheads="1"/>
          </p:cNvSpPr>
          <p:nvPr/>
        </p:nvSpPr>
        <p:spPr bwMode="auto">
          <a:xfrm>
            <a:off x="4865688" y="2600325"/>
            <a:ext cx="8556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Socios</a:t>
            </a:r>
          </a:p>
        </p:txBody>
      </p:sp>
      <p:sp>
        <p:nvSpPr>
          <p:cNvPr id="58391" name="Tekstvak 54"/>
          <p:cNvSpPr txBox="1">
            <a:spLocks noChangeArrowheads="1"/>
          </p:cNvSpPr>
          <p:nvPr/>
        </p:nvSpPr>
        <p:spPr bwMode="auto">
          <a:xfrm>
            <a:off x="4837113" y="4324350"/>
            <a:ext cx="10064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sz="1600" b="1">
                <a:latin typeface="Arial" charset="0"/>
              </a:rPr>
              <a:t>¿Re-</a:t>
            </a:r>
          </a:p>
          <a:p>
            <a:pPr eaLnBrk="1" hangingPunct="1"/>
            <a:r>
              <a:rPr lang="es-CO" sz="1600" b="1">
                <a:latin typeface="Arial" charset="0"/>
              </a:rPr>
              <a:t>invertir?</a:t>
            </a:r>
          </a:p>
        </p:txBody>
      </p:sp>
      <p:sp>
        <p:nvSpPr>
          <p:cNvPr id="63" name="Boog 62"/>
          <p:cNvSpPr/>
          <p:nvPr/>
        </p:nvSpPr>
        <p:spPr bwMode="auto">
          <a:xfrm>
            <a:off x="2151063" y="1800225"/>
            <a:ext cx="4357687" cy="3929063"/>
          </a:xfrm>
          <a:prstGeom prst="arc">
            <a:avLst>
              <a:gd name="adj1" fmla="val 1897137"/>
              <a:gd name="adj2" fmla="val 9050126"/>
            </a:avLst>
          </a:prstGeom>
          <a:noFill/>
          <a:ln w="76200" cap="flat" cmpd="sng" algn="ctr">
            <a:solidFill>
              <a:srgbClr val="00B050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4" name="Ovaal 63"/>
          <p:cNvSpPr/>
          <p:nvPr/>
        </p:nvSpPr>
        <p:spPr>
          <a:xfrm>
            <a:off x="4110038" y="5586413"/>
            <a:ext cx="488950" cy="3937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1</a:t>
            </a:r>
          </a:p>
        </p:txBody>
      </p:sp>
      <p:cxnSp>
        <p:nvCxnSpPr>
          <p:cNvPr id="65" name="Rechte verbindingslijn met pijl 64"/>
          <p:cNvCxnSpPr/>
          <p:nvPr/>
        </p:nvCxnSpPr>
        <p:spPr>
          <a:xfrm rot="10800000" flipV="1">
            <a:off x="5324475" y="3016250"/>
            <a:ext cx="1158875" cy="300038"/>
          </a:xfrm>
          <a:prstGeom prst="straightConnector1">
            <a:avLst/>
          </a:prstGeom>
          <a:ln w="76200">
            <a:solidFill>
              <a:srgbClr val="8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95" name="Rechte verbindingslijn 34"/>
          <p:cNvCxnSpPr>
            <a:cxnSpLocks noChangeShapeType="1"/>
          </p:cNvCxnSpPr>
          <p:nvPr/>
        </p:nvCxnSpPr>
        <p:spPr bwMode="auto">
          <a:xfrm rot="5400000">
            <a:off x="3057526" y="4065587"/>
            <a:ext cx="1649412" cy="8810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8" name="Tekstvak 45"/>
          <p:cNvSpPr txBox="1">
            <a:spLocks noChangeArrowheads="1"/>
          </p:cNvSpPr>
          <p:nvPr/>
        </p:nvSpPr>
        <p:spPr bwMode="auto">
          <a:xfrm>
            <a:off x="3702050" y="4941888"/>
            <a:ext cx="10969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Gobierno</a:t>
            </a:r>
          </a:p>
        </p:txBody>
      </p:sp>
      <p:sp>
        <p:nvSpPr>
          <p:cNvPr id="67" name="Ovaal 66"/>
          <p:cNvSpPr/>
          <p:nvPr/>
        </p:nvSpPr>
        <p:spPr>
          <a:xfrm>
            <a:off x="3478472" y="2887688"/>
            <a:ext cx="1735794" cy="1608707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sz="28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CO" sz="2400" b="1" dirty="0">
                <a:solidFill>
                  <a:schemeClr val="bg1"/>
                </a:solidFill>
              </a:rPr>
              <a:t>Costos</a:t>
            </a:r>
            <a:endParaRPr lang="en-US" sz="24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US" sz="2800" b="1" dirty="0">
              <a:solidFill>
                <a:schemeClr val="bg1"/>
              </a:solidFill>
            </a:endParaRPr>
          </a:p>
        </p:txBody>
      </p:sp>
      <p:cxnSp>
        <p:nvCxnSpPr>
          <p:cNvPr id="58400" name="Rechte verbindingslijn 39"/>
          <p:cNvCxnSpPr>
            <a:cxnSpLocks noChangeShapeType="1"/>
          </p:cNvCxnSpPr>
          <p:nvPr/>
        </p:nvCxnSpPr>
        <p:spPr bwMode="auto">
          <a:xfrm>
            <a:off x="3656013" y="3275013"/>
            <a:ext cx="330200" cy="269875"/>
          </a:xfrm>
          <a:prstGeom prst="line">
            <a:avLst/>
          </a:prstGeom>
          <a:noFill/>
          <a:ln w="762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Ovaal 26"/>
          <p:cNvSpPr/>
          <p:nvPr/>
        </p:nvSpPr>
        <p:spPr>
          <a:xfrm>
            <a:off x="4122738" y="3030538"/>
            <a:ext cx="488950" cy="395287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3</a:t>
            </a:r>
          </a:p>
        </p:txBody>
      </p:sp>
      <p:sp>
        <p:nvSpPr>
          <p:cNvPr id="38" name="Wolkvormige toelichting 37"/>
          <p:cNvSpPr/>
          <p:nvPr/>
        </p:nvSpPr>
        <p:spPr>
          <a:xfrm>
            <a:off x="652463" y="1255713"/>
            <a:ext cx="3122612" cy="1260475"/>
          </a:xfrm>
          <a:prstGeom prst="cloudCallout">
            <a:avLst>
              <a:gd name="adj1" fmla="val 60267"/>
              <a:gd name="adj2" fmla="val 128861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 dirty="0">
                <a:solidFill>
                  <a:srgbClr val="FF0000"/>
                </a:solidFill>
              </a:rPr>
              <a:t>Reducir los costos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58403" name="Tekstvak 39"/>
          <p:cNvSpPr txBox="1">
            <a:spLocks noChangeArrowheads="1"/>
          </p:cNvSpPr>
          <p:nvPr/>
        </p:nvSpPr>
        <p:spPr bwMode="auto">
          <a:xfrm>
            <a:off x="2320925" y="6080125"/>
            <a:ext cx="4106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sz="3200" b="1">
                <a:solidFill>
                  <a:srgbClr val="009900"/>
                </a:solidFill>
                <a:latin typeface="Arial" charset="0"/>
              </a:rPr>
              <a:t>Acción de Equilibrio</a:t>
            </a:r>
            <a:endParaRPr lang="en-US" sz="3200" b="1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58404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5403925D-4C8E-BA4A-A228-D41D39FC19EE}" type="slidenum">
              <a:rPr lang="nl-NL" sz="1400">
                <a:latin typeface="Arial" charset="0"/>
              </a:rPr>
              <a:pPr eaLnBrk="1" hangingPunct="1"/>
              <a:t>12</a:t>
            </a:fld>
            <a:endParaRPr lang="nl-NL" sz="1400">
              <a:latin typeface="Arial" charset="0"/>
            </a:endParaRPr>
          </a:p>
        </p:txBody>
      </p:sp>
      <p:sp>
        <p:nvSpPr>
          <p:cNvPr id="58405" name="Wolkvormige toelichting 38"/>
          <p:cNvSpPr>
            <a:spLocks noChangeArrowheads="1"/>
          </p:cNvSpPr>
          <p:nvPr/>
        </p:nvSpPr>
        <p:spPr bwMode="auto">
          <a:xfrm>
            <a:off x="238125" y="4281488"/>
            <a:ext cx="3043238" cy="1450975"/>
          </a:xfrm>
          <a:prstGeom prst="cloudCallout">
            <a:avLst>
              <a:gd name="adj1" fmla="val 9542"/>
              <a:gd name="adj2" fmla="val -88838"/>
            </a:avLst>
          </a:prstGeom>
          <a:solidFill>
            <a:srgbClr val="8EB4E3"/>
          </a:solidFill>
          <a:ln w="25400">
            <a:solidFill>
              <a:srgbClr val="89A4A7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s-CO" sz="2400" b="1">
                <a:solidFill>
                  <a:srgbClr val="0070C0"/>
                </a:solidFill>
                <a:latin typeface="Arial" charset="0"/>
              </a:rPr>
              <a:t>Incrementar el ingreso</a:t>
            </a:r>
            <a:endParaRPr lang="en-US" sz="240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955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446088" y="806450"/>
            <a:ext cx="8229600" cy="5437188"/>
          </a:xfrm>
        </p:spPr>
        <p:txBody>
          <a:bodyPr>
            <a:normAutofit lnSpcReduction="10000"/>
          </a:bodyPr>
          <a:lstStyle/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FF0000"/>
                </a:solidFill>
                <a:latin typeface="Arial" charset="0"/>
                <a:cs typeface="Arial" charset="0"/>
              </a:rPr>
              <a:t>Enfoque al cliente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FF0000"/>
                </a:solidFill>
                <a:latin typeface="Arial" charset="0"/>
                <a:cs typeface="Arial" charset="0"/>
              </a:rPr>
              <a:t>Liderazgo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FF0000"/>
                </a:solidFill>
                <a:latin typeface="Arial" charset="0"/>
                <a:cs typeface="Arial" charset="0"/>
              </a:rPr>
              <a:t>Participación del personal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002060"/>
                </a:solidFill>
                <a:latin typeface="Arial" charset="0"/>
                <a:cs typeface="Arial" charset="0"/>
              </a:rPr>
              <a:t>Enfoque basado en procesos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002060"/>
                </a:solidFill>
                <a:latin typeface="Arial" charset="0"/>
                <a:cs typeface="Arial" charset="0"/>
              </a:rPr>
              <a:t>Enfoque de sistema para la gestión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FF0000"/>
                </a:solidFill>
                <a:latin typeface="Arial" charset="0"/>
                <a:cs typeface="Arial" charset="0"/>
              </a:rPr>
              <a:t>Mejora continua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002060"/>
                </a:solidFill>
                <a:latin typeface="Arial" charset="0"/>
                <a:cs typeface="Arial" charset="0"/>
              </a:rPr>
              <a:t>Enfoque basado en hechos para la toma de decisiones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FF0000"/>
                </a:solidFill>
                <a:latin typeface="Arial" charset="0"/>
                <a:cs typeface="Arial" charset="0"/>
              </a:rPr>
              <a:t>Relaciones mutuamente beneficiosas con el proveedor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endParaRPr lang="es-CO" b="1" dirty="0">
              <a:solidFill>
                <a:srgbClr val="2D2D8A"/>
              </a:solidFill>
              <a:latin typeface="Arial" charset="0"/>
              <a:cs typeface="Arial" charset="0"/>
            </a:endParaRPr>
          </a:p>
          <a:p>
            <a:pPr marL="419100" indent="-419100" defTabSz="785813" eaLnBrk="1" hangingPunct="1">
              <a:spcBef>
                <a:spcPts val="600"/>
              </a:spcBef>
              <a:spcAft>
                <a:spcPts val="600"/>
              </a:spcAft>
              <a:buFont typeface="Monotype Sorts" charset="0"/>
              <a:buNone/>
            </a:pPr>
            <a:endParaRPr lang="es-CO" sz="2800" b="1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80898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marL="419100" indent="-419100" algn="r" defTabSz="785813">
              <a:spcBef>
                <a:spcPts val="300"/>
              </a:spcBef>
              <a:spcAft>
                <a:spcPts val="300"/>
              </a:spcAft>
              <a:buFont typeface="Monotype Sorts" charset="0"/>
              <a:buNone/>
            </a:pPr>
            <a:r>
              <a:rPr lang="es-CO" sz="2800" b="1">
                <a:solidFill>
                  <a:srgbClr val="222268"/>
                </a:solidFill>
                <a:latin typeface="Arial" charset="0"/>
              </a:rPr>
              <a:t>Fundamento: 8 principios de Gestión de la Calidad</a:t>
            </a:r>
          </a:p>
        </p:txBody>
      </p:sp>
      <p:sp>
        <p:nvSpPr>
          <p:cNvPr id="80899" name="Tijdelijke aanduiding voor dianummer 4"/>
          <p:cNvSpPr>
            <a:spLocks noGrp="1"/>
          </p:cNvSpPr>
          <p:nvPr>
            <p:ph type="sldNum" sz="quarter" idx="11"/>
          </p:nvPr>
        </p:nvSpPr>
        <p:spPr>
          <a:xfrm>
            <a:off x="6248400" y="649287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D6F979E7-CB03-F143-928A-F960FF288B4C}" type="slidenum">
              <a:rPr lang="nl-NL" sz="1400">
                <a:latin typeface="Arial" charset="0"/>
              </a:rPr>
              <a:pPr algn="r" eaLnBrk="1" hangingPunct="1"/>
              <a:t>13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64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 8"/>
          <p:cNvGraphicFramePr>
            <a:graphicFrameLocks noGrp="1"/>
          </p:cNvGraphicFramePr>
          <p:nvPr/>
        </p:nvGraphicFramePr>
        <p:xfrm>
          <a:off x="1985963" y="782638"/>
          <a:ext cx="6516687" cy="4672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2229"/>
                <a:gridCol w="2172229"/>
                <a:gridCol w="2172229"/>
              </a:tblGrid>
              <a:tr h="1557337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44" marR="91444" marT="45713" marB="45713"/>
                </a:tc>
              </a:tr>
              <a:tr h="1557337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</a:tr>
              <a:tr h="1557337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</a:tr>
            </a:tbl>
          </a:graphicData>
        </a:graphic>
      </p:graphicFrame>
      <p:sp>
        <p:nvSpPr>
          <p:cNvPr id="13" name="Tekstvak 12"/>
          <p:cNvSpPr txBox="1"/>
          <p:nvPr/>
        </p:nvSpPr>
        <p:spPr>
          <a:xfrm>
            <a:off x="0" y="598488"/>
            <a:ext cx="1609725" cy="400050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sz="2000" b="1">
                <a:latin typeface="+mn-lt"/>
                <a:ea typeface="+mn-ea"/>
                <a:cs typeface="Arial" charset="0"/>
              </a:rPr>
              <a:t>La madurez</a:t>
            </a:r>
          </a:p>
        </p:txBody>
      </p:sp>
      <p:sp>
        <p:nvSpPr>
          <p:cNvPr id="82967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algn="r" defTabSz="785813"/>
            <a:r>
              <a:rPr lang="es-CO" altLang="ko-KR" sz="3200" b="1">
                <a:solidFill>
                  <a:srgbClr val="2D2D8A"/>
                </a:solidFill>
                <a:latin typeface="Arial" charset="0"/>
                <a:ea typeface="Gulim" charset="0"/>
                <a:cs typeface="Gulim" charset="0"/>
              </a:rPr>
              <a:t>La relación entre ISO 9001 y ISO 9004</a:t>
            </a:r>
            <a:endParaRPr lang="es-CO" sz="32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277813" y="1227138"/>
            <a:ext cx="1274762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b="1">
                <a:latin typeface="+mn-lt"/>
                <a:ea typeface="+mn-ea"/>
                <a:cs typeface="Arial" charset="0"/>
              </a:rPr>
              <a:t>El exito</a:t>
            </a:r>
            <a:br>
              <a:rPr lang="es-CO" b="1">
                <a:latin typeface="+mn-lt"/>
                <a:ea typeface="+mn-ea"/>
                <a:cs typeface="Arial" charset="0"/>
              </a:rPr>
            </a:br>
            <a:r>
              <a:rPr lang="es-CO" b="1">
                <a:latin typeface="+mn-lt"/>
                <a:ea typeface="+mn-ea"/>
                <a:cs typeface="Arial" charset="0"/>
              </a:rPr>
              <a:t>sostenido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293688" y="2767013"/>
            <a:ext cx="1403350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b="1" dirty="0">
                <a:latin typeface="+mn-lt"/>
                <a:ea typeface="+mn-ea"/>
                <a:cs typeface="Arial" charset="0"/>
              </a:rPr>
              <a:t>Eficiente y </a:t>
            </a:r>
            <a:br>
              <a:rPr lang="es-CO" b="1" dirty="0">
                <a:latin typeface="+mn-lt"/>
                <a:ea typeface="+mn-ea"/>
                <a:cs typeface="Arial" charset="0"/>
              </a:rPr>
            </a:br>
            <a:r>
              <a:rPr lang="es-CO" b="1" dirty="0">
                <a:latin typeface="+mn-lt"/>
                <a:ea typeface="+mn-ea"/>
                <a:cs typeface="Arial" charset="0"/>
              </a:rPr>
              <a:t>eficaz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277813" y="4395788"/>
            <a:ext cx="8509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b="1" dirty="0">
                <a:latin typeface="+mn-lt"/>
                <a:ea typeface="+mn-ea"/>
                <a:cs typeface="Arial" charset="0"/>
              </a:rPr>
              <a:t>Eficaz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2562225" y="5551488"/>
            <a:ext cx="10826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b="1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  <a:t>Clientes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6515100" y="5534025"/>
            <a:ext cx="1989138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b="1" dirty="0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  <a:t>Todas las partes</a:t>
            </a:r>
            <a:br>
              <a:rPr lang="es-CO" b="1" dirty="0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</a:br>
            <a:r>
              <a:rPr lang="es-CO" b="1" dirty="0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  <a:t>interesadas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6275388" y="6124575"/>
            <a:ext cx="234791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b="1">
                <a:solidFill>
                  <a:srgbClr val="0070C0"/>
                </a:solidFill>
                <a:latin typeface="+mn-lt"/>
                <a:ea typeface="+mn-ea"/>
                <a:cs typeface="Arial" charset="0"/>
              </a:rPr>
              <a:t>Todos los procesos</a:t>
            </a:r>
          </a:p>
        </p:txBody>
      </p:sp>
      <p:sp>
        <p:nvSpPr>
          <p:cNvPr id="35" name="Ovaal 34"/>
          <p:cNvSpPr/>
          <p:nvPr/>
        </p:nvSpPr>
        <p:spPr>
          <a:xfrm>
            <a:off x="1892300" y="3749675"/>
            <a:ext cx="2932113" cy="17811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800" b="1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  <a:t>ISO 9001</a:t>
            </a:r>
            <a:r>
              <a:rPr lang="es-CO" sz="2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  <a:t/>
            </a:r>
            <a:br>
              <a:rPr lang="es-CO" sz="2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2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  <a:t>(minimo)</a:t>
            </a:r>
          </a:p>
        </p:txBody>
      </p:sp>
      <p:sp>
        <p:nvSpPr>
          <p:cNvPr id="36" name="PIJL-RECHTS 35"/>
          <p:cNvSpPr/>
          <p:nvPr/>
        </p:nvSpPr>
        <p:spPr>
          <a:xfrm flipV="1">
            <a:off x="4795838" y="5692775"/>
            <a:ext cx="882650" cy="144463"/>
          </a:xfrm>
          <a:prstGeom prst="rightArrow">
            <a:avLst/>
          </a:prstGeom>
          <a:solidFill>
            <a:srgbClr val="CC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37" name="PIJL-RECHTS 36"/>
          <p:cNvSpPr/>
          <p:nvPr/>
        </p:nvSpPr>
        <p:spPr>
          <a:xfrm>
            <a:off x="4810125" y="6199188"/>
            <a:ext cx="881063" cy="158750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82977" name="Tekstvak 37"/>
          <p:cNvSpPr txBox="1">
            <a:spLocks noChangeArrowheads="1"/>
          </p:cNvSpPr>
          <p:nvPr/>
        </p:nvSpPr>
        <p:spPr bwMode="auto">
          <a:xfrm>
            <a:off x="2025650" y="5951538"/>
            <a:ext cx="22367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sz="1800" b="1">
                <a:solidFill>
                  <a:srgbClr val="0070C0"/>
                </a:solidFill>
                <a:latin typeface="Arial" charset="0"/>
              </a:rPr>
              <a:t>Los procesos para</a:t>
            </a:r>
            <a:br>
              <a:rPr lang="es-CO" sz="1800" b="1">
                <a:solidFill>
                  <a:srgbClr val="0070C0"/>
                </a:solidFill>
                <a:latin typeface="Arial" charset="0"/>
              </a:rPr>
            </a:br>
            <a:r>
              <a:rPr lang="es-CO" sz="1800" b="1">
                <a:solidFill>
                  <a:srgbClr val="0070C0"/>
                </a:solidFill>
                <a:latin typeface="Arial" charset="0"/>
              </a:rPr>
              <a:t>la realización</a:t>
            </a:r>
          </a:p>
        </p:txBody>
      </p:sp>
      <p:sp>
        <p:nvSpPr>
          <p:cNvPr id="82978" name="Tijdelijke aanduiding voor dianummer 20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B8A68CF3-60D3-8648-AD6A-CC82716E8B0D}" type="slidenum">
              <a:rPr lang="nl-NL" sz="1400">
                <a:latin typeface="Arial" charset="0"/>
              </a:rPr>
              <a:pPr algn="r" eaLnBrk="1" hangingPunct="1"/>
              <a:t>14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5296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 8"/>
          <p:cNvGraphicFramePr>
            <a:graphicFrameLocks noGrp="1"/>
          </p:cNvGraphicFramePr>
          <p:nvPr/>
        </p:nvGraphicFramePr>
        <p:xfrm>
          <a:off x="1985963" y="782638"/>
          <a:ext cx="6516687" cy="4672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2229"/>
                <a:gridCol w="2172229"/>
                <a:gridCol w="2172229"/>
              </a:tblGrid>
              <a:tr h="1557337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44" marR="91444" marT="45713" marB="45713"/>
                </a:tc>
              </a:tr>
              <a:tr h="1557337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</a:tr>
              <a:tr h="1557337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</a:tr>
            </a:tbl>
          </a:graphicData>
        </a:graphic>
      </p:graphicFrame>
      <p:sp>
        <p:nvSpPr>
          <p:cNvPr id="13" name="Tekstvak 12"/>
          <p:cNvSpPr txBox="1"/>
          <p:nvPr/>
        </p:nvSpPr>
        <p:spPr>
          <a:xfrm>
            <a:off x="0" y="598488"/>
            <a:ext cx="1609725" cy="400050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sz="2000" b="1">
                <a:latin typeface="+mn-lt"/>
                <a:ea typeface="+mn-ea"/>
                <a:cs typeface="Arial" charset="0"/>
              </a:rPr>
              <a:t>La madurez</a:t>
            </a:r>
          </a:p>
        </p:txBody>
      </p:sp>
      <p:sp>
        <p:nvSpPr>
          <p:cNvPr id="20" name="Afgeronde rechthoek 19"/>
          <p:cNvSpPr/>
          <p:nvPr/>
        </p:nvSpPr>
        <p:spPr>
          <a:xfrm>
            <a:off x="1901825" y="738188"/>
            <a:ext cx="6711950" cy="4762500"/>
          </a:xfrm>
          <a:prstGeom prst="roundRect">
            <a:avLst>
              <a:gd name="adj" fmla="val 5366"/>
            </a:avLst>
          </a:prstGeom>
          <a:noFill/>
          <a:ln w="57150">
            <a:solidFill>
              <a:srgbClr val="00E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altLang="ko-KR" sz="2800" b="1">
                <a:solidFill>
                  <a:srgbClr val="00B000"/>
                </a:solidFill>
                <a:latin typeface="Arial" charset="0"/>
                <a:ea typeface="Gulim" charset="0"/>
                <a:cs typeface="Gulim" charset="0"/>
              </a:rPr>
              <a:t>ISO 9004</a:t>
            </a:r>
          </a:p>
          <a:p>
            <a:pPr algn="ctr">
              <a:defRPr/>
            </a:pPr>
            <a:r>
              <a:rPr lang="es-CO" sz="2800">
                <a:solidFill>
                  <a:srgbClr val="00B000"/>
                </a:solidFill>
                <a:latin typeface="Arial" charset="0"/>
                <a:ea typeface="Gulim" charset="0"/>
                <a:cs typeface="Gulim" charset="0"/>
              </a:rPr>
              <a:t>(“por elementos”)</a:t>
            </a:r>
            <a:br>
              <a:rPr lang="es-CO" sz="2800">
                <a:solidFill>
                  <a:srgbClr val="00B000"/>
                </a:solidFill>
                <a:latin typeface="Arial" charset="0"/>
                <a:ea typeface="Gulim" charset="0"/>
                <a:cs typeface="Gulim" charset="0"/>
              </a:rPr>
            </a:br>
            <a:r>
              <a:rPr lang="es-CO" sz="3600" b="1">
                <a:solidFill>
                  <a:srgbClr val="00E200"/>
                </a:solidFill>
                <a:latin typeface="Arial" charset="0"/>
                <a:ea typeface="Gulim" charset="0"/>
                <a:cs typeface="Gulim" charset="0"/>
              </a:rPr>
              <a:t/>
            </a:r>
            <a:br>
              <a:rPr lang="es-CO" sz="3600" b="1">
                <a:solidFill>
                  <a:srgbClr val="00E200"/>
                </a:solidFill>
                <a:latin typeface="Arial" charset="0"/>
                <a:ea typeface="Gulim" charset="0"/>
                <a:cs typeface="Gulim" charset="0"/>
              </a:rPr>
            </a:br>
            <a:r>
              <a:rPr lang="es-CO" sz="3600" b="1">
                <a:solidFill>
                  <a:srgbClr val="00E200"/>
                </a:solidFill>
                <a:latin typeface="Arial" charset="0"/>
                <a:ea typeface="Gulim" charset="0"/>
                <a:cs typeface="Gulim" charset="0"/>
              </a:rPr>
              <a:t/>
            </a:r>
            <a:br>
              <a:rPr lang="es-CO" sz="3600" b="1">
                <a:solidFill>
                  <a:srgbClr val="00E200"/>
                </a:solidFill>
                <a:latin typeface="Arial" charset="0"/>
                <a:ea typeface="Gulim" charset="0"/>
                <a:cs typeface="Gulim" charset="0"/>
              </a:rPr>
            </a:br>
            <a:endParaRPr lang="es-CO" sz="3600" b="1">
              <a:solidFill>
                <a:srgbClr val="00E2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22" name="PIJL-OMHOOG 21"/>
          <p:cNvSpPr/>
          <p:nvPr/>
        </p:nvSpPr>
        <p:spPr>
          <a:xfrm>
            <a:off x="3089275" y="1860550"/>
            <a:ext cx="520700" cy="1733550"/>
          </a:xfrm>
          <a:prstGeom prst="upArrow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23" name="PIJL-OMHOOG 22"/>
          <p:cNvSpPr/>
          <p:nvPr/>
        </p:nvSpPr>
        <p:spPr>
          <a:xfrm rot="5400000">
            <a:off x="5622925" y="3794125"/>
            <a:ext cx="520700" cy="1733550"/>
          </a:xfrm>
          <a:prstGeom prst="upArrow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82967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algn="r" defTabSz="785813"/>
            <a:r>
              <a:rPr lang="es-CO" altLang="ko-KR" sz="3200" b="1">
                <a:solidFill>
                  <a:srgbClr val="2D2D8A"/>
                </a:solidFill>
                <a:latin typeface="Arial" charset="0"/>
                <a:ea typeface="Gulim" charset="0"/>
                <a:cs typeface="Gulim" charset="0"/>
              </a:rPr>
              <a:t>La relación entre ISO 9001 y ISO 9004</a:t>
            </a:r>
            <a:endParaRPr lang="es-CO" sz="32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277813" y="1227138"/>
            <a:ext cx="1274762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b="1">
                <a:latin typeface="+mn-lt"/>
                <a:ea typeface="+mn-ea"/>
                <a:cs typeface="Arial" charset="0"/>
              </a:rPr>
              <a:t>El exito</a:t>
            </a:r>
            <a:br>
              <a:rPr lang="es-CO" b="1">
                <a:latin typeface="+mn-lt"/>
                <a:ea typeface="+mn-ea"/>
                <a:cs typeface="Arial" charset="0"/>
              </a:rPr>
            </a:br>
            <a:r>
              <a:rPr lang="es-CO" b="1">
                <a:latin typeface="+mn-lt"/>
                <a:ea typeface="+mn-ea"/>
                <a:cs typeface="Arial" charset="0"/>
              </a:rPr>
              <a:t>sostenido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293688" y="2767013"/>
            <a:ext cx="1403350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b="1" dirty="0">
                <a:latin typeface="+mn-lt"/>
                <a:ea typeface="+mn-ea"/>
                <a:cs typeface="Arial" charset="0"/>
              </a:rPr>
              <a:t>Eficiente y </a:t>
            </a:r>
            <a:br>
              <a:rPr lang="es-CO" b="1" dirty="0">
                <a:latin typeface="+mn-lt"/>
                <a:ea typeface="+mn-ea"/>
                <a:cs typeface="Arial" charset="0"/>
              </a:rPr>
            </a:br>
            <a:r>
              <a:rPr lang="es-CO" b="1" dirty="0">
                <a:latin typeface="+mn-lt"/>
                <a:ea typeface="+mn-ea"/>
                <a:cs typeface="Arial" charset="0"/>
              </a:rPr>
              <a:t>eficaz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277813" y="4395788"/>
            <a:ext cx="8509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b="1" dirty="0">
                <a:latin typeface="+mn-lt"/>
                <a:ea typeface="+mn-ea"/>
                <a:cs typeface="Arial" charset="0"/>
              </a:rPr>
              <a:t>Eficaz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2562225" y="5551488"/>
            <a:ext cx="10826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b="1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  <a:t>Clientes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6515100" y="5534025"/>
            <a:ext cx="1989138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b="1" dirty="0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  <a:t>Todas las partes</a:t>
            </a:r>
            <a:br>
              <a:rPr lang="es-CO" b="1" dirty="0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</a:br>
            <a:r>
              <a:rPr lang="es-CO" b="1" dirty="0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  <a:t>interesadas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6275388" y="6124575"/>
            <a:ext cx="234791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b="1">
                <a:solidFill>
                  <a:srgbClr val="0070C0"/>
                </a:solidFill>
                <a:latin typeface="+mn-lt"/>
                <a:ea typeface="+mn-ea"/>
                <a:cs typeface="Arial" charset="0"/>
              </a:rPr>
              <a:t>Todos los procesos</a:t>
            </a:r>
          </a:p>
        </p:txBody>
      </p:sp>
      <p:sp>
        <p:nvSpPr>
          <p:cNvPr id="35" name="Ovaal 34"/>
          <p:cNvSpPr/>
          <p:nvPr/>
        </p:nvSpPr>
        <p:spPr>
          <a:xfrm>
            <a:off x="1892300" y="3749675"/>
            <a:ext cx="2932113" cy="17811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800" b="1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  <a:t>ISO 9001</a:t>
            </a:r>
            <a:r>
              <a:rPr lang="es-CO" sz="2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  <a:t/>
            </a:r>
            <a:br>
              <a:rPr lang="es-CO" sz="2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2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  <a:t>(minimo)</a:t>
            </a:r>
          </a:p>
        </p:txBody>
      </p:sp>
      <p:sp>
        <p:nvSpPr>
          <p:cNvPr id="36" name="PIJL-RECHTS 35"/>
          <p:cNvSpPr/>
          <p:nvPr/>
        </p:nvSpPr>
        <p:spPr>
          <a:xfrm flipV="1">
            <a:off x="4795838" y="5692775"/>
            <a:ext cx="882650" cy="144463"/>
          </a:xfrm>
          <a:prstGeom prst="rightArrow">
            <a:avLst/>
          </a:prstGeom>
          <a:solidFill>
            <a:srgbClr val="CC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37" name="PIJL-RECHTS 36"/>
          <p:cNvSpPr/>
          <p:nvPr/>
        </p:nvSpPr>
        <p:spPr>
          <a:xfrm>
            <a:off x="4810125" y="6199188"/>
            <a:ext cx="881063" cy="158750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82977" name="Tekstvak 37"/>
          <p:cNvSpPr txBox="1">
            <a:spLocks noChangeArrowheads="1"/>
          </p:cNvSpPr>
          <p:nvPr/>
        </p:nvSpPr>
        <p:spPr bwMode="auto">
          <a:xfrm>
            <a:off x="2025650" y="5951538"/>
            <a:ext cx="22367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sz="1800" b="1">
                <a:solidFill>
                  <a:srgbClr val="0070C0"/>
                </a:solidFill>
                <a:latin typeface="Arial" charset="0"/>
              </a:rPr>
              <a:t>Los procesos para</a:t>
            </a:r>
            <a:br>
              <a:rPr lang="es-CO" sz="1800" b="1">
                <a:solidFill>
                  <a:srgbClr val="0070C0"/>
                </a:solidFill>
                <a:latin typeface="Arial" charset="0"/>
              </a:rPr>
            </a:br>
            <a:r>
              <a:rPr lang="es-CO" sz="1800" b="1">
                <a:solidFill>
                  <a:srgbClr val="0070C0"/>
                </a:solidFill>
                <a:latin typeface="Arial" charset="0"/>
              </a:rPr>
              <a:t>la realización</a:t>
            </a:r>
          </a:p>
        </p:txBody>
      </p:sp>
      <p:sp>
        <p:nvSpPr>
          <p:cNvPr id="82978" name="Tijdelijke aanduiding voor dianummer 20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B8A68CF3-60D3-8648-AD6A-CC82716E8B0D}" type="slidenum">
              <a:rPr lang="nl-NL" sz="1400">
                <a:latin typeface="Arial" charset="0"/>
              </a:rPr>
              <a:pPr algn="r" eaLnBrk="1" hangingPunct="1"/>
              <a:t>15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2709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al 5"/>
          <p:cNvSpPr/>
          <p:nvPr/>
        </p:nvSpPr>
        <p:spPr bwMode="auto">
          <a:xfrm>
            <a:off x="2849563" y="1820863"/>
            <a:ext cx="3429000" cy="321468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ISO 9001</a:t>
            </a:r>
          </a:p>
        </p:txBody>
      </p:sp>
      <p:sp>
        <p:nvSpPr>
          <p:cNvPr id="84994" name="AutoShape 4"/>
          <p:cNvSpPr>
            <a:spLocks noChangeArrowheads="1"/>
          </p:cNvSpPr>
          <p:nvPr/>
        </p:nvSpPr>
        <p:spPr bwMode="auto">
          <a:xfrm>
            <a:off x="7751763" y="0"/>
            <a:ext cx="1392237" cy="6164263"/>
          </a:xfrm>
          <a:prstGeom prst="roundRect">
            <a:avLst>
              <a:gd name="adj" fmla="val 5463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es-CO" sz="1200" b="1">
                <a:latin typeface="Arial" charset="0"/>
              </a:rPr>
              <a:t>Ambiente de</a:t>
            </a:r>
            <a:br>
              <a:rPr lang="es-CO" sz="1200" b="1">
                <a:latin typeface="Arial" charset="0"/>
              </a:rPr>
            </a:br>
            <a:r>
              <a:rPr lang="es-CO" sz="1200" b="1">
                <a:latin typeface="Arial" charset="0"/>
              </a:rPr>
              <a:t>la Organización</a:t>
            </a:r>
            <a:endParaRPr lang="es-CO" sz="1200">
              <a:latin typeface="Arial" charset="0"/>
            </a:endParaRPr>
          </a:p>
          <a:p>
            <a:pPr algn="ctr"/>
            <a:endParaRPr lang="es-CO">
              <a:latin typeface="Arial" charset="0"/>
            </a:endParaRPr>
          </a:p>
        </p:txBody>
      </p:sp>
      <p:sp>
        <p:nvSpPr>
          <p:cNvPr id="84995" name="AutoShape 6"/>
          <p:cNvSpPr>
            <a:spLocks noChangeArrowheads="1"/>
          </p:cNvSpPr>
          <p:nvPr/>
        </p:nvSpPr>
        <p:spPr bwMode="auto">
          <a:xfrm>
            <a:off x="7945438" y="1655763"/>
            <a:ext cx="1081087" cy="3687762"/>
          </a:xfrm>
          <a:prstGeom prst="roundRect">
            <a:avLst>
              <a:gd name="adj" fmla="val 6616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es-CO" sz="1400" b="1">
                <a:latin typeface="Arial" charset="0"/>
              </a:rPr>
              <a:t>Clientes</a:t>
            </a:r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</p:txBody>
      </p:sp>
      <p:sp>
        <p:nvSpPr>
          <p:cNvPr id="84996" name="AutoShape 7"/>
          <p:cNvSpPr>
            <a:spLocks noChangeArrowheads="1"/>
          </p:cNvSpPr>
          <p:nvPr/>
        </p:nvSpPr>
        <p:spPr bwMode="auto">
          <a:xfrm>
            <a:off x="0" y="0"/>
            <a:ext cx="1433513" cy="6100763"/>
          </a:xfrm>
          <a:prstGeom prst="roundRect">
            <a:avLst>
              <a:gd name="adj" fmla="val 412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es-CO" sz="1200" b="1">
                <a:latin typeface="Arial" charset="0"/>
              </a:rPr>
              <a:t>Ambiente de </a:t>
            </a:r>
            <a:br>
              <a:rPr lang="es-CO" sz="1200" b="1">
                <a:latin typeface="Arial" charset="0"/>
              </a:rPr>
            </a:br>
            <a:r>
              <a:rPr lang="es-CO" sz="1200" b="1">
                <a:latin typeface="Arial" charset="0"/>
              </a:rPr>
              <a:t>la organización</a:t>
            </a:r>
            <a:endParaRPr lang="en-US" sz="1600">
              <a:latin typeface="Arial" charset="0"/>
            </a:endParaRPr>
          </a:p>
        </p:txBody>
      </p:sp>
      <p:sp>
        <p:nvSpPr>
          <p:cNvPr id="84997" name="AutoShape 10"/>
          <p:cNvSpPr>
            <a:spLocks noChangeArrowheads="1"/>
          </p:cNvSpPr>
          <p:nvPr/>
        </p:nvSpPr>
        <p:spPr bwMode="auto">
          <a:xfrm>
            <a:off x="184150" y="1512888"/>
            <a:ext cx="1081088" cy="3830637"/>
          </a:xfrm>
          <a:prstGeom prst="roundRect">
            <a:avLst>
              <a:gd name="adj" fmla="val 6616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400" b="1">
                <a:latin typeface="Arial" charset="0"/>
              </a:rPr>
              <a:t>Clientes</a:t>
            </a: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</p:txBody>
      </p:sp>
      <p:sp>
        <p:nvSpPr>
          <p:cNvPr id="84998" name="Rectangle 32"/>
          <p:cNvSpPr>
            <a:spLocks noChangeArrowheads="1"/>
          </p:cNvSpPr>
          <p:nvPr/>
        </p:nvSpPr>
        <p:spPr bwMode="auto">
          <a:xfrm>
            <a:off x="288925" y="4473575"/>
            <a:ext cx="865188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900">
                <a:latin typeface="Arial" charset="0"/>
              </a:rPr>
              <a:t>Requisitos</a:t>
            </a:r>
            <a:br>
              <a:rPr lang="es-CO" sz="900">
                <a:latin typeface="Arial" charset="0"/>
              </a:rPr>
            </a:br>
            <a:r>
              <a:rPr lang="es-CO" sz="900">
                <a:latin typeface="Arial" charset="0"/>
              </a:rPr>
              <a:t>&amp; expectativas</a:t>
            </a:r>
            <a:endParaRPr lang="en-US">
              <a:latin typeface="Arial" charset="0"/>
            </a:endParaRPr>
          </a:p>
        </p:txBody>
      </p:sp>
      <p:sp>
        <p:nvSpPr>
          <p:cNvPr id="84999" name="Rectangle 33"/>
          <p:cNvSpPr>
            <a:spLocks noChangeArrowheads="1"/>
          </p:cNvSpPr>
          <p:nvPr/>
        </p:nvSpPr>
        <p:spPr bwMode="auto">
          <a:xfrm>
            <a:off x="254000" y="2073275"/>
            <a:ext cx="1009650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000">
                <a:latin typeface="Arial" charset="0"/>
              </a:rPr>
              <a:t>Necesidades &amp; </a:t>
            </a:r>
            <a:br>
              <a:rPr lang="es-CO" sz="1000">
                <a:latin typeface="Arial" charset="0"/>
              </a:rPr>
            </a:br>
            <a:r>
              <a:rPr lang="es-CO" sz="1000">
                <a:latin typeface="Arial" charset="0"/>
              </a:rPr>
              <a:t>expectativas</a:t>
            </a:r>
            <a:endParaRPr lang="es-CO">
              <a:latin typeface="Arial" charset="0"/>
            </a:endParaRPr>
          </a:p>
        </p:txBody>
      </p:sp>
      <p:sp>
        <p:nvSpPr>
          <p:cNvPr id="85000" name="AutoShape 34"/>
          <p:cNvSpPr>
            <a:spLocks noChangeArrowheads="1"/>
          </p:cNvSpPr>
          <p:nvPr/>
        </p:nvSpPr>
        <p:spPr bwMode="auto">
          <a:xfrm>
            <a:off x="2116138" y="6356350"/>
            <a:ext cx="4895850" cy="381000"/>
          </a:xfrm>
          <a:prstGeom prst="roundRect">
            <a:avLst>
              <a:gd name="adj" fmla="val 8454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200" b="1">
                <a:latin typeface="Arial" charset="0"/>
              </a:rPr>
              <a:t>Fundamento: Principios de Gestión de la Calidad</a:t>
            </a:r>
            <a:endParaRPr lang="en-US">
              <a:latin typeface="Arial" charset="0"/>
            </a:endParaRPr>
          </a:p>
        </p:txBody>
      </p:sp>
      <p:sp>
        <p:nvSpPr>
          <p:cNvPr id="85001" name="Rectangle 41"/>
          <p:cNvSpPr>
            <a:spLocks noChangeArrowheads="1"/>
          </p:cNvSpPr>
          <p:nvPr/>
        </p:nvSpPr>
        <p:spPr bwMode="auto">
          <a:xfrm>
            <a:off x="7993063" y="3251200"/>
            <a:ext cx="906462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000">
                <a:latin typeface="Arial" charset="0"/>
              </a:rPr>
              <a:t>Satisfacción</a:t>
            </a:r>
            <a:endParaRPr lang="es-CO">
              <a:latin typeface="Arial" charset="0"/>
            </a:endParaRPr>
          </a:p>
        </p:txBody>
      </p:sp>
      <p:sp>
        <p:nvSpPr>
          <p:cNvPr id="85002" name="AutoShape 34"/>
          <p:cNvSpPr>
            <a:spLocks noChangeArrowheads="1"/>
          </p:cNvSpPr>
          <p:nvPr/>
        </p:nvSpPr>
        <p:spPr bwMode="auto">
          <a:xfrm>
            <a:off x="2106613" y="9525"/>
            <a:ext cx="4913312" cy="381000"/>
          </a:xfrm>
          <a:prstGeom prst="roundRect">
            <a:avLst>
              <a:gd name="adj" fmla="val 8454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200" b="1">
                <a:latin typeface="Arial" charset="0"/>
              </a:rPr>
              <a:t>La mejora continua del sistema de gestión de la Calidad</a:t>
            </a:r>
          </a:p>
        </p:txBody>
      </p:sp>
      <p:sp>
        <p:nvSpPr>
          <p:cNvPr id="23" name="Draaiende pijl 22"/>
          <p:cNvSpPr/>
          <p:nvPr/>
        </p:nvSpPr>
        <p:spPr bwMode="auto">
          <a:xfrm rot="16200000" flipV="1">
            <a:off x="3983832" y="2231231"/>
            <a:ext cx="2019300" cy="1985963"/>
          </a:xfrm>
          <a:prstGeom prst="circularArrow">
            <a:avLst>
              <a:gd name="adj1" fmla="val 6901"/>
              <a:gd name="adj2" fmla="val 586209"/>
              <a:gd name="adj3" fmla="val 20439422"/>
              <a:gd name="adj4" fmla="val 17574313"/>
              <a:gd name="adj5" fmla="val 926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Draaiende pijl 23"/>
          <p:cNvSpPr/>
          <p:nvPr/>
        </p:nvSpPr>
        <p:spPr bwMode="auto">
          <a:xfrm flipV="1">
            <a:off x="3929063" y="2714625"/>
            <a:ext cx="2019300" cy="1985963"/>
          </a:xfrm>
          <a:prstGeom prst="circularArrow">
            <a:avLst>
              <a:gd name="adj1" fmla="val 6901"/>
              <a:gd name="adj2" fmla="val 394096"/>
              <a:gd name="adj3" fmla="val 20439422"/>
              <a:gd name="adj4" fmla="val 17640758"/>
              <a:gd name="adj5" fmla="val 8671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raaiende pijl 24"/>
          <p:cNvSpPr/>
          <p:nvPr/>
        </p:nvSpPr>
        <p:spPr bwMode="auto">
          <a:xfrm rot="10800000" flipV="1">
            <a:off x="3143250" y="2143125"/>
            <a:ext cx="2019300" cy="1985963"/>
          </a:xfrm>
          <a:prstGeom prst="circularArrow">
            <a:avLst>
              <a:gd name="adj1" fmla="val 6901"/>
              <a:gd name="adj2" fmla="val 439088"/>
              <a:gd name="adj3" fmla="val 20439422"/>
              <a:gd name="adj4" fmla="val 17566102"/>
              <a:gd name="adj5" fmla="val 926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Draaiende pijl 25"/>
          <p:cNvSpPr/>
          <p:nvPr/>
        </p:nvSpPr>
        <p:spPr bwMode="auto">
          <a:xfrm rot="5400000" flipV="1">
            <a:off x="3055144" y="2588419"/>
            <a:ext cx="2019300" cy="1985962"/>
          </a:xfrm>
          <a:prstGeom prst="circularArrow">
            <a:avLst>
              <a:gd name="adj1" fmla="val 6901"/>
              <a:gd name="adj2" fmla="val 387005"/>
              <a:gd name="adj3" fmla="val 20439422"/>
              <a:gd name="adj4" fmla="val 17317696"/>
              <a:gd name="adj5" fmla="val 9485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8" name="Rechte verbindingslijn met pijl 27"/>
          <p:cNvCxnSpPr/>
          <p:nvPr/>
        </p:nvCxnSpPr>
        <p:spPr bwMode="auto">
          <a:xfrm>
            <a:off x="1355725" y="4652963"/>
            <a:ext cx="2663825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/>
          <p:nvPr/>
        </p:nvCxnSpPr>
        <p:spPr bwMode="auto">
          <a:xfrm>
            <a:off x="5102225" y="4652963"/>
            <a:ext cx="2843213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009" name="AutoShape 30"/>
          <p:cNvSpPr>
            <a:spLocks noChangeArrowheads="1"/>
          </p:cNvSpPr>
          <p:nvPr/>
        </p:nvSpPr>
        <p:spPr bwMode="auto">
          <a:xfrm>
            <a:off x="5473700" y="4400550"/>
            <a:ext cx="647700" cy="5032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000" b="1">
                <a:latin typeface="Arial" charset="0"/>
              </a:rPr>
              <a:t>Producto</a:t>
            </a:r>
            <a:endParaRPr lang="en-US">
              <a:latin typeface="Arial" charset="0"/>
            </a:endParaRPr>
          </a:p>
        </p:txBody>
      </p:sp>
      <p:sp>
        <p:nvSpPr>
          <p:cNvPr id="31" name="Draaiende pijl 30"/>
          <p:cNvSpPr/>
          <p:nvPr/>
        </p:nvSpPr>
        <p:spPr bwMode="auto">
          <a:xfrm rot="5400000" flipH="1" flipV="1">
            <a:off x="2235200" y="5184776"/>
            <a:ext cx="2376487" cy="2290762"/>
          </a:xfrm>
          <a:prstGeom prst="circularArrow">
            <a:avLst>
              <a:gd name="adj1" fmla="val 8156"/>
              <a:gd name="adj2" fmla="val 1142319"/>
              <a:gd name="adj3" fmla="val 20414651"/>
              <a:gd name="adj4" fmla="val 16226442"/>
              <a:gd name="adj5" fmla="val 125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2" name="Rechte verbindingslijn met pijl 31"/>
          <p:cNvCxnSpPr>
            <a:stCxn id="84999" idx="3"/>
            <a:endCxn id="41" idx="1"/>
          </p:cNvCxnSpPr>
          <p:nvPr/>
        </p:nvCxnSpPr>
        <p:spPr bwMode="auto">
          <a:xfrm>
            <a:off x="1263650" y="2252663"/>
            <a:ext cx="2709863" cy="6350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met pijl 32"/>
          <p:cNvCxnSpPr>
            <a:stCxn id="42" idx="3"/>
          </p:cNvCxnSpPr>
          <p:nvPr/>
        </p:nvCxnSpPr>
        <p:spPr bwMode="auto">
          <a:xfrm>
            <a:off x="6191250" y="3429000"/>
            <a:ext cx="1878013" cy="20638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Draaiende pijl 33"/>
          <p:cNvSpPr/>
          <p:nvPr/>
        </p:nvSpPr>
        <p:spPr bwMode="auto">
          <a:xfrm rot="18047617" flipV="1">
            <a:off x="4061619" y="308769"/>
            <a:ext cx="2019300" cy="2290762"/>
          </a:xfrm>
          <a:prstGeom prst="circularArrow">
            <a:avLst>
              <a:gd name="adj1" fmla="val 8156"/>
              <a:gd name="adj2" fmla="val 1142319"/>
              <a:gd name="adj3" fmla="val 20414651"/>
              <a:gd name="adj4" fmla="val 16323365"/>
              <a:gd name="adj5" fmla="val 125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Afgeronde rechthoek 40"/>
          <p:cNvSpPr/>
          <p:nvPr/>
        </p:nvSpPr>
        <p:spPr bwMode="auto">
          <a:xfrm>
            <a:off x="3973513" y="1955800"/>
            <a:ext cx="1211262" cy="60642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5 </a:t>
            </a:r>
            <a:b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Responsabilidad de la dirección</a:t>
            </a:r>
            <a:endParaRPr lang="es-CO" sz="9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2" name="Afgeronde rechthoek 41"/>
          <p:cNvSpPr/>
          <p:nvPr/>
        </p:nvSpPr>
        <p:spPr bwMode="auto">
          <a:xfrm>
            <a:off x="5138738" y="3125788"/>
            <a:ext cx="1052512" cy="6048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8</a:t>
            </a:r>
            <a:b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Medición, análisis y mejora </a:t>
            </a:r>
            <a:endParaRPr lang="es-CO" sz="9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3" name="Afgeronde rechthoek 42"/>
          <p:cNvSpPr/>
          <p:nvPr/>
        </p:nvSpPr>
        <p:spPr bwMode="auto">
          <a:xfrm>
            <a:off x="2952750" y="3125788"/>
            <a:ext cx="1052513" cy="6048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6 </a:t>
            </a:r>
            <a:b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de los recursos</a:t>
            </a:r>
            <a:endParaRPr lang="en-US" sz="16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4" name="Afgeronde rechthoek 43"/>
          <p:cNvSpPr/>
          <p:nvPr/>
        </p:nvSpPr>
        <p:spPr bwMode="auto">
          <a:xfrm>
            <a:off x="4037013" y="4346575"/>
            <a:ext cx="1052512" cy="60483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7</a:t>
            </a:r>
          </a:p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Realización del producto</a:t>
            </a:r>
            <a:endParaRPr lang="en-US" sz="9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85018" name="Tijdelijke aanduiding voor dianummer 47"/>
          <p:cNvSpPr>
            <a:spLocks noGrp="1"/>
          </p:cNvSpPr>
          <p:nvPr>
            <p:ph type="sldNum" sz="quarter" idx="11"/>
          </p:nvPr>
        </p:nvSpPr>
        <p:spPr>
          <a:xfrm>
            <a:off x="6278563" y="649287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4DD19BE7-AE11-C541-A40E-01BD806B546E}" type="slidenum">
              <a:rPr lang="nl-NL" sz="1400">
                <a:latin typeface="Arial" charset="0"/>
              </a:rPr>
              <a:pPr algn="r" eaLnBrk="1" hangingPunct="1"/>
              <a:t>16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960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al 4"/>
          <p:cNvSpPr/>
          <p:nvPr/>
        </p:nvSpPr>
        <p:spPr bwMode="auto">
          <a:xfrm flipH="1">
            <a:off x="1501775" y="463550"/>
            <a:ext cx="6181725" cy="5826125"/>
          </a:xfrm>
          <a:prstGeom prst="ellipse">
            <a:avLst/>
          </a:prstGeom>
          <a:solidFill>
            <a:schemeClr val="bg1"/>
          </a:solidFill>
          <a:ln w="57150"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al 5"/>
          <p:cNvSpPr/>
          <p:nvPr/>
        </p:nvSpPr>
        <p:spPr bwMode="auto">
          <a:xfrm>
            <a:off x="2849563" y="1820863"/>
            <a:ext cx="3429000" cy="321468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ISO 9001</a:t>
            </a:r>
          </a:p>
        </p:txBody>
      </p:sp>
      <p:sp>
        <p:nvSpPr>
          <p:cNvPr id="70659" name="AutoShape 4"/>
          <p:cNvSpPr>
            <a:spLocks noChangeArrowheads="1"/>
          </p:cNvSpPr>
          <p:nvPr/>
        </p:nvSpPr>
        <p:spPr bwMode="auto">
          <a:xfrm>
            <a:off x="7751763" y="0"/>
            <a:ext cx="1392237" cy="6164263"/>
          </a:xfrm>
          <a:prstGeom prst="roundRect">
            <a:avLst>
              <a:gd name="adj" fmla="val 5463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es-CO" sz="1200" b="1">
                <a:latin typeface="Arial" charset="0"/>
              </a:rPr>
              <a:t>Ambiente de</a:t>
            </a:r>
            <a:br>
              <a:rPr lang="es-CO" sz="1200" b="1">
                <a:latin typeface="Arial" charset="0"/>
              </a:rPr>
            </a:br>
            <a:r>
              <a:rPr lang="es-CO" sz="1200" b="1">
                <a:latin typeface="Arial" charset="0"/>
              </a:rPr>
              <a:t>la Organización</a:t>
            </a:r>
            <a:endParaRPr lang="es-CO" sz="1200">
              <a:latin typeface="Arial" charset="0"/>
            </a:endParaRPr>
          </a:p>
          <a:p>
            <a:pPr algn="ctr"/>
            <a:endParaRPr lang="es-CO">
              <a:latin typeface="Arial" charset="0"/>
            </a:endParaRPr>
          </a:p>
        </p:txBody>
      </p:sp>
      <p:sp>
        <p:nvSpPr>
          <p:cNvPr id="70660" name="AutoShape 5"/>
          <p:cNvSpPr>
            <a:spLocks noChangeArrowheads="1"/>
          </p:cNvSpPr>
          <p:nvPr/>
        </p:nvSpPr>
        <p:spPr bwMode="auto">
          <a:xfrm>
            <a:off x="7805738" y="928688"/>
            <a:ext cx="1282700" cy="4759325"/>
          </a:xfrm>
          <a:prstGeom prst="roundRect">
            <a:avLst>
              <a:gd name="adj" fmla="val 7301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r>
              <a:rPr lang="es-CO" sz="1400" b="1">
                <a:latin typeface="Arial" charset="0"/>
              </a:rPr>
              <a:t>Partes</a:t>
            </a:r>
          </a:p>
          <a:p>
            <a:pPr algn="ctr"/>
            <a:r>
              <a:rPr lang="es-CO" sz="1400" b="1">
                <a:latin typeface="Arial" charset="0"/>
              </a:rPr>
              <a:t>Interesadas</a:t>
            </a:r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</p:txBody>
      </p:sp>
      <p:sp>
        <p:nvSpPr>
          <p:cNvPr id="70661" name="AutoShape 6"/>
          <p:cNvSpPr>
            <a:spLocks noChangeArrowheads="1"/>
          </p:cNvSpPr>
          <p:nvPr/>
        </p:nvSpPr>
        <p:spPr bwMode="auto">
          <a:xfrm>
            <a:off x="7945438" y="3879850"/>
            <a:ext cx="1081087" cy="1463675"/>
          </a:xfrm>
          <a:prstGeom prst="roundRect">
            <a:avLst>
              <a:gd name="adj" fmla="val 6616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400" b="1">
                <a:latin typeface="Arial" charset="0"/>
              </a:rPr>
              <a:t>Clientes</a:t>
            </a:r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</p:txBody>
      </p:sp>
      <p:sp>
        <p:nvSpPr>
          <p:cNvPr id="70662" name="AutoShape 7"/>
          <p:cNvSpPr>
            <a:spLocks noChangeArrowheads="1"/>
          </p:cNvSpPr>
          <p:nvPr/>
        </p:nvSpPr>
        <p:spPr bwMode="auto">
          <a:xfrm>
            <a:off x="0" y="0"/>
            <a:ext cx="1433513" cy="6100763"/>
          </a:xfrm>
          <a:prstGeom prst="roundRect">
            <a:avLst>
              <a:gd name="adj" fmla="val 412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es-CO" sz="1200" b="1">
                <a:latin typeface="Arial" charset="0"/>
              </a:rPr>
              <a:t>Ambiente de </a:t>
            </a:r>
            <a:br>
              <a:rPr lang="es-CO" sz="1200" b="1">
                <a:latin typeface="Arial" charset="0"/>
              </a:rPr>
            </a:br>
            <a:r>
              <a:rPr lang="es-CO" sz="1200" b="1">
                <a:latin typeface="Arial" charset="0"/>
              </a:rPr>
              <a:t>la organización</a:t>
            </a:r>
            <a:endParaRPr lang="en-US" sz="1600">
              <a:latin typeface="Arial" charset="0"/>
            </a:endParaRPr>
          </a:p>
        </p:txBody>
      </p:sp>
      <p:sp>
        <p:nvSpPr>
          <p:cNvPr id="70663" name="AutoShape 8"/>
          <p:cNvSpPr>
            <a:spLocks noChangeArrowheads="1"/>
          </p:cNvSpPr>
          <p:nvPr/>
        </p:nvSpPr>
        <p:spPr bwMode="auto">
          <a:xfrm>
            <a:off x="93663" y="928688"/>
            <a:ext cx="1257300" cy="4759325"/>
          </a:xfrm>
          <a:prstGeom prst="roundRect">
            <a:avLst>
              <a:gd name="adj" fmla="val 7301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400" b="1">
              <a:latin typeface="Arial" charset="0"/>
            </a:endParaRPr>
          </a:p>
          <a:p>
            <a:pPr algn="ctr"/>
            <a:r>
              <a:rPr lang="es-CO" sz="1400" b="1">
                <a:latin typeface="Arial" charset="0"/>
              </a:rPr>
              <a:t>Partes</a:t>
            </a:r>
          </a:p>
          <a:p>
            <a:pPr algn="ctr"/>
            <a:r>
              <a:rPr lang="es-CO" sz="1400" b="1">
                <a:latin typeface="Arial" charset="0"/>
              </a:rPr>
              <a:t>Interesadas</a:t>
            </a:r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</p:txBody>
      </p:sp>
      <p:sp>
        <p:nvSpPr>
          <p:cNvPr id="70664" name="AutoShape 10"/>
          <p:cNvSpPr>
            <a:spLocks noChangeArrowheads="1"/>
          </p:cNvSpPr>
          <p:nvPr/>
        </p:nvSpPr>
        <p:spPr bwMode="auto">
          <a:xfrm>
            <a:off x="184150" y="3879850"/>
            <a:ext cx="1081088" cy="1463675"/>
          </a:xfrm>
          <a:prstGeom prst="roundRect">
            <a:avLst>
              <a:gd name="adj" fmla="val 6616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400" b="1">
                <a:latin typeface="Arial" charset="0"/>
              </a:rPr>
              <a:t>Clientes</a:t>
            </a: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</p:txBody>
      </p:sp>
      <p:sp>
        <p:nvSpPr>
          <p:cNvPr id="70665" name="Rectangle 32"/>
          <p:cNvSpPr>
            <a:spLocks noChangeArrowheads="1"/>
          </p:cNvSpPr>
          <p:nvPr/>
        </p:nvSpPr>
        <p:spPr bwMode="auto">
          <a:xfrm>
            <a:off x="288925" y="4473575"/>
            <a:ext cx="865188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900">
                <a:latin typeface="Arial" charset="0"/>
              </a:rPr>
              <a:t>Requisitos</a:t>
            </a:r>
            <a:br>
              <a:rPr lang="es-CO" sz="900">
                <a:latin typeface="Arial" charset="0"/>
              </a:rPr>
            </a:br>
            <a:r>
              <a:rPr lang="es-CO" sz="900">
                <a:latin typeface="Arial" charset="0"/>
              </a:rPr>
              <a:t>&amp; expectativas</a:t>
            </a:r>
            <a:endParaRPr lang="en-US">
              <a:latin typeface="Arial" charset="0"/>
            </a:endParaRPr>
          </a:p>
        </p:txBody>
      </p:sp>
      <p:sp>
        <p:nvSpPr>
          <p:cNvPr id="70666" name="Rectangle 33"/>
          <p:cNvSpPr>
            <a:spLocks noChangeArrowheads="1"/>
          </p:cNvSpPr>
          <p:nvPr/>
        </p:nvSpPr>
        <p:spPr bwMode="auto">
          <a:xfrm>
            <a:off x="254000" y="1804988"/>
            <a:ext cx="1009650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000">
                <a:latin typeface="Arial" charset="0"/>
              </a:rPr>
              <a:t>Necesidades &amp; </a:t>
            </a:r>
            <a:br>
              <a:rPr lang="es-CO" sz="1000">
                <a:latin typeface="Arial" charset="0"/>
              </a:rPr>
            </a:br>
            <a:r>
              <a:rPr lang="es-CO" sz="1000">
                <a:latin typeface="Arial" charset="0"/>
              </a:rPr>
              <a:t>expectativas</a:t>
            </a:r>
            <a:endParaRPr lang="es-CO">
              <a:latin typeface="Arial" charset="0"/>
            </a:endParaRPr>
          </a:p>
        </p:txBody>
      </p:sp>
      <p:sp>
        <p:nvSpPr>
          <p:cNvPr id="70667" name="AutoShape 34"/>
          <p:cNvSpPr>
            <a:spLocks noChangeArrowheads="1"/>
          </p:cNvSpPr>
          <p:nvPr/>
        </p:nvSpPr>
        <p:spPr bwMode="auto">
          <a:xfrm>
            <a:off x="2116138" y="6356350"/>
            <a:ext cx="4895850" cy="381000"/>
          </a:xfrm>
          <a:prstGeom prst="roundRect">
            <a:avLst>
              <a:gd name="adj" fmla="val 8454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200" b="1">
                <a:latin typeface="Arial" charset="0"/>
              </a:rPr>
              <a:t>Fundamento: Principios de Gestión de la Calidad</a:t>
            </a:r>
            <a:endParaRPr lang="en-US">
              <a:latin typeface="Arial" charset="0"/>
            </a:endParaRPr>
          </a:p>
        </p:txBody>
      </p:sp>
      <p:sp>
        <p:nvSpPr>
          <p:cNvPr id="70668" name="Rectangle 41"/>
          <p:cNvSpPr>
            <a:spLocks noChangeArrowheads="1"/>
          </p:cNvSpPr>
          <p:nvPr/>
        </p:nvSpPr>
        <p:spPr bwMode="auto">
          <a:xfrm>
            <a:off x="7993063" y="3251200"/>
            <a:ext cx="906462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000">
                <a:latin typeface="Arial" charset="0"/>
              </a:rPr>
              <a:t>Satisfacción</a:t>
            </a:r>
            <a:endParaRPr lang="es-CO">
              <a:latin typeface="Arial" charset="0"/>
            </a:endParaRPr>
          </a:p>
        </p:txBody>
      </p:sp>
      <p:sp>
        <p:nvSpPr>
          <p:cNvPr id="70669" name="AutoShape 34"/>
          <p:cNvSpPr>
            <a:spLocks noChangeArrowheads="1"/>
          </p:cNvSpPr>
          <p:nvPr/>
        </p:nvSpPr>
        <p:spPr bwMode="auto">
          <a:xfrm>
            <a:off x="2106613" y="9525"/>
            <a:ext cx="4913312" cy="381000"/>
          </a:xfrm>
          <a:prstGeom prst="roundRect">
            <a:avLst>
              <a:gd name="adj" fmla="val 8454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200" b="1">
                <a:latin typeface="Arial" charset="0"/>
              </a:rPr>
              <a:t>La mejora continua del sistema de gestión de la Calidad</a:t>
            </a:r>
          </a:p>
          <a:p>
            <a:pPr algn="ctr"/>
            <a:r>
              <a:rPr lang="es-CO" sz="1200" b="1">
                <a:latin typeface="Arial" charset="0"/>
              </a:rPr>
              <a:t>conduce al éxito sostenido</a:t>
            </a:r>
          </a:p>
        </p:txBody>
      </p:sp>
      <p:sp>
        <p:nvSpPr>
          <p:cNvPr id="23" name="Draaiende pijl 22"/>
          <p:cNvSpPr/>
          <p:nvPr/>
        </p:nvSpPr>
        <p:spPr bwMode="auto">
          <a:xfrm rot="16200000" flipV="1">
            <a:off x="3983832" y="2231231"/>
            <a:ext cx="2019300" cy="1985963"/>
          </a:xfrm>
          <a:prstGeom prst="circularArrow">
            <a:avLst>
              <a:gd name="adj1" fmla="val 6901"/>
              <a:gd name="adj2" fmla="val 586209"/>
              <a:gd name="adj3" fmla="val 20439422"/>
              <a:gd name="adj4" fmla="val 17574313"/>
              <a:gd name="adj5" fmla="val 926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Draaiende pijl 23"/>
          <p:cNvSpPr/>
          <p:nvPr/>
        </p:nvSpPr>
        <p:spPr bwMode="auto">
          <a:xfrm flipV="1">
            <a:off x="3929063" y="2714625"/>
            <a:ext cx="2019300" cy="1985963"/>
          </a:xfrm>
          <a:prstGeom prst="circularArrow">
            <a:avLst>
              <a:gd name="adj1" fmla="val 6901"/>
              <a:gd name="adj2" fmla="val 394096"/>
              <a:gd name="adj3" fmla="val 20439422"/>
              <a:gd name="adj4" fmla="val 17640758"/>
              <a:gd name="adj5" fmla="val 8671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raaiende pijl 24"/>
          <p:cNvSpPr/>
          <p:nvPr/>
        </p:nvSpPr>
        <p:spPr bwMode="auto">
          <a:xfrm rot="10800000" flipV="1">
            <a:off x="3143250" y="2143125"/>
            <a:ext cx="2019300" cy="1985963"/>
          </a:xfrm>
          <a:prstGeom prst="circularArrow">
            <a:avLst>
              <a:gd name="adj1" fmla="val 6901"/>
              <a:gd name="adj2" fmla="val 439088"/>
              <a:gd name="adj3" fmla="val 20439422"/>
              <a:gd name="adj4" fmla="val 17566102"/>
              <a:gd name="adj5" fmla="val 926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Draaiende pijl 25"/>
          <p:cNvSpPr/>
          <p:nvPr/>
        </p:nvSpPr>
        <p:spPr bwMode="auto">
          <a:xfrm rot="5400000" flipV="1">
            <a:off x="3055144" y="2588419"/>
            <a:ext cx="2019300" cy="1985962"/>
          </a:xfrm>
          <a:prstGeom prst="circularArrow">
            <a:avLst>
              <a:gd name="adj1" fmla="val 6901"/>
              <a:gd name="adj2" fmla="val 387005"/>
              <a:gd name="adj3" fmla="val 20439422"/>
              <a:gd name="adj4" fmla="val 17317696"/>
              <a:gd name="adj5" fmla="val 9485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Tekstvak 49"/>
          <p:cNvSpPr txBox="1">
            <a:spLocks noChangeArrowheads="1"/>
          </p:cNvSpPr>
          <p:nvPr/>
        </p:nvSpPr>
        <p:spPr bwMode="auto">
          <a:xfrm>
            <a:off x="5357813" y="4929188"/>
            <a:ext cx="11588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latin typeface="+mn-lt"/>
                <a:ea typeface="+mn-ea"/>
                <a:cs typeface="Arial" charset="0"/>
              </a:rPr>
              <a:t>ISO 9004</a:t>
            </a:r>
          </a:p>
        </p:txBody>
      </p:sp>
      <p:cxnSp>
        <p:nvCxnSpPr>
          <p:cNvPr id="28" name="Rechte verbindingslijn met pijl 27"/>
          <p:cNvCxnSpPr/>
          <p:nvPr/>
        </p:nvCxnSpPr>
        <p:spPr bwMode="auto">
          <a:xfrm>
            <a:off x="1355725" y="4652963"/>
            <a:ext cx="2663825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/>
          <p:nvPr/>
        </p:nvCxnSpPr>
        <p:spPr bwMode="auto">
          <a:xfrm>
            <a:off x="5102225" y="4652963"/>
            <a:ext cx="2843213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77" name="AutoShape 30"/>
          <p:cNvSpPr>
            <a:spLocks noChangeArrowheads="1"/>
          </p:cNvSpPr>
          <p:nvPr/>
        </p:nvSpPr>
        <p:spPr bwMode="auto">
          <a:xfrm>
            <a:off x="5473700" y="4400550"/>
            <a:ext cx="647700" cy="5032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000" b="1">
                <a:latin typeface="Arial" charset="0"/>
              </a:rPr>
              <a:t>Producto</a:t>
            </a:r>
            <a:endParaRPr lang="en-US">
              <a:latin typeface="Arial" charset="0"/>
            </a:endParaRPr>
          </a:p>
        </p:txBody>
      </p:sp>
      <p:sp>
        <p:nvSpPr>
          <p:cNvPr id="31" name="Draaiende pijl 30"/>
          <p:cNvSpPr/>
          <p:nvPr/>
        </p:nvSpPr>
        <p:spPr bwMode="auto">
          <a:xfrm rot="5400000" flipH="1" flipV="1">
            <a:off x="2235200" y="5184776"/>
            <a:ext cx="2376487" cy="2290762"/>
          </a:xfrm>
          <a:prstGeom prst="circularArrow">
            <a:avLst>
              <a:gd name="adj1" fmla="val 8156"/>
              <a:gd name="adj2" fmla="val 1142319"/>
              <a:gd name="adj3" fmla="val 20414651"/>
              <a:gd name="adj4" fmla="val 16226442"/>
              <a:gd name="adj5" fmla="val 125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2" name="Rechte verbindingslijn met pijl 31"/>
          <p:cNvCxnSpPr>
            <a:stCxn id="70666" idx="3"/>
          </p:cNvCxnSpPr>
          <p:nvPr/>
        </p:nvCxnSpPr>
        <p:spPr bwMode="auto">
          <a:xfrm flipV="1">
            <a:off x="1263650" y="1971675"/>
            <a:ext cx="950913" cy="14288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met pijl 32"/>
          <p:cNvCxnSpPr/>
          <p:nvPr/>
        </p:nvCxnSpPr>
        <p:spPr bwMode="auto">
          <a:xfrm>
            <a:off x="7440613" y="3436938"/>
            <a:ext cx="628650" cy="12700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Draaiende pijl 33"/>
          <p:cNvSpPr/>
          <p:nvPr/>
        </p:nvSpPr>
        <p:spPr bwMode="auto">
          <a:xfrm rot="18047617" flipV="1">
            <a:off x="4361656" y="-238919"/>
            <a:ext cx="2019301" cy="2290763"/>
          </a:xfrm>
          <a:prstGeom prst="circularArrow">
            <a:avLst>
              <a:gd name="adj1" fmla="val 8156"/>
              <a:gd name="adj2" fmla="val 1142319"/>
              <a:gd name="adj3" fmla="val 20414651"/>
              <a:gd name="adj4" fmla="val 16323365"/>
              <a:gd name="adj5" fmla="val 125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Afgeronde rechthoek 34"/>
          <p:cNvSpPr/>
          <p:nvPr/>
        </p:nvSpPr>
        <p:spPr bwMode="auto">
          <a:xfrm>
            <a:off x="4010025" y="712788"/>
            <a:ext cx="1108075" cy="871537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Cp 4</a:t>
            </a:r>
            <a:b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para el éxito sostenido</a:t>
            </a:r>
            <a:endParaRPr lang="en-US" sz="1000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6" name="Afgeronde rechthoek 35"/>
          <p:cNvSpPr/>
          <p:nvPr/>
        </p:nvSpPr>
        <p:spPr bwMode="auto">
          <a:xfrm>
            <a:off x="5891213" y="1555750"/>
            <a:ext cx="1084262" cy="871538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Cp 9</a:t>
            </a:r>
            <a:b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Mejora,</a:t>
            </a:r>
          </a:p>
          <a:p>
            <a:pPr algn="ctr">
              <a:defRPr/>
            </a:pP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Innovación  </a:t>
            </a:r>
            <a:b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y aprendizaje</a:t>
            </a:r>
          </a:p>
        </p:txBody>
      </p:sp>
      <p:sp>
        <p:nvSpPr>
          <p:cNvPr id="37" name="Afgeronde rechthoek 36"/>
          <p:cNvSpPr/>
          <p:nvPr/>
        </p:nvSpPr>
        <p:spPr bwMode="auto">
          <a:xfrm>
            <a:off x="2152650" y="1560513"/>
            <a:ext cx="1079500" cy="871537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Cp 5</a:t>
            </a:r>
            <a:b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Estrategia y política </a:t>
            </a:r>
          </a:p>
        </p:txBody>
      </p:sp>
      <p:sp>
        <p:nvSpPr>
          <p:cNvPr id="38" name="Afgeronde rechthoek 37"/>
          <p:cNvSpPr/>
          <p:nvPr/>
        </p:nvSpPr>
        <p:spPr bwMode="auto">
          <a:xfrm>
            <a:off x="1666875" y="2992438"/>
            <a:ext cx="1079500" cy="871537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Cp 6</a:t>
            </a:r>
            <a:b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de los recursos</a:t>
            </a:r>
            <a:b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(ampliado)</a:t>
            </a:r>
          </a:p>
        </p:txBody>
      </p:sp>
      <p:sp>
        <p:nvSpPr>
          <p:cNvPr id="39" name="Afgeronde rechthoek 38"/>
          <p:cNvSpPr/>
          <p:nvPr/>
        </p:nvSpPr>
        <p:spPr bwMode="auto">
          <a:xfrm>
            <a:off x="6359525" y="2992438"/>
            <a:ext cx="1079500" cy="919162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Cp 8 Seguimiento, medición, análisis y revisión</a:t>
            </a:r>
          </a:p>
        </p:txBody>
      </p:sp>
      <p:sp>
        <p:nvSpPr>
          <p:cNvPr id="40" name="Afgeronde rechthoek 39"/>
          <p:cNvSpPr/>
          <p:nvPr/>
        </p:nvSpPr>
        <p:spPr bwMode="auto">
          <a:xfrm>
            <a:off x="4022725" y="5213350"/>
            <a:ext cx="1081088" cy="871538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Cp 7</a:t>
            </a:r>
            <a:b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de los procesos</a:t>
            </a:r>
          </a:p>
        </p:txBody>
      </p:sp>
      <p:sp>
        <p:nvSpPr>
          <p:cNvPr id="41" name="Afgeronde rechthoek 40"/>
          <p:cNvSpPr/>
          <p:nvPr/>
        </p:nvSpPr>
        <p:spPr bwMode="auto">
          <a:xfrm>
            <a:off x="3973513" y="1955800"/>
            <a:ext cx="1211262" cy="60642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5 </a:t>
            </a:r>
            <a:b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Responsabilidad de la dirección</a:t>
            </a:r>
            <a:endParaRPr lang="es-CO" sz="9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2" name="Afgeronde rechthoek 41"/>
          <p:cNvSpPr/>
          <p:nvPr/>
        </p:nvSpPr>
        <p:spPr bwMode="auto">
          <a:xfrm>
            <a:off x="5138738" y="3125788"/>
            <a:ext cx="1052512" cy="6048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8</a:t>
            </a:r>
            <a:b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Medición, análisis y mejora </a:t>
            </a:r>
            <a:endParaRPr lang="es-CO" sz="9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3" name="Afgeronde rechthoek 42"/>
          <p:cNvSpPr/>
          <p:nvPr/>
        </p:nvSpPr>
        <p:spPr bwMode="auto">
          <a:xfrm>
            <a:off x="2952750" y="3125788"/>
            <a:ext cx="1052513" cy="6048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6 </a:t>
            </a:r>
            <a:b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de los recursos</a:t>
            </a:r>
            <a:endParaRPr lang="en-US" sz="16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4" name="Afgeronde rechthoek 43"/>
          <p:cNvSpPr/>
          <p:nvPr/>
        </p:nvSpPr>
        <p:spPr bwMode="auto">
          <a:xfrm>
            <a:off x="4037013" y="4346575"/>
            <a:ext cx="1052512" cy="60483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7</a:t>
            </a:r>
          </a:p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Realización del producto</a:t>
            </a:r>
            <a:endParaRPr lang="en-US" sz="9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0692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48A6B7E4-9D9A-7849-908F-36EDC8CE18B8}" type="slidenum">
              <a:rPr lang="nl-NL" sz="1400">
                <a:latin typeface="Arial" charset="0"/>
              </a:rPr>
              <a:pPr eaLnBrk="1" hangingPunct="1"/>
              <a:t>17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350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4"/>
          <p:cNvSpPr>
            <a:spLocks noChangeArrowheads="1"/>
          </p:cNvSpPr>
          <p:nvPr/>
        </p:nvSpPr>
        <p:spPr bwMode="auto">
          <a:xfrm>
            <a:off x="0" y="2011918"/>
            <a:ext cx="9144000" cy="25541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63525" y="1023938"/>
            <a:ext cx="8655050" cy="4946650"/>
          </a:xfrm>
        </p:spPr>
        <p:txBody>
          <a:bodyPr>
            <a:normAutofit fontScale="92500" lnSpcReduction="10000"/>
          </a:bodyPr>
          <a:lstStyle/>
          <a:p>
            <a:pPr marL="441325" indent="-441325" eaLnBrk="1" hangingPunct="1">
              <a:buFontTx/>
              <a:buAutoNum type="arabicPeriod"/>
            </a:pPr>
            <a:r>
              <a:rPr lang="es-CO" sz="2000" dirty="0">
                <a:solidFill>
                  <a:srgbClr val="222268"/>
                </a:solidFill>
                <a:latin typeface="Arial" charset="0"/>
              </a:rPr>
              <a:t>Alcance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000" dirty="0">
                <a:solidFill>
                  <a:srgbClr val="222268"/>
                </a:solidFill>
                <a:latin typeface="Arial" charset="0"/>
              </a:rPr>
              <a:t>Referencias normativas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000" dirty="0">
                <a:solidFill>
                  <a:srgbClr val="222268"/>
                </a:solidFill>
                <a:latin typeface="Arial" charset="0"/>
              </a:rPr>
              <a:t>Términos y definiciones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400" b="1" dirty="0">
                <a:solidFill>
                  <a:srgbClr val="FF0000"/>
                </a:solidFill>
                <a:latin typeface="Arial" charset="0"/>
              </a:rPr>
              <a:t>Gestión para el éxito sostenido de una organización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Formulación, planificación e implementación de la estrategia y la política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Gestión de los recursos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Gestión de los procesos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Seguimiento, medición, análisis y revisión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Mejora, innovación y aprendizaje</a:t>
            </a:r>
          </a:p>
          <a:p>
            <a:pPr marL="1009650" lvl="1" indent="-609600" eaLnBrk="1" hangingPunct="1">
              <a:buFontTx/>
              <a:buNone/>
            </a:pPr>
            <a:r>
              <a:rPr lang="es-CO" sz="2400" b="1" dirty="0">
                <a:solidFill>
                  <a:srgbClr val="222268"/>
                </a:solidFill>
                <a:latin typeface="Arial" charset="0"/>
                <a:cs typeface="Arial" charset="0"/>
              </a:rPr>
              <a:t>Anexo A Una herramienta de autoevaluación</a:t>
            </a:r>
          </a:p>
          <a:p>
            <a:pPr marL="1009650" lvl="1" indent="-609600" eaLnBrk="1" hangingPunct="1">
              <a:buFontTx/>
              <a:buNone/>
            </a:pPr>
            <a:r>
              <a:rPr lang="es-CO" sz="2400" b="1" dirty="0">
                <a:solidFill>
                  <a:srgbClr val="222268"/>
                </a:solidFill>
                <a:latin typeface="Arial" charset="0"/>
                <a:cs typeface="Arial" charset="0"/>
              </a:rPr>
              <a:t>Anexo B Principios de gestión de la Calidad</a:t>
            </a:r>
          </a:p>
          <a:p>
            <a:pPr marL="1009650" lvl="1" indent="-609600" eaLnBrk="1" hangingPunct="1">
              <a:buFontTx/>
              <a:buNone/>
            </a:pPr>
            <a:r>
              <a:rPr lang="es-CO" sz="2400" b="1" dirty="0">
                <a:solidFill>
                  <a:srgbClr val="222268"/>
                </a:solidFill>
                <a:latin typeface="Arial" charset="0"/>
                <a:cs typeface="Arial" charset="0"/>
              </a:rPr>
              <a:t>Anexo C Correspondencia entre ISO 9004 y 9001 </a:t>
            </a:r>
          </a:p>
          <a:p>
            <a:pPr marL="441325" indent="-441325" eaLnBrk="1" hangingPunct="1">
              <a:buFontTx/>
              <a:buAutoNum type="arabicPeriod"/>
            </a:pPr>
            <a:endParaRPr lang="en-US" sz="2400" dirty="0">
              <a:latin typeface="Arial" charset="0"/>
            </a:endParaRPr>
          </a:p>
        </p:txBody>
      </p:sp>
      <p:sp>
        <p:nvSpPr>
          <p:cNvPr id="76803" name="AutoShape 5"/>
          <p:cNvSpPr>
            <a:spLocks noChangeArrowheads="1"/>
          </p:cNvSpPr>
          <p:nvPr/>
        </p:nvSpPr>
        <p:spPr bwMode="auto">
          <a:xfrm>
            <a:off x="6985000" y="739775"/>
            <a:ext cx="1968500" cy="1135063"/>
          </a:xfrm>
          <a:prstGeom prst="wedgeRectCallout">
            <a:avLst>
              <a:gd name="adj1" fmla="val -80240"/>
              <a:gd name="adj2" fmla="val 96056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s-CO" sz="2200" b="1" i="1">
                <a:solidFill>
                  <a:srgbClr val="FFFF00"/>
                </a:solidFill>
                <a:latin typeface="Arial" charset="0"/>
              </a:rPr>
              <a:t>Los  “elementos esenciales</a:t>
            </a:r>
            <a:r>
              <a:rPr lang="en-US" sz="2200" b="1" i="1">
                <a:solidFill>
                  <a:srgbClr val="FFFF00"/>
                </a:solidFill>
                <a:latin typeface="Arial" charset="0"/>
              </a:rPr>
              <a:t>”</a:t>
            </a:r>
          </a:p>
        </p:txBody>
      </p:sp>
      <p:sp>
        <p:nvSpPr>
          <p:cNvPr id="76804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Estructura de la norma ISO 9004:2009</a:t>
            </a:r>
          </a:p>
        </p:txBody>
      </p:sp>
      <p:sp>
        <p:nvSpPr>
          <p:cNvPr id="76806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25821C86-5D42-034C-B98C-10F7467924FD}" type="slidenum">
              <a:rPr lang="nl-NL" sz="1400">
                <a:latin typeface="Arial" charset="0"/>
              </a:rPr>
              <a:pPr eaLnBrk="1" hangingPunct="1"/>
              <a:t>18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06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8325" y="1143000"/>
            <a:ext cx="8575675" cy="540543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s-CO">
                <a:solidFill>
                  <a:srgbClr val="2D2D8A"/>
                </a:solidFill>
                <a:latin typeface="Arial" charset="0"/>
              </a:rPr>
              <a:t>Debe aplicarse a: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Productos,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Procesos y sus interfaces,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Estructuras organizacionales,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Sistema de gestión,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Aspectos humanos y cultura,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Infraestructura, relaciones laborales y tecnología,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Las relaciones de la organización con las partes interesadas, 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Cooperación en articulación.</a:t>
            </a:r>
          </a:p>
        </p:txBody>
      </p:sp>
      <p:sp>
        <p:nvSpPr>
          <p:cNvPr id="93186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Capitulo 9. Mejora, innovación, aprendizaje</a:t>
            </a:r>
          </a:p>
        </p:txBody>
      </p:sp>
      <p:sp>
        <p:nvSpPr>
          <p:cNvPr id="93187" name="Tijdelijke aanduiding voor dianummer 6"/>
          <p:cNvSpPr>
            <a:spLocks noGrp="1"/>
          </p:cNvSpPr>
          <p:nvPr>
            <p:ph type="sldNum" sz="quarter" idx="11"/>
          </p:nvPr>
        </p:nvSpPr>
        <p:spPr>
          <a:xfrm>
            <a:off x="6248400" y="649287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EA577855-94E3-B14F-AF1D-F3BB3D23BE06}" type="slidenum">
              <a:rPr lang="nl-NL" sz="1400">
                <a:latin typeface="Arial" charset="0"/>
              </a:rPr>
              <a:pPr algn="r" eaLnBrk="1" hangingPunct="1"/>
              <a:t>19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4940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9288" y="1165225"/>
            <a:ext cx="7708900" cy="3832225"/>
          </a:xfrm>
        </p:spPr>
        <p:txBody>
          <a:bodyPr>
            <a:normAutofit/>
          </a:bodyPr>
          <a:lstStyle/>
          <a:p>
            <a:r>
              <a:rPr lang="es-CO" dirty="0" smtClean="0">
                <a:solidFill>
                  <a:srgbClr val="2D2D8A"/>
                </a:solidFill>
                <a:latin typeface="Arial" charset="0"/>
              </a:rPr>
              <a:t>Alcanzar sus objetivos.</a:t>
            </a:r>
            <a:br>
              <a:rPr lang="es-CO" dirty="0" smtClean="0">
                <a:solidFill>
                  <a:srgbClr val="2D2D8A"/>
                </a:solidFill>
                <a:latin typeface="Arial" charset="0"/>
              </a:rPr>
            </a:br>
            <a:endParaRPr lang="es-CO" dirty="0" smtClean="0">
              <a:solidFill>
                <a:srgbClr val="2D2D8A"/>
              </a:solidFill>
              <a:latin typeface="Arial" charset="0"/>
            </a:endParaRPr>
          </a:p>
          <a:p>
            <a:r>
              <a:rPr lang="es-CO" dirty="0" smtClean="0">
                <a:solidFill>
                  <a:srgbClr val="2D2D8A"/>
                </a:solidFill>
                <a:latin typeface="Arial" charset="0"/>
              </a:rPr>
              <a:t>Prevenir o reducir los problemas.</a:t>
            </a:r>
            <a:br>
              <a:rPr lang="es-CO" dirty="0" smtClean="0">
                <a:solidFill>
                  <a:srgbClr val="2D2D8A"/>
                </a:solidFill>
                <a:latin typeface="Arial" charset="0"/>
              </a:rPr>
            </a:br>
            <a:endParaRPr lang="es-CO" dirty="0" smtClean="0">
              <a:solidFill>
                <a:srgbClr val="2D2D8A"/>
              </a:solidFill>
              <a:latin typeface="Arial" charset="0"/>
            </a:endParaRPr>
          </a:p>
          <a:p>
            <a:r>
              <a:rPr lang="es-CO" dirty="0" smtClean="0">
                <a:solidFill>
                  <a:srgbClr val="2D2D8A"/>
                </a:solidFill>
                <a:latin typeface="Arial" charset="0"/>
              </a:rPr>
              <a:t>No solo hoy, pero tambien mañana y pasado mañana.  </a:t>
            </a:r>
            <a:endParaRPr lang="es-CO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41986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ES_tradnl" sz="3200" b="1" dirty="0" smtClean="0">
                <a:solidFill>
                  <a:srgbClr val="000090"/>
                </a:solidFill>
                <a:latin typeface="Arial" charset="0"/>
              </a:rPr>
              <a:t>¿Qué querrían todas organizaciones?</a:t>
            </a:r>
            <a:endParaRPr lang="es-ES_tradnl" sz="3200" b="1" dirty="0">
              <a:solidFill>
                <a:srgbClr val="000090"/>
              </a:solidFill>
              <a:latin typeface="Arial" charset="0"/>
            </a:endParaRPr>
          </a:p>
        </p:txBody>
      </p:sp>
      <p:sp>
        <p:nvSpPr>
          <p:cNvPr id="41988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B897EA3-E9F7-3140-AE74-C5F929BF8B04}" type="slidenum">
              <a:rPr lang="nl-NL" sz="1400">
                <a:latin typeface="Arial" charset="0"/>
              </a:rPr>
              <a:pPr eaLnBrk="1" hangingPunct="1"/>
              <a:t>2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60263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1582738"/>
            <a:ext cx="9144000" cy="46593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pPr marL="419100" indent="-419100" defTabSz="785813">
              <a:spcBef>
                <a:spcPts val="300"/>
              </a:spcBef>
              <a:spcAft>
                <a:spcPts val="300"/>
              </a:spcAft>
              <a:buFont typeface="Monotype Sorts" charset="0"/>
              <a:buNone/>
              <a:defRPr/>
            </a:pPr>
            <a:r>
              <a:rPr lang="es-CO" sz="2800" b="1" dirty="0">
                <a:solidFill>
                  <a:srgbClr val="2D2D8A"/>
                </a:solidFill>
                <a:latin typeface="Arial" charset="0"/>
                <a:cs typeface="Arial" charset="0"/>
              </a:rPr>
              <a:t>Los nuevos elementos claves: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¿Enfoque?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¿Liderazgo?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¿Estrategia?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¿Recursos?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¿Procesos?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¿Resultados?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¿Seguimiento?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¿Mejora?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¿Aprendizaje?</a:t>
            </a:r>
            <a:r>
              <a:rPr lang="es-CO" sz="2800" b="1" dirty="0">
                <a:solidFill>
                  <a:srgbClr val="2D2D8A"/>
                </a:solidFill>
                <a:latin typeface="Arial" charset="0"/>
                <a:cs typeface="Arial" charset="0"/>
              </a:rPr>
              <a:t> </a:t>
            </a:r>
            <a:endParaRPr lang="es-CO" sz="2000" dirty="0">
              <a:latin typeface="Arial" charset="0"/>
              <a:cs typeface="Arial" charset="0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715963"/>
            <a:ext cx="9144000" cy="4508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419100" indent="-419100" algn="ctr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pitchFamily="34" charset="0"/>
                <a:ea typeface="+mn-ea"/>
                <a:cs typeface="Arial" pitchFamily="34" charset="0"/>
              </a:rPr>
              <a:t>Cinco </a:t>
            </a:r>
            <a:r>
              <a:rPr lang="es-CO" sz="2400" b="1" dirty="0" smtClean="0">
                <a:solidFill>
                  <a:srgbClr val="2D2D8A"/>
                </a:solidFill>
                <a:latin typeface="Arial" pitchFamily="34" charset="0"/>
                <a:ea typeface="+mn-ea"/>
                <a:cs typeface="Arial" pitchFamily="34" charset="0"/>
              </a:rPr>
              <a:t>niveles de la madurez:</a:t>
            </a:r>
            <a:endParaRPr lang="es-CO" sz="2000" b="1" dirty="0">
              <a:solidFill>
                <a:srgbClr val="2D2D8A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0" y="1176338"/>
          <a:ext cx="9144000" cy="396875"/>
        </p:xfrm>
        <a:graphic>
          <a:graphicData uri="http://schemas.openxmlformats.org/drawingml/2006/table">
            <a:tbl>
              <a:tblPr/>
              <a:tblGrid>
                <a:gridCol w="1815064"/>
                <a:gridCol w="1815065"/>
                <a:gridCol w="1815064"/>
                <a:gridCol w="1815065"/>
                <a:gridCol w="1883742"/>
              </a:tblGrid>
              <a:tr h="396875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3.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4.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5.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5249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 dirty="0">
                <a:solidFill>
                  <a:srgbClr val="2D2D8A"/>
                </a:solidFill>
                <a:latin typeface="Arial" charset="0"/>
              </a:rPr>
              <a:t>A1 Autoevaluación de elementos claves</a:t>
            </a:r>
          </a:p>
        </p:txBody>
      </p:sp>
      <p:sp>
        <p:nvSpPr>
          <p:cNvPr id="95250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6248400" y="6494802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30A1CF14-7BFC-4C4E-AD51-9159AB5B34F6}" type="slidenum">
              <a:rPr lang="nl-NL" sz="1400">
                <a:latin typeface="Arial" charset="0"/>
              </a:rPr>
              <a:pPr algn="r" eaLnBrk="1" hangingPunct="1"/>
              <a:t>20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346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18"/>
          <p:cNvSpPr txBox="1">
            <a:spLocks noChangeArrowheads="1"/>
          </p:cNvSpPr>
          <p:nvPr/>
        </p:nvSpPr>
        <p:spPr bwMode="auto">
          <a:xfrm>
            <a:off x="0" y="0"/>
            <a:ext cx="9144000" cy="566738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s-CO" sz="3200" b="1">
                <a:solidFill>
                  <a:srgbClr val="222268"/>
                </a:solidFill>
                <a:latin typeface="Calibri" charset="0"/>
              </a:rPr>
              <a:t>A1 Autoevaluación estrategico – Ejemplo</a:t>
            </a:r>
          </a:p>
        </p:txBody>
      </p:sp>
      <p:pic>
        <p:nvPicPr>
          <p:cNvPr id="101378" name="Grafiek 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9850"/>
            <a:ext cx="9144000" cy="545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/>
          <p:cNvSpPr/>
          <p:nvPr/>
        </p:nvSpPr>
        <p:spPr>
          <a:xfrm>
            <a:off x="6557963" y="3484563"/>
            <a:ext cx="2365375" cy="976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101380" name="Tekstvak 6"/>
          <p:cNvSpPr txBox="1">
            <a:spLocks noChangeArrowheads="1"/>
          </p:cNvSpPr>
          <p:nvPr/>
        </p:nvSpPr>
        <p:spPr bwMode="auto">
          <a:xfrm>
            <a:off x="4437063" y="1246188"/>
            <a:ext cx="14144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marL="0" lvl="1"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Enfoque</a:t>
            </a:r>
            <a:endParaRPr lang="es-CO" sz="1800"/>
          </a:p>
        </p:txBody>
      </p:sp>
      <p:sp>
        <p:nvSpPr>
          <p:cNvPr id="101381" name="Tekstvak 7"/>
          <p:cNvSpPr txBox="1">
            <a:spLocks noChangeArrowheads="1"/>
          </p:cNvSpPr>
          <p:nvPr/>
        </p:nvSpPr>
        <p:spPr bwMode="auto">
          <a:xfrm>
            <a:off x="5832475" y="1860550"/>
            <a:ext cx="1638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Liderazgo</a:t>
            </a:r>
            <a:endParaRPr lang="es-CO"/>
          </a:p>
        </p:txBody>
      </p:sp>
      <p:sp>
        <p:nvSpPr>
          <p:cNvPr id="101382" name="Tekstvak 8"/>
          <p:cNvSpPr txBox="1">
            <a:spLocks noChangeArrowheads="1"/>
          </p:cNvSpPr>
          <p:nvPr/>
        </p:nvSpPr>
        <p:spPr bwMode="auto">
          <a:xfrm>
            <a:off x="6542088" y="3027363"/>
            <a:ext cx="1674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Estrategia</a:t>
            </a:r>
            <a:endParaRPr lang="es-CO"/>
          </a:p>
        </p:txBody>
      </p:sp>
      <p:sp>
        <p:nvSpPr>
          <p:cNvPr id="101383" name="Tekstvak 9"/>
          <p:cNvSpPr txBox="1">
            <a:spLocks noChangeArrowheads="1"/>
          </p:cNvSpPr>
          <p:nvPr/>
        </p:nvSpPr>
        <p:spPr bwMode="auto">
          <a:xfrm>
            <a:off x="6353175" y="4540250"/>
            <a:ext cx="1589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Recursos</a:t>
            </a:r>
            <a:endParaRPr lang="es-CO"/>
          </a:p>
        </p:txBody>
      </p:sp>
      <p:sp>
        <p:nvSpPr>
          <p:cNvPr id="101384" name="Tekstvak 10"/>
          <p:cNvSpPr txBox="1">
            <a:spLocks noChangeArrowheads="1"/>
          </p:cNvSpPr>
          <p:nvPr/>
        </p:nvSpPr>
        <p:spPr bwMode="auto">
          <a:xfrm>
            <a:off x="5186363" y="5565775"/>
            <a:ext cx="15716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Procesos</a:t>
            </a:r>
            <a:endParaRPr lang="es-CO"/>
          </a:p>
        </p:txBody>
      </p:sp>
      <p:sp>
        <p:nvSpPr>
          <p:cNvPr id="101385" name="Tekstvak 11"/>
          <p:cNvSpPr txBox="1">
            <a:spLocks noChangeArrowheads="1"/>
          </p:cNvSpPr>
          <p:nvPr/>
        </p:nvSpPr>
        <p:spPr bwMode="auto">
          <a:xfrm>
            <a:off x="1717675" y="5486400"/>
            <a:ext cx="184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Resultados</a:t>
            </a:r>
            <a:endParaRPr lang="es-CO"/>
          </a:p>
        </p:txBody>
      </p:sp>
      <p:sp>
        <p:nvSpPr>
          <p:cNvPr id="101386" name="Tekstvak 12"/>
          <p:cNvSpPr txBox="1">
            <a:spLocks noChangeArrowheads="1"/>
          </p:cNvSpPr>
          <p:nvPr/>
        </p:nvSpPr>
        <p:spPr bwMode="auto">
          <a:xfrm>
            <a:off x="409575" y="4540250"/>
            <a:ext cx="2030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Seguimiento</a:t>
            </a:r>
            <a:endParaRPr lang="es-CO"/>
          </a:p>
        </p:txBody>
      </p:sp>
      <p:sp>
        <p:nvSpPr>
          <p:cNvPr id="101387" name="Tekstvak 13"/>
          <p:cNvSpPr txBox="1">
            <a:spLocks noChangeArrowheads="1"/>
          </p:cNvSpPr>
          <p:nvPr/>
        </p:nvSpPr>
        <p:spPr bwMode="auto">
          <a:xfrm>
            <a:off x="946150" y="3105150"/>
            <a:ext cx="1176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Mejora</a:t>
            </a:r>
            <a:endParaRPr lang="es-CO"/>
          </a:p>
        </p:txBody>
      </p:sp>
      <p:sp>
        <p:nvSpPr>
          <p:cNvPr id="101388" name="Tekstvak 14"/>
          <p:cNvSpPr txBox="1">
            <a:spLocks noChangeArrowheads="1"/>
          </p:cNvSpPr>
          <p:nvPr/>
        </p:nvSpPr>
        <p:spPr bwMode="auto">
          <a:xfrm>
            <a:off x="993775" y="1844675"/>
            <a:ext cx="1928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Aprendizaje</a:t>
            </a:r>
            <a:endParaRPr lang="es-CO"/>
          </a:p>
        </p:txBody>
      </p:sp>
      <p:sp>
        <p:nvSpPr>
          <p:cNvPr id="16" name="Tekstvak 15"/>
          <p:cNvSpPr txBox="1"/>
          <p:nvPr/>
        </p:nvSpPr>
        <p:spPr>
          <a:xfrm>
            <a:off x="6464300" y="3484563"/>
            <a:ext cx="1368425" cy="40005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2000" b="1" dirty="0">
                <a:solidFill>
                  <a:srgbClr val="00B0F0"/>
                </a:solidFill>
                <a:latin typeface="+mn-lt"/>
                <a:ea typeface="+mn-ea"/>
                <a:cs typeface="Arial" pitchFamily="34" charset="0"/>
              </a:rPr>
              <a:t>Promedio</a:t>
            </a:r>
          </a:p>
        </p:txBody>
      </p:sp>
      <p:sp>
        <p:nvSpPr>
          <p:cNvPr id="101390" name="Tekstvak 16"/>
          <p:cNvSpPr txBox="1">
            <a:spLocks noChangeArrowheads="1"/>
          </p:cNvSpPr>
          <p:nvPr/>
        </p:nvSpPr>
        <p:spPr bwMode="auto">
          <a:xfrm>
            <a:off x="6489700" y="4030663"/>
            <a:ext cx="2636838" cy="4000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sz="2000" b="1">
                <a:solidFill>
                  <a:srgbClr val="C00000"/>
                </a:solidFill>
                <a:latin typeface="Arial" charset="0"/>
              </a:rPr>
              <a:t>Propia organización</a:t>
            </a:r>
          </a:p>
        </p:txBody>
      </p:sp>
      <p:sp>
        <p:nvSpPr>
          <p:cNvPr id="101391" name="Tijdelijke aanduiding voor dianummer 18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0E962E0C-5E6A-8243-8B95-F1A4DE8970FF}" type="slidenum">
              <a:rPr lang="nl-NL" sz="1400">
                <a:latin typeface="Arial" charset="0"/>
              </a:rPr>
              <a:pPr algn="r" eaLnBrk="1" hangingPunct="1"/>
              <a:t>21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104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ChangeArrowheads="1"/>
          </p:cNvSpPr>
          <p:nvPr/>
        </p:nvSpPr>
        <p:spPr bwMode="auto">
          <a:xfrm>
            <a:off x="0" y="1938338"/>
            <a:ext cx="9144000" cy="33274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marL="876300" indent="-787400" defTabSz="785813">
              <a:lnSpc>
                <a:spcPct val="90000"/>
              </a:lnSpc>
              <a:spcAft>
                <a:spcPct val="20000"/>
              </a:spcAft>
              <a:buFont typeface="Monotype Sorts" charset="0"/>
              <a:buNone/>
            </a:pPr>
            <a:r>
              <a:rPr lang="es-CO" sz="2800" b="1" dirty="0">
                <a:solidFill>
                  <a:srgbClr val="2D2D8A"/>
                </a:solidFill>
                <a:latin typeface="Arial" charset="0"/>
              </a:rPr>
              <a:t>Seis áreas (principales capítulos de 9004):</a:t>
            </a:r>
          </a:p>
          <a:p>
            <a:pPr marL="530225" lvl="1" indent="-441325" defTabSz="785813">
              <a:lnSpc>
                <a:spcPct val="90000"/>
              </a:lnSpc>
              <a:spcAft>
                <a:spcPct val="20000"/>
              </a:spcAft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4.  Gestión para el éxito sostenido de una organización</a:t>
            </a:r>
          </a:p>
          <a:p>
            <a:pPr marL="530225" lvl="1" indent="-441325" defTabSz="785813">
              <a:lnSpc>
                <a:spcPct val="90000"/>
              </a:lnSpc>
              <a:spcAft>
                <a:spcPct val="20000"/>
              </a:spcAft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5.  Formulación, planificación e implementación de la </a:t>
            </a:r>
            <a:br>
              <a:rPr lang="es-CO" sz="2400" b="1" dirty="0">
                <a:solidFill>
                  <a:srgbClr val="2D2D8A"/>
                </a:solidFill>
                <a:latin typeface="Arial" charset="0"/>
              </a:rPr>
            </a:b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estrategia y la política</a:t>
            </a:r>
          </a:p>
          <a:p>
            <a:pPr marL="530225" lvl="1" indent="-441325" defTabSz="785813">
              <a:lnSpc>
                <a:spcPct val="90000"/>
              </a:lnSpc>
              <a:spcAft>
                <a:spcPct val="20000"/>
              </a:spcAft>
              <a:buFont typeface="Monotype Sorts" charset="0"/>
              <a:buNone/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6. 	Gestión de los recursos</a:t>
            </a:r>
          </a:p>
          <a:p>
            <a:pPr marL="530225" lvl="1" indent="-441325" defTabSz="785813">
              <a:lnSpc>
                <a:spcPct val="90000"/>
              </a:lnSpc>
              <a:spcAft>
                <a:spcPct val="20000"/>
              </a:spcAft>
              <a:buFont typeface="Monotype Sorts" charset="0"/>
              <a:buNone/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7. 	Gestión de los procesos</a:t>
            </a:r>
          </a:p>
          <a:p>
            <a:pPr marL="530225" lvl="1" indent="-441325" defTabSz="785813">
              <a:lnSpc>
                <a:spcPct val="90000"/>
              </a:lnSpc>
              <a:spcAft>
                <a:spcPct val="20000"/>
              </a:spcAft>
              <a:buFont typeface="Monotype Sorts" charset="0"/>
              <a:buNone/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8. 	Seguimiento, medición, análisis y revisión</a:t>
            </a:r>
          </a:p>
          <a:p>
            <a:pPr marL="530225" lvl="1" indent="-441325" defTabSz="785813">
              <a:lnSpc>
                <a:spcPct val="90000"/>
              </a:lnSpc>
              <a:spcAft>
                <a:spcPct val="20000"/>
              </a:spcAft>
              <a:buFont typeface="Monotype Sorts" charset="0"/>
              <a:buNone/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9.   Mejora, innovación y aprendizaje</a:t>
            </a:r>
          </a:p>
        </p:txBody>
      </p:sp>
      <p:sp>
        <p:nvSpPr>
          <p:cNvPr id="99330" name="Rectangle 3"/>
          <p:cNvSpPr>
            <a:spLocks noChangeArrowheads="1"/>
          </p:cNvSpPr>
          <p:nvPr/>
        </p:nvSpPr>
        <p:spPr bwMode="auto">
          <a:xfrm>
            <a:off x="0" y="700088"/>
            <a:ext cx="9144000" cy="5921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marL="419100" indent="-419100" algn="ctr" defTabSz="785813">
              <a:spcBef>
                <a:spcPts val="300"/>
              </a:spcBef>
              <a:spcAft>
                <a:spcPts val="300"/>
              </a:spcAft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Cinco </a:t>
            </a:r>
            <a:r>
              <a:rPr lang="es-CO" sz="2400" b="1" dirty="0" smtClean="0">
                <a:solidFill>
                  <a:srgbClr val="2D2D8A"/>
                </a:solidFill>
                <a:latin typeface="Arial" charset="0"/>
              </a:rPr>
              <a:t>niveles de la madurez:</a:t>
            </a:r>
            <a:endParaRPr lang="es-CO" sz="2000" b="1" dirty="0">
              <a:solidFill>
                <a:srgbClr val="2D2D8A"/>
              </a:solidFill>
              <a:latin typeface="Arial" charset="0"/>
            </a:endParaRPr>
          </a:p>
        </p:txBody>
      </p:sp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0" y="1292225"/>
          <a:ext cx="9144002" cy="647700"/>
        </p:xfrm>
        <a:graphic>
          <a:graphicData uri="http://schemas.openxmlformats.org/drawingml/2006/table">
            <a:tbl>
              <a:tblPr/>
              <a:tblGrid>
                <a:gridCol w="1828800"/>
                <a:gridCol w="1828801"/>
                <a:gridCol w="1828800"/>
                <a:gridCol w="1828801"/>
                <a:gridCol w="1828800"/>
              </a:tblGrid>
              <a:tr h="647700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</a:t>
                      </a:r>
                    </a:p>
                  </a:txBody>
                  <a:tcPr marT="45774" marB="45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</a:t>
                      </a:r>
                      <a:endParaRPr kumimoji="0" lang="es-CO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D2D8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D2D8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74" marB="45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</a:t>
                      </a:r>
                    </a:p>
                  </a:txBody>
                  <a:tcPr marT="45774" marB="45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4. </a:t>
                      </a:r>
                    </a:p>
                  </a:txBody>
                  <a:tcPr marT="45774" marB="45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5. </a:t>
                      </a:r>
                    </a:p>
                  </a:txBody>
                  <a:tcPr marT="45774" marB="45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9345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A2 Autoevaluación en un nivel detallado</a:t>
            </a:r>
          </a:p>
        </p:txBody>
      </p:sp>
      <p:sp>
        <p:nvSpPr>
          <p:cNvPr id="99346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6248402" y="649287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B984AB9C-4980-AD4E-99D5-894CCC034A5E}" type="slidenum">
              <a:rPr lang="nl-NL" sz="1400">
                <a:latin typeface="Arial" charset="0"/>
              </a:rPr>
              <a:pPr algn="r" eaLnBrk="1" hangingPunct="1"/>
              <a:t>22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345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649288" y="895350"/>
            <a:ext cx="8229600" cy="55387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CO" altLang="ja-JP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Algunos ejemplos:</a:t>
            </a:r>
          </a:p>
          <a:p>
            <a:pPr>
              <a:lnSpc>
                <a:spcPct val="90000"/>
              </a:lnSpc>
            </a:pPr>
            <a:r>
              <a:rPr lang="es-CO" altLang="ja-JP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Para mejorar la satisfacción del cliente.</a:t>
            </a:r>
          </a:p>
          <a:p>
            <a:pPr>
              <a:lnSpc>
                <a:spcPct val="90000"/>
              </a:lnSpc>
            </a:pPr>
            <a:r>
              <a:rPr lang="es-CO" altLang="ja-JP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Para reducir costos / incrementar ganancias.</a:t>
            </a:r>
          </a:p>
          <a:p>
            <a:pPr>
              <a:lnSpc>
                <a:spcPct val="9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En caso de una adquisición o una fusión.</a:t>
            </a:r>
          </a:p>
          <a:p>
            <a:pPr>
              <a:lnSpc>
                <a:spcPct val="9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En caso de una nueva Dirección.</a:t>
            </a:r>
          </a:p>
          <a:p>
            <a:pPr>
              <a:lnSpc>
                <a:spcPct val="9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Para mejorar la relación con los proveedores.</a:t>
            </a:r>
          </a:p>
          <a:p>
            <a:pPr>
              <a:lnSpc>
                <a:spcPct val="9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Para desarrollar un sistema actual de gestión (de la calidad), más allá de ISO 9001.</a:t>
            </a:r>
            <a:endParaRPr lang="es-CO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97282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¿Cuándo emplear ISO 9004:2009?</a:t>
            </a:r>
          </a:p>
        </p:txBody>
      </p:sp>
      <p:sp>
        <p:nvSpPr>
          <p:cNvPr id="97284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460FB52B-7CC9-544C-9AFE-138AEACF65E1}" type="slidenum">
              <a:rPr lang="nl-NL" sz="1400">
                <a:latin typeface="Arial" charset="0"/>
              </a:rPr>
              <a:pPr eaLnBrk="1" hangingPunct="1"/>
              <a:t>23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0895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ChangeArrowheads="1"/>
          </p:cNvSpPr>
          <p:nvPr/>
        </p:nvSpPr>
        <p:spPr bwMode="auto">
          <a:xfrm>
            <a:off x="472519" y="1218392"/>
            <a:ext cx="8464753" cy="4112941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/>
          <a:p>
            <a:pPr marL="354013" indent="-265113" defTabSz="785813">
              <a:lnSpc>
                <a:spcPct val="120000"/>
              </a:lnSpc>
              <a:spcAft>
                <a:spcPct val="20000"/>
              </a:spcAft>
              <a:buFont typeface="Arial"/>
              <a:buChar char="•"/>
            </a:pP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Desarollar y desplegar </a:t>
            </a:r>
            <a:r>
              <a:rPr lang="es-CO" sz="3200" b="1" dirty="0" smtClean="0">
                <a:solidFill>
                  <a:srgbClr val="2D2D8A"/>
                </a:solidFill>
                <a:latin typeface="Arial" charset="0"/>
              </a:rPr>
              <a:t>la estrategia</a:t>
            </a:r>
          </a:p>
          <a:p>
            <a:pPr marL="354013" indent="-265113" defTabSz="785813">
              <a:lnSpc>
                <a:spcPct val="120000"/>
              </a:lnSpc>
              <a:spcAft>
                <a:spcPct val="20000"/>
              </a:spcAft>
              <a:buFont typeface="Arial"/>
              <a:buChar char="•"/>
            </a:pP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Implicación de </a:t>
            </a:r>
            <a:r>
              <a:rPr lang="es-CO" sz="3200" b="1" dirty="0" smtClean="0">
                <a:solidFill>
                  <a:srgbClr val="2D2D8A"/>
                </a:solidFill>
                <a:latin typeface="Arial" charset="0"/>
              </a:rPr>
              <a:t>las partes interesadas</a:t>
            </a:r>
          </a:p>
          <a:p>
            <a:pPr marL="354013" indent="-265113" defTabSz="785813">
              <a:lnSpc>
                <a:spcPct val="120000"/>
              </a:lnSpc>
              <a:spcAft>
                <a:spcPct val="20000"/>
              </a:spcAft>
              <a:buFont typeface="Arial"/>
              <a:buChar char="•"/>
            </a:pP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La gestion de </a:t>
            </a:r>
            <a:r>
              <a:rPr lang="es-CO" sz="3200" b="1" dirty="0" smtClean="0">
                <a:solidFill>
                  <a:srgbClr val="2D2D8A"/>
                </a:solidFill>
                <a:latin typeface="Arial" charset="0"/>
              </a:rPr>
              <a:t>todos procesos</a:t>
            </a:r>
          </a:p>
          <a:p>
            <a:pPr marL="354013" indent="-265113" defTabSz="785813">
              <a:lnSpc>
                <a:spcPct val="120000"/>
              </a:lnSpc>
              <a:spcAft>
                <a:spcPct val="20000"/>
              </a:spcAft>
              <a:buFont typeface="Arial"/>
              <a:buChar char="•"/>
            </a:pP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La gestion de </a:t>
            </a:r>
            <a:r>
              <a:rPr lang="es-CO" sz="3200" b="1" dirty="0" smtClean="0">
                <a:solidFill>
                  <a:srgbClr val="2D2D8A"/>
                </a:solidFill>
                <a:latin typeface="Arial" charset="0"/>
              </a:rPr>
              <a:t>todos recursos</a:t>
            </a:r>
          </a:p>
          <a:p>
            <a:pPr marL="354013" indent="-265113" defTabSz="785813">
              <a:lnSpc>
                <a:spcPct val="120000"/>
              </a:lnSpc>
              <a:spcAft>
                <a:spcPct val="20000"/>
              </a:spcAft>
              <a:buFont typeface="Arial"/>
              <a:buChar char="•"/>
            </a:pPr>
            <a:r>
              <a:rPr lang="es-CO" sz="3200" b="1" dirty="0" smtClean="0">
                <a:solidFill>
                  <a:srgbClr val="2D2D8A"/>
                </a:solidFill>
                <a:latin typeface="Arial" charset="0"/>
              </a:rPr>
              <a:t>Mejorar y innovar</a:t>
            </a:r>
          </a:p>
          <a:p>
            <a:pPr marL="354013" indent="-265113" defTabSz="785813">
              <a:lnSpc>
                <a:spcPct val="120000"/>
              </a:lnSpc>
              <a:spcAft>
                <a:spcPct val="20000"/>
              </a:spcAft>
              <a:buFont typeface="Arial"/>
              <a:buChar char="•"/>
            </a:pPr>
            <a:r>
              <a:rPr lang="es-CO" sz="3200" b="1" dirty="0" smtClean="0">
                <a:solidFill>
                  <a:srgbClr val="2D2D8A"/>
                </a:solidFill>
                <a:latin typeface="Arial" charset="0"/>
              </a:rPr>
              <a:t>Aprendizar</a:t>
            </a:r>
            <a:endParaRPr lang="es-CO" sz="3200" b="1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99345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 dirty="0" smtClean="0">
                <a:solidFill>
                  <a:srgbClr val="2D2D8A"/>
                </a:solidFill>
                <a:latin typeface="Arial" charset="0"/>
              </a:rPr>
              <a:t>El núcleo de la norma ISO 9004:2009</a:t>
            </a:r>
            <a:endParaRPr lang="es-CO" sz="3200" b="1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99346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6248402" y="649287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B984AB9C-4980-AD4E-99D5-894CCC034A5E}" type="slidenum">
              <a:rPr lang="nl-NL" sz="1400">
                <a:latin typeface="Arial" charset="0"/>
              </a:rPr>
              <a:pPr algn="r" eaLnBrk="1" hangingPunct="1"/>
              <a:t>24</a:t>
            </a:fld>
            <a:endParaRPr lang="nl-NL" sz="1400" dirty="0">
              <a:latin typeface="Arial" charset="0"/>
            </a:endParaRPr>
          </a:p>
        </p:txBody>
      </p:sp>
      <p:pic>
        <p:nvPicPr>
          <p:cNvPr id="7" name="Picture 5" descr="C:\Users\bob\AppData\Local\Microsoft\Windows\Temporary Internet Files\Content.IE5\X0YGPFAY\MCj0239005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225" y="3925888"/>
            <a:ext cx="28384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7111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ctr" defTabSz="785813"/>
            <a:r>
              <a:rPr lang="en-US" sz="3200">
                <a:solidFill>
                  <a:srgbClr val="2D2D8A"/>
                </a:solidFill>
                <a:latin typeface="Arial" charset="0"/>
              </a:rPr>
              <a:t>   Las diez reglas de oro de la implementación</a:t>
            </a: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636588" y="630306"/>
            <a:ext cx="7920558" cy="5975210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>
            <a:lvl1pPr marL="725488" indent="-725488"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r>
              <a:rPr lang="es-ES_tradnl" sz="28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Sea claro en lo que quiere.</a:t>
            </a:r>
          </a:p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r>
              <a:rPr lang="es-ES_tradnl" sz="28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Identifique los obstáculos.</a:t>
            </a:r>
          </a:p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r>
              <a:rPr lang="es-ES_tradnl" sz="28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Elabore una red de apoyo.</a:t>
            </a:r>
          </a:p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r>
              <a:rPr lang="es-ES_tradnl" sz="28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Dé un ejemplo.</a:t>
            </a:r>
          </a:p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r>
              <a:rPr lang="es-ES_tradnl" sz="28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Asuma la responsabilidad.</a:t>
            </a:r>
          </a:p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r>
              <a:rPr lang="es-ES_tradnl" sz="28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Vea el panorama más amplio.</a:t>
            </a:r>
          </a:p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r>
              <a:rPr lang="es-ES_tradnl" sz="28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Revise todos los días.</a:t>
            </a:r>
          </a:p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r>
              <a:rPr lang="es-ES_tradnl" sz="28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Atienda a los expertos de la adversidad.</a:t>
            </a:r>
          </a:p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r>
              <a:rPr lang="es-ES_tradnl" sz="28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Recompense, especialmente las primeras victorias pequeñas.</a:t>
            </a:r>
          </a:p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endParaRPr lang="es-ES_tradnl" sz="2800" b="1" dirty="0" smtClean="0">
              <a:solidFill>
                <a:srgbClr val="808000"/>
              </a:solidFill>
              <a:latin typeface="Arial" charset="0"/>
            </a:endParaRPr>
          </a:p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endParaRPr lang="es-ES_tradnl" sz="2800" b="1" dirty="0" smtClean="0">
              <a:solidFill>
                <a:srgbClr val="808000"/>
              </a:solidFill>
              <a:latin typeface="Arial" charset="0"/>
            </a:endParaRPr>
          </a:p>
        </p:txBody>
      </p:sp>
      <p:sp>
        <p:nvSpPr>
          <p:cNvPr id="148486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4BB5CFFC-49AF-2E4B-AAA2-E2AC8154CB0F}" type="slidenum">
              <a:rPr lang="nl-NL" sz="1400">
                <a:latin typeface="Arial" charset="0"/>
              </a:rPr>
              <a:pPr eaLnBrk="1" hangingPunct="1"/>
              <a:t>25</a:t>
            </a:fld>
            <a:endParaRPr lang="nl-NL" sz="1400">
              <a:latin typeface="Arial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7042150" y="6196013"/>
            <a:ext cx="15113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sz="2000" b="1" dirty="0">
                <a:solidFill>
                  <a:srgbClr val="808000"/>
                </a:solidFill>
                <a:latin typeface="+mn-lt"/>
                <a:ea typeface="+mn-ea"/>
                <a:cs typeface="Arial" pitchFamily="34" charset="0"/>
              </a:rPr>
              <a:t>Anonymus</a:t>
            </a:r>
          </a:p>
        </p:txBody>
      </p:sp>
    </p:spTree>
    <p:extLst>
      <p:ext uri="{BB962C8B-B14F-4D97-AF65-F5344CB8AC3E}">
        <p14:creationId xmlns:p14="http://schemas.microsoft.com/office/powerpoint/2010/main" val="15479399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ctr" defTabSz="785813"/>
            <a:r>
              <a:rPr lang="en-US" sz="3200">
                <a:solidFill>
                  <a:srgbClr val="2D2D8A"/>
                </a:solidFill>
                <a:latin typeface="Arial" charset="0"/>
              </a:rPr>
              <a:t>   Las diez reglas de oro de la implementación</a:t>
            </a: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636588" y="630306"/>
            <a:ext cx="7920558" cy="5975210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>
            <a:lvl1pPr marL="725488" indent="-725488"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r>
              <a:rPr lang="es-ES_tradnl" sz="28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Sea claro en lo que quiere.</a:t>
            </a:r>
          </a:p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r>
              <a:rPr lang="es-ES_tradnl" sz="28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Identifique los obstáculos.</a:t>
            </a:r>
          </a:p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r>
              <a:rPr lang="es-ES_tradnl" sz="28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Elabore una red de apoyo.</a:t>
            </a:r>
          </a:p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r>
              <a:rPr lang="es-ES_tradnl" sz="28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Dé un ejemplo.</a:t>
            </a:r>
          </a:p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r>
              <a:rPr lang="es-ES_tradnl" sz="28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Asuma la responsabilidad.</a:t>
            </a:r>
          </a:p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r>
              <a:rPr lang="es-ES_tradnl" sz="28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Vea el panorama más amplio.</a:t>
            </a:r>
          </a:p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r>
              <a:rPr lang="es-ES_tradnl" sz="28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Revise todos los días.</a:t>
            </a:r>
          </a:p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r>
              <a:rPr lang="es-ES_tradnl" sz="28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Atienda a los expertos de la adversidad.</a:t>
            </a:r>
          </a:p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r>
              <a:rPr lang="es-ES_tradnl" sz="28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Recompense, especialmente las primeras victorias pequeñas.</a:t>
            </a:r>
          </a:p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r>
              <a:rPr lang="es-ES_tradnl" sz="40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¡Nunca se rinda</a:t>
            </a:r>
            <a:r>
              <a:rPr lang="en-US" sz="40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!</a:t>
            </a:r>
          </a:p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endParaRPr lang="en-US" sz="2800" b="1" dirty="0" smtClean="0">
              <a:solidFill>
                <a:srgbClr val="808000"/>
              </a:solidFill>
              <a:latin typeface="Arial" charset="0"/>
            </a:endParaRPr>
          </a:p>
          <a:p>
            <a:pPr>
              <a:spcBef>
                <a:spcPct val="20000"/>
              </a:spcBef>
              <a:buFont typeface="Arial" charset="0"/>
              <a:buAutoNum type="arabicPeriod"/>
              <a:defRPr/>
            </a:pPr>
            <a:endParaRPr lang="en-US" sz="2800" b="1" dirty="0" smtClean="0">
              <a:solidFill>
                <a:srgbClr val="808000"/>
              </a:solidFill>
              <a:latin typeface="Arial" charset="0"/>
            </a:endParaRPr>
          </a:p>
        </p:txBody>
      </p:sp>
      <p:sp>
        <p:nvSpPr>
          <p:cNvPr id="148486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4BB5CFFC-49AF-2E4B-AAA2-E2AC8154CB0F}" type="slidenum">
              <a:rPr lang="nl-NL" sz="1400">
                <a:latin typeface="Arial" charset="0"/>
              </a:rPr>
              <a:pPr eaLnBrk="1" hangingPunct="1"/>
              <a:t>26</a:t>
            </a:fld>
            <a:endParaRPr lang="nl-NL" sz="1400">
              <a:latin typeface="Arial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7042150" y="6196013"/>
            <a:ext cx="15113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sz="2000" b="1" dirty="0">
                <a:solidFill>
                  <a:srgbClr val="808000"/>
                </a:solidFill>
                <a:latin typeface="+mn-lt"/>
                <a:ea typeface="+mn-ea"/>
                <a:cs typeface="Arial" pitchFamily="34" charset="0"/>
              </a:rPr>
              <a:t>Anonymus</a:t>
            </a:r>
          </a:p>
        </p:txBody>
      </p:sp>
    </p:spTree>
    <p:extLst>
      <p:ext uri="{BB962C8B-B14F-4D97-AF65-F5344CB8AC3E}">
        <p14:creationId xmlns:p14="http://schemas.microsoft.com/office/powerpoint/2010/main" val="15479399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718"/>
          <p:cNvSpPr>
            <a:spLocks noGrp="1" noChangeArrowheads="1"/>
          </p:cNvSpPr>
          <p:nvPr>
            <p:ph type="title"/>
          </p:nvPr>
        </p:nvSpPr>
        <p:spPr>
          <a:xfrm>
            <a:off x="-6350" y="0"/>
            <a:ext cx="9144000" cy="3430588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defTabSz="785813"/>
            <a:r>
              <a:rPr lang="es-CO" sz="5400" b="1">
                <a:solidFill>
                  <a:srgbClr val="222268"/>
                </a:solidFill>
                <a:latin typeface="Arial" charset="0"/>
              </a:rPr>
              <a:t>¿Preguntas?</a:t>
            </a:r>
          </a:p>
        </p:txBody>
      </p:sp>
      <p:sp>
        <p:nvSpPr>
          <p:cNvPr id="128002" name="Tekstvak 5"/>
          <p:cNvSpPr txBox="1">
            <a:spLocks noChangeArrowheads="1"/>
          </p:cNvSpPr>
          <p:nvPr/>
        </p:nvSpPr>
        <p:spPr bwMode="auto">
          <a:xfrm>
            <a:off x="307975" y="4578350"/>
            <a:ext cx="8534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sz="5400" b="1">
                <a:solidFill>
                  <a:srgbClr val="222268"/>
                </a:solidFill>
                <a:latin typeface="Arial" charset="0"/>
              </a:rPr>
              <a:t>¡Gracias por su atención!</a:t>
            </a:r>
          </a:p>
        </p:txBody>
      </p:sp>
      <p:sp>
        <p:nvSpPr>
          <p:cNvPr id="128003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DBB38669-AD24-B24B-883B-4536D427BF5C}" type="slidenum">
              <a:rPr lang="nl-NL" sz="1400">
                <a:latin typeface="Arial" charset="0"/>
              </a:rPr>
              <a:pPr eaLnBrk="1" hangingPunct="1"/>
              <a:t>27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124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2240221"/>
          </a:xfrm>
          <a:solidFill>
            <a:srgbClr val="FF0000"/>
          </a:solidFill>
        </p:spPr>
        <p:txBody>
          <a:bodyPr lIns="92075" tIns="46038" rIns="92075" bIns="46038" anchor="b"/>
          <a:lstStyle/>
          <a:p>
            <a:pPr algn="l" defTabSz="785813"/>
            <a:r>
              <a:rPr lang="es-CO" sz="3200" dirty="0" smtClean="0">
                <a:solidFill>
                  <a:srgbClr val="222268"/>
                </a:solidFill>
                <a:latin typeface="Arial" charset="0"/>
              </a:rPr>
              <a:t>           </a:t>
            </a:r>
            <a:r>
              <a:rPr lang="es-CO" sz="3200" b="1" dirty="0" smtClean="0">
                <a:solidFill>
                  <a:srgbClr val="222268"/>
                </a:solidFill>
                <a:latin typeface="Arial" charset="0"/>
              </a:rPr>
              <a:t>Información </a:t>
            </a:r>
            <a:r>
              <a:rPr lang="es-CO" sz="3200" b="1" dirty="0">
                <a:solidFill>
                  <a:srgbClr val="222268"/>
                </a:solidFill>
                <a:latin typeface="Arial" charset="0"/>
              </a:rPr>
              <a:t>de </a:t>
            </a:r>
            <a:r>
              <a:rPr lang="es-CO" sz="3200" b="1" dirty="0" smtClean="0">
                <a:solidFill>
                  <a:srgbClr val="222268"/>
                </a:solidFill>
                <a:latin typeface="Arial" charset="0"/>
              </a:rPr>
              <a:t>contacto</a:t>
            </a:r>
            <a:r>
              <a:rPr lang="es-CO" sz="3200" dirty="0" smtClean="0">
                <a:solidFill>
                  <a:srgbClr val="222268"/>
                </a:solidFill>
                <a:latin typeface="Arial" charset="0"/>
              </a:rPr>
              <a:t/>
            </a:r>
            <a:br>
              <a:rPr lang="es-CO" sz="3200" dirty="0" smtClean="0">
                <a:solidFill>
                  <a:srgbClr val="222268"/>
                </a:solidFill>
                <a:latin typeface="Arial" charset="0"/>
              </a:rPr>
            </a:br>
            <a:r>
              <a:rPr lang="es-CO" sz="3200" dirty="0">
                <a:solidFill>
                  <a:srgbClr val="222268"/>
                </a:solidFill>
                <a:latin typeface="Arial" charset="0"/>
              </a:rPr>
              <a:t/>
            </a:r>
            <a:br>
              <a:rPr lang="es-CO" sz="3200" dirty="0">
                <a:solidFill>
                  <a:srgbClr val="222268"/>
                </a:solidFill>
                <a:latin typeface="Arial" charset="0"/>
              </a:rPr>
            </a:br>
            <a:endParaRPr lang="es-CO" sz="3200" b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130051" name="Tekstvak 7"/>
          <p:cNvSpPr txBox="1">
            <a:spLocks noChangeArrowheads="1"/>
          </p:cNvSpPr>
          <p:nvPr/>
        </p:nvSpPr>
        <p:spPr bwMode="auto">
          <a:xfrm>
            <a:off x="1260475" y="2239572"/>
            <a:ext cx="7448550" cy="433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endParaRPr lang="es-CO" dirty="0">
              <a:solidFill>
                <a:srgbClr val="2D2D8A"/>
              </a:solidFill>
              <a:latin typeface="Arial" charset="0"/>
            </a:endParaRPr>
          </a:p>
          <a:p>
            <a:pPr eaLnBrk="1" hangingPunct="1"/>
            <a:r>
              <a:rPr lang="es-CO" sz="3200" b="1" i="1" dirty="0">
                <a:solidFill>
                  <a:srgbClr val="FF9900"/>
                </a:solidFill>
                <a:latin typeface="Arial" charset="0"/>
              </a:rPr>
              <a:t>ActinQ</a:t>
            </a:r>
            <a:r>
              <a:rPr lang="es-CO" b="1" dirty="0">
                <a:solidFill>
                  <a:schemeClr val="bg2"/>
                </a:solidFill>
                <a:latin typeface="Arial" charset="0"/>
              </a:rPr>
              <a:t/>
            </a:r>
            <a:br>
              <a:rPr lang="es-CO" b="1" dirty="0">
                <a:solidFill>
                  <a:schemeClr val="bg2"/>
                </a:solidFill>
                <a:latin typeface="Arial" charset="0"/>
              </a:rPr>
            </a:br>
            <a:r>
              <a:rPr lang="es-CO" dirty="0">
                <a:solidFill>
                  <a:srgbClr val="404040"/>
                </a:solidFill>
                <a:latin typeface="Arial" charset="0"/>
              </a:rPr>
              <a:t>consultoría, entrenamiento y auditoría en la calidad</a:t>
            </a:r>
          </a:p>
          <a:p>
            <a:pPr eaLnBrk="1" hangingPunct="1"/>
            <a:endParaRPr lang="es-CO" dirty="0">
              <a:solidFill>
                <a:srgbClr val="DA8200"/>
              </a:solidFill>
              <a:latin typeface="Arial" charset="0"/>
            </a:endParaRPr>
          </a:p>
          <a:p>
            <a:pPr eaLnBrk="1" hangingPunct="1"/>
            <a:r>
              <a:rPr lang="es-CO" sz="2800" b="1" dirty="0">
                <a:solidFill>
                  <a:srgbClr val="FF9900"/>
                </a:solidFill>
                <a:latin typeface="Arial" charset="0"/>
              </a:rPr>
              <a:t>Bob Alisic</a:t>
            </a:r>
          </a:p>
          <a:p>
            <a:pPr eaLnBrk="1" hangingPunct="1"/>
            <a:endParaRPr lang="es-CO" dirty="0">
              <a:solidFill>
                <a:srgbClr val="222268"/>
              </a:solidFill>
              <a:latin typeface="Arial" charset="0"/>
            </a:endParaRPr>
          </a:p>
          <a:p>
            <a:pPr eaLnBrk="1" hangingPunct="1"/>
            <a:r>
              <a:rPr lang="es-CO" dirty="0">
                <a:solidFill>
                  <a:srgbClr val="222268"/>
                </a:solidFill>
                <a:latin typeface="Arial" charset="0"/>
              </a:rPr>
              <a:t>Celular:		</a:t>
            </a:r>
            <a:r>
              <a:rPr lang="es-CO" dirty="0" smtClean="0">
                <a:solidFill>
                  <a:srgbClr val="222268"/>
                </a:solidFill>
                <a:latin typeface="Arial" charset="0"/>
              </a:rPr>
              <a:t>		+</a:t>
            </a:r>
            <a:r>
              <a:rPr lang="es-CO" dirty="0">
                <a:solidFill>
                  <a:srgbClr val="222268"/>
                </a:solidFill>
                <a:latin typeface="Arial" charset="0"/>
              </a:rPr>
              <a:t>31 621 227 354</a:t>
            </a:r>
            <a:br>
              <a:rPr lang="es-CO" dirty="0">
                <a:solidFill>
                  <a:srgbClr val="222268"/>
                </a:solidFill>
                <a:latin typeface="Arial" charset="0"/>
              </a:rPr>
            </a:br>
            <a:endParaRPr lang="es-CO" dirty="0">
              <a:solidFill>
                <a:srgbClr val="222268"/>
              </a:solidFill>
              <a:latin typeface="Arial" charset="0"/>
            </a:endParaRPr>
          </a:p>
          <a:p>
            <a:pPr eaLnBrk="1" hangingPunct="1"/>
            <a:r>
              <a:rPr lang="es-CO" dirty="0">
                <a:solidFill>
                  <a:srgbClr val="222268"/>
                </a:solidFill>
                <a:latin typeface="Arial" charset="0"/>
              </a:rPr>
              <a:t>Correo electrónico:	</a:t>
            </a:r>
            <a:r>
              <a:rPr lang="es-CO" dirty="0">
                <a:solidFill>
                  <a:srgbClr val="222268"/>
                </a:solidFill>
                <a:latin typeface="Arial" charset="0"/>
                <a:hlinkClick r:id="rId3"/>
              </a:rPr>
              <a:t>bob.alisic@ActinQ.nl</a:t>
            </a:r>
            <a:r>
              <a:rPr lang="es-CO" dirty="0">
                <a:solidFill>
                  <a:srgbClr val="222268"/>
                </a:solidFill>
                <a:latin typeface="Arial" charset="0"/>
              </a:rPr>
              <a:t/>
            </a:r>
            <a:br>
              <a:rPr lang="es-CO" dirty="0">
                <a:solidFill>
                  <a:srgbClr val="222268"/>
                </a:solidFill>
                <a:latin typeface="Arial" charset="0"/>
              </a:rPr>
            </a:br>
            <a:endParaRPr lang="es-CO" dirty="0">
              <a:solidFill>
                <a:srgbClr val="222268"/>
              </a:solidFill>
              <a:latin typeface="Arial" charset="0"/>
            </a:endParaRPr>
          </a:p>
          <a:p>
            <a:pPr eaLnBrk="1" hangingPunct="1"/>
            <a:r>
              <a:rPr lang="es-CO" dirty="0">
                <a:solidFill>
                  <a:srgbClr val="222268"/>
                </a:solidFill>
                <a:latin typeface="Arial" charset="0"/>
              </a:rPr>
              <a:t>Sitio web:		</a:t>
            </a:r>
            <a:r>
              <a:rPr lang="es-CO" dirty="0" smtClean="0">
                <a:solidFill>
                  <a:srgbClr val="222268"/>
                </a:solidFill>
                <a:latin typeface="Arial" charset="0"/>
              </a:rPr>
              <a:t>		www.ActinQ.nl</a:t>
            </a:r>
            <a:endParaRPr lang="es-CO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130052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29FB4A29-787E-F44C-ADB5-3F347303DFEB}" type="slidenum">
              <a:rPr lang="nl-NL" sz="1400">
                <a:latin typeface="Arial" charset="0"/>
              </a:rPr>
              <a:pPr eaLnBrk="1" hangingPunct="1"/>
              <a:t>28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434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59" name="Group 19"/>
          <p:cNvGraphicFramePr>
            <a:graphicFrameLocks noGrp="1"/>
          </p:cNvGraphicFramePr>
          <p:nvPr/>
        </p:nvGraphicFramePr>
        <p:xfrm>
          <a:off x="315913" y="630238"/>
          <a:ext cx="8828087" cy="5740400"/>
        </p:xfrm>
        <a:graphic>
          <a:graphicData uri="http://schemas.openxmlformats.org/drawingml/2006/table">
            <a:tbl>
              <a:tblPr/>
              <a:tblGrid>
                <a:gridCol w="5454650"/>
                <a:gridCol w="3373437"/>
              </a:tblGrid>
              <a:tr h="143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</a:t>
                      </a:r>
                      <a:r>
                        <a:rPr kumimoji="0" lang="es-CO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Como pasar de combatir el fuego a la prevención</a:t>
                      </a:r>
                      <a:r>
                        <a:rPr kumimoji="0" lang="es-CO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Gestión de los procesos</a:t>
                      </a:r>
                      <a:endParaRPr kumimoji="0" lang="es-CO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43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¿Cómo lograr más con menos?</a:t>
                      </a:r>
                      <a:endParaRPr kumimoji="0" lang="es-CO" sz="2800" b="1" i="0" u="none" strike="noStrike" cap="none" normalizeH="0" baseline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Productividad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43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¿Cómo conseguir más clientes?</a:t>
                      </a:r>
                      <a:endParaRPr kumimoji="0" lang="es-CO" sz="2800" b="1" i="0" u="none" strike="noStrike" cap="none" normalizeH="0" baseline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Competitividad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43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¿Cómo minimizar los riesgos?</a:t>
                      </a:r>
                      <a:r>
                        <a:rPr kumimoji="0" lang="es-CO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/>
                      </a:r>
                      <a:br>
                        <a:rPr kumimoji="0" lang="es-CO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</a:b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Gestión de los riesgos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sp>
        <p:nvSpPr>
          <p:cNvPr id="7172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6738"/>
          </a:xfrm>
          <a:solidFill>
            <a:srgbClr val="FF0000"/>
          </a:solidFill>
        </p:spPr>
        <p:txBody>
          <a:bodyPr lIns="92075" tIns="46038" rIns="92075" bIns="46038">
            <a:noAutofit/>
          </a:bodyPr>
          <a:lstStyle/>
          <a:p>
            <a:pPr algn="r">
              <a:defRPr/>
            </a:pPr>
            <a:r>
              <a:rPr lang="es-CO" sz="3200" b="1" dirty="0" smtClean="0">
                <a:solidFill>
                  <a:srgbClr val="000090"/>
                </a:solidFill>
                <a:ea typeface="+mj-ea"/>
              </a:rPr>
              <a:t>Las preguntas claves</a:t>
            </a:r>
          </a:p>
        </p:txBody>
      </p:sp>
      <p:pic>
        <p:nvPicPr>
          <p:cNvPr id="48139" name="Picture 2" descr="C:\Users\bob\AppData\Local\Microsoft\Windows\Temporary Internet Files\Content.IE5\VY6S70C4\MCBD07000_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925" y="623888"/>
            <a:ext cx="1539875" cy="144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40" name="Picture 512" descr="C:\Users\bob\AppData\Local\Microsoft\Windows\Temporary Internet Files\Content.IE5\W1O92G9I\MCj0215331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963" y="2159000"/>
            <a:ext cx="13081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41" name="Picture 513" descr="C:\Users\bob\AppData\Local\Microsoft\Windows\Temporary Internet Files\Content.IE5\OCQ8DTKW\MPj041183300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713" y="3494088"/>
            <a:ext cx="960437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42" name="Picture 514" descr="C:\Users\bob\AppData\Local\Microsoft\Windows\Temporary Internet Files\Content.IE5\W1O92G9I\MCj03789710000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238" y="4967288"/>
            <a:ext cx="1377950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3" name="Tijdelijke aanduiding voor dianummer 10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A4DD36F9-826F-2A48-8100-3C9463D2B64B}" type="slidenum">
              <a:rPr lang="nl-NL" sz="1400">
                <a:latin typeface="Arial" charset="0"/>
              </a:rPr>
              <a:pPr algn="r" eaLnBrk="1" hangingPunct="1"/>
              <a:t>3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6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 6"/>
          <p:cNvGraphicFramePr>
            <a:graphicFrameLocks noGrp="1"/>
          </p:cNvGraphicFramePr>
          <p:nvPr/>
        </p:nvGraphicFramePr>
        <p:xfrm>
          <a:off x="552450" y="693738"/>
          <a:ext cx="8591550" cy="5191126"/>
        </p:xfrm>
        <a:graphic>
          <a:graphicData uri="http://schemas.openxmlformats.org/drawingml/2006/table">
            <a:tbl>
              <a:tblPr/>
              <a:tblGrid>
                <a:gridCol w="6337300"/>
                <a:gridCol w="2254250"/>
              </a:tblGrid>
              <a:tr h="167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¿Cómo desarrollar nuevos productos mejor y más rápido?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Innovación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84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¿Cómo aprender mejor y más rápido?</a:t>
                      </a:r>
                      <a:endParaRPr kumimoji="0" lang="es-ES" sz="2800" b="1" i="0" u="none" strike="noStrike" cap="none" normalizeH="0" baseline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Aprendizaje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67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¿Cuáles son nuestros pasos futuros?</a:t>
                      </a:r>
                      <a:br>
                        <a:rPr kumimoji="0" lang="es-E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</a:br>
                      <a:r>
                        <a:rPr kumimoji="0" lang="es-E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(productos, mercados, procesos, recursos, aprendizaje y cambio)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Estrategia</a:t>
                      </a:r>
                      <a:endParaRPr kumimoji="0" lang="es-ES" sz="3200" b="1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7172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6738"/>
          </a:xfrm>
          <a:solidFill>
            <a:srgbClr val="FF0000"/>
          </a:solidFill>
        </p:spPr>
        <p:txBody>
          <a:bodyPr lIns="92075" tIns="46038" rIns="92075" bIns="46038">
            <a:noAutofit/>
          </a:bodyPr>
          <a:lstStyle/>
          <a:p>
            <a:pPr algn="r">
              <a:defRPr/>
            </a:pPr>
            <a:r>
              <a:rPr lang="es-CO" sz="3200" b="1" dirty="0" smtClean="0">
                <a:solidFill>
                  <a:srgbClr val="000090"/>
                </a:solidFill>
                <a:ea typeface="+mj-ea"/>
              </a:rPr>
              <a:t>Las preguntas claves</a:t>
            </a:r>
            <a:endParaRPr lang="en-GB" sz="3200" b="1" dirty="0" smtClean="0">
              <a:solidFill>
                <a:srgbClr val="000090"/>
              </a:solidFill>
              <a:ea typeface="+mj-ea"/>
            </a:endParaRPr>
          </a:p>
        </p:txBody>
      </p:sp>
      <p:pic>
        <p:nvPicPr>
          <p:cNvPr id="50185" name="Picture 2" descr="C:\Users\bob\AppData\Local\Microsoft\Windows\Temporary Internet Files\Content.IE5\W1O92G9I\MCj0436155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2381250"/>
            <a:ext cx="1836737" cy="175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6" name="Picture 3" descr="C:\Users\bob\AppData\Local\Microsoft\Windows\Temporary Internet Files\Content.IE5\W1O92G9I\MCj0297429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288" y="4397375"/>
            <a:ext cx="1576387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7" name="Picture 4" descr="C:\Program Files\Microsoft Office\Media\CntCD1\ClipArt3\j0237997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550" y="685800"/>
            <a:ext cx="2058988" cy="175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8" name="Tijdelijke aanduiding voor dianummer 9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25CC002C-49A0-0148-974D-25012EC8678F}" type="slidenum">
              <a:rPr lang="nl-NL" sz="1400">
                <a:latin typeface="Arial" charset="0"/>
              </a:rPr>
              <a:pPr algn="r" eaLnBrk="1" hangingPunct="1"/>
              <a:t>4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073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18"/>
          <p:cNvSpPr>
            <a:spLocks noChangeArrowheads="1"/>
          </p:cNvSpPr>
          <p:nvPr/>
        </p:nvSpPr>
        <p:spPr bwMode="auto">
          <a:xfrm>
            <a:off x="0" y="0"/>
            <a:ext cx="9144000" cy="5524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defTabSz="785813">
              <a:defRPr/>
            </a:pPr>
            <a:r>
              <a:rPr lang="es-CO" sz="3200" b="1">
                <a:solidFill>
                  <a:srgbClr val="000090"/>
                </a:solidFill>
                <a:latin typeface="Arial" charset="0"/>
                <a:cs typeface="Arial" charset="0"/>
              </a:rPr>
              <a:t>¿Qué hacen las organizaciones  sostenibles?</a:t>
            </a:r>
          </a:p>
        </p:txBody>
      </p:sp>
      <p:sp>
        <p:nvSpPr>
          <p:cNvPr id="32" name="Rechthoek 31"/>
          <p:cNvSpPr/>
          <p:nvPr/>
        </p:nvSpPr>
        <p:spPr>
          <a:xfrm>
            <a:off x="0" y="568325"/>
            <a:ext cx="9144000" cy="6289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Creen, comunican y despliegan su visión, estrategia y objetivos en un lenguaje claro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Buscan, evalúan y utilizan las oportunidades (suministran los productos buenos)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Exploran continuamente su propio ambiente externo e interno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Dirigen sus procesos y recursos de manera efectiva y eficiente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Identifican, evalúan y gestionan los riesgos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Miden, analizan y revisan la información sobre los productos, procesos y ambiente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Mejoran, innovan y aprenden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Alcanzan la satisfacción de las partes interesadas pertinentes </a:t>
            </a:r>
          </a:p>
        </p:txBody>
      </p:sp>
      <p:sp>
        <p:nvSpPr>
          <p:cNvPr id="62467" name="Tijdelijke aanduiding voor dianummer 4"/>
          <p:cNvSpPr>
            <a:spLocks noGrp="1"/>
          </p:cNvSpPr>
          <p:nvPr>
            <p:ph type="sldNum" sz="quarter" idx="11"/>
          </p:nvPr>
        </p:nvSpPr>
        <p:spPr>
          <a:xfrm>
            <a:off x="6248400" y="6538912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2C109E40-2CBD-FF4B-BC4D-F3D55E517ABC}" type="slidenum">
              <a:rPr lang="nl-NL" sz="1400">
                <a:latin typeface="Arial" charset="0"/>
              </a:rPr>
              <a:pPr algn="r" eaLnBrk="1" hangingPunct="1"/>
              <a:t>5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910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3422" y="1673225"/>
            <a:ext cx="8297156" cy="3832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0090"/>
                </a:solidFill>
                <a:latin typeface="Arial" charset="0"/>
              </a:rPr>
              <a:t>¿</a:t>
            </a:r>
            <a:r>
              <a:rPr lang="es-ES_tradnl" b="1" dirty="0" smtClean="0">
                <a:solidFill>
                  <a:srgbClr val="000090"/>
                </a:solidFill>
                <a:latin typeface="Arial" charset="0"/>
              </a:rPr>
              <a:t>Está </a:t>
            </a:r>
            <a:r>
              <a:rPr lang="es-ES_tradnl" b="1" dirty="0">
                <a:solidFill>
                  <a:srgbClr val="000090"/>
                </a:solidFill>
                <a:latin typeface="Arial" charset="0"/>
              </a:rPr>
              <a:t>la norma ISO 9004:2009 </a:t>
            </a:r>
            <a:r>
              <a:rPr lang="es-ES_tradnl" b="1" dirty="0" smtClean="0">
                <a:solidFill>
                  <a:srgbClr val="000090"/>
                </a:solidFill>
                <a:latin typeface="Arial" charset="0"/>
              </a:rPr>
              <a:t/>
            </a:r>
            <a:br>
              <a:rPr lang="es-ES_tradnl" b="1" dirty="0" smtClean="0">
                <a:solidFill>
                  <a:srgbClr val="000090"/>
                </a:solidFill>
                <a:latin typeface="Arial" charset="0"/>
              </a:rPr>
            </a:br>
            <a:r>
              <a:rPr lang="es-ES_tradnl" b="1" dirty="0" smtClean="0">
                <a:solidFill>
                  <a:srgbClr val="000090"/>
                </a:solidFill>
                <a:latin typeface="Arial" charset="0"/>
              </a:rPr>
              <a:t>  una respuesta adecuada por </a:t>
            </a:r>
            <a:r>
              <a:rPr lang="es-ES_tradnl" b="1" dirty="0">
                <a:solidFill>
                  <a:srgbClr val="000090"/>
                </a:solidFill>
                <a:latin typeface="Arial" charset="0"/>
              </a:rPr>
              <a:t>esto?</a:t>
            </a:r>
          </a:p>
          <a:p>
            <a:pPr marL="0" indent="0">
              <a:buNone/>
            </a:pPr>
            <a:endParaRPr lang="es-CO" b="1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41986" name="Rectangle 718"/>
          <p:cNvSpPr>
            <a:spLocks noChangeArrowheads="1"/>
          </p:cNvSpPr>
          <p:nvPr/>
        </p:nvSpPr>
        <p:spPr bwMode="auto">
          <a:xfrm>
            <a:off x="0" y="-1"/>
            <a:ext cx="9144000" cy="57855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ES_tradnl" sz="3200" b="1" dirty="0" smtClean="0">
                <a:solidFill>
                  <a:srgbClr val="000090"/>
                </a:solidFill>
                <a:latin typeface="Arial" charset="0"/>
              </a:rPr>
              <a:t>La pregunta lo principal </a:t>
            </a:r>
            <a:endParaRPr lang="es-ES_tradnl" sz="3200" b="1" dirty="0">
              <a:solidFill>
                <a:srgbClr val="000090"/>
              </a:solidFill>
              <a:latin typeface="Arial" charset="0"/>
            </a:endParaRPr>
          </a:p>
        </p:txBody>
      </p:sp>
      <p:sp>
        <p:nvSpPr>
          <p:cNvPr id="41988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B897EA3-E9F7-3140-AE74-C5F929BF8B04}" type="slidenum">
              <a:rPr lang="nl-NL" sz="1400">
                <a:latin typeface="Arial" charset="0"/>
              </a:rPr>
              <a:pPr eaLnBrk="1" hangingPunct="1"/>
              <a:t>6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8006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7513" y="711200"/>
            <a:ext cx="8261350" cy="5516563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</a:pPr>
            <a:r>
              <a:rPr lang="es-CO" sz="3600" b="1">
                <a:solidFill>
                  <a:srgbClr val="2D2D8A"/>
                </a:solidFill>
                <a:latin typeface="Arial" charset="0"/>
              </a:rPr>
              <a:t>La gestión para el éxito sostenido de una organización  –  Un enfoque de gestión de la calidad</a:t>
            </a:r>
          </a:p>
          <a:p>
            <a:pPr marL="0" indent="0">
              <a:buFontTx/>
              <a:buNone/>
            </a:pPr>
            <a:endParaRPr lang="es-CO" sz="3600" b="1">
              <a:solidFill>
                <a:srgbClr val="2D2D8A"/>
              </a:solidFill>
              <a:latin typeface="Arial" charset="0"/>
            </a:endParaRPr>
          </a:p>
          <a:p>
            <a:pPr marL="0" indent="0">
              <a:buFontTx/>
              <a:buNone/>
            </a:pPr>
            <a:endParaRPr lang="es-CO" altLang="ko-KR" sz="3600">
              <a:solidFill>
                <a:srgbClr val="2D2D8A"/>
              </a:solidFill>
              <a:latin typeface="Arial" charset="0"/>
              <a:ea typeface="Gulim" charset="0"/>
              <a:cs typeface="Gulim" charset="0"/>
            </a:endParaRPr>
          </a:p>
          <a:p>
            <a:pPr marL="0" indent="0">
              <a:buFontTx/>
              <a:buNone/>
            </a:pPr>
            <a:r>
              <a:rPr lang="es-CO" altLang="ko-KR" sz="3600">
                <a:solidFill>
                  <a:srgbClr val="2D2D8A"/>
                </a:solidFill>
                <a:latin typeface="Arial" charset="0"/>
                <a:ea typeface="Gulim" charset="0"/>
                <a:cs typeface="Gulim" charset="0"/>
              </a:rPr>
              <a:t>Propósito:</a:t>
            </a:r>
          </a:p>
          <a:p>
            <a:pPr marL="0" indent="0">
              <a:buFontTx/>
              <a:buNone/>
            </a:pPr>
            <a:r>
              <a:rPr lang="es-CO" altLang="ko-KR" sz="3600">
                <a:solidFill>
                  <a:srgbClr val="2D2D8A"/>
                </a:solidFill>
                <a:latin typeface="Arial" charset="0"/>
                <a:ea typeface="Gulim" charset="0"/>
                <a:cs typeface="Gulim" charset="0"/>
              </a:rPr>
              <a:t>“Ayudar a las organizaciones que emplean la norma ISO 9001 a obtener </a:t>
            </a:r>
            <a:r>
              <a:rPr lang="es-CO" altLang="ko-KR" sz="3600" b="1">
                <a:solidFill>
                  <a:srgbClr val="2D2D8A"/>
                </a:solidFill>
                <a:latin typeface="Arial" charset="0"/>
                <a:ea typeface="Gulim" charset="0"/>
                <a:cs typeface="Gulim" charset="0"/>
              </a:rPr>
              <a:t>beneficios</a:t>
            </a:r>
            <a:r>
              <a:rPr lang="es-CO" altLang="ko-KR" sz="3600">
                <a:solidFill>
                  <a:srgbClr val="2D2D8A"/>
                </a:solidFill>
                <a:latin typeface="Arial" charset="0"/>
                <a:ea typeface="Gulim" charset="0"/>
                <a:cs typeface="Gulim" charset="0"/>
              </a:rPr>
              <a:t> a largo plazo. </a:t>
            </a:r>
            <a:br>
              <a:rPr lang="es-CO" altLang="ko-KR" sz="3600">
                <a:solidFill>
                  <a:srgbClr val="2D2D8A"/>
                </a:solidFill>
                <a:latin typeface="Arial" charset="0"/>
                <a:ea typeface="Gulim" charset="0"/>
                <a:cs typeface="Gulim" charset="0"/>
              </a:rPr>
            </a:br>
            <a:endParaRPr lang="es-CO" sz="36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78850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algn="r" defTabSz="785813"/>
            <a:r>
              <a:rPr lang="en-GB" sz="3200" b="1">
                <a:solidFill>
                  <a:srgbClr val="2D2D8A"/>
                </a:solidFill>
                <a:latin typeface="Arial" charset="0"/>
              </a:rPr>
              <a:t>Norma ISO 9004:2009 </a:t>
            </a:r>
            <a:endParaRPr lang="en-US" sz="32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78851" name="Tijdelijke aanduiding voor dianummer 6"/>
          <p:cNvSpPr>
            <a:spLocks noGrp="1"/>
          </p:cNvSpPr>
          <p:nvPr>
            <p:ph type="sldNum" sz="quarter" idx="11"/>
          </p:nvPr>
        </p:nvSpPr>
        <p:spPr>
          <a:xfrm>
            <a:off x="6248400" y="649287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9A5CD77A-4E0C-F74D-BA24-09179BE94B31}" type="slidenum">
              <a:rPr lang="nl-NL" sz="1400">
                <a:latin typeface="Arial" charset="0"/>
              </a:rPr>
              <a:pPr algn="r" eaLnBrk="1" hangingPunct="1"/>
              <a:t>7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1182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33413" y="914400"/>
            <a:ext cx="169862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nl-NL" sz="2200" b="1" i="1">
              <a:solidFill>
                <a:srgbClr val="FFFF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0178" name="Text Box 3"/>
          <p:cNvSpPr txBox="1">
            <a:spLocks noChangeArrowheads="1"/>
          </p:cNvSpPr>
          <p:nvPr/>
        </p:nvSpPr>
        <p:spPr bwMode="auto">
          <a:xfrm>
            <a:off x="561975" y="1066800"/>
            <a:ext cx="802005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endParaRPr lang="en-US" sz="2000" b="1">
              <a:latin typeface="Arial" charset="0"/>
            </a:endParaRPr>
          </a:p>
        </p:txBody>
      </p:sp>
      <p:sp>
        <p:nvSpPr>
          <p:cNvPr id="50179" name="Rectangle 5"/>
          <p:cNvSpPr>
            <a:spLocks noChangeArrowheads="1"/>
          </p:cNvSpPr>
          <p:nvPr/>
        </p:nvSpPr>
        <p:spPr bwMode="auto">
          <a:xfrm>
            <a:off x="422275" y="342900"/>
            <a:ext cx="8299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6200" tIns="38100" rIns="76200" bIns="38100" anchorCtr="1"/>
          <a:lstStyle/>
          <a:p>
            <a:pPr defTabSz="785813"/>
            <a:endParaRPr lang="en-US" sz="30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50180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649288" y="803275"/>
            <a:ext cx="8462962" cy="5340350"/>
          </a:xfrm>
        </p:spPr>
        <p:txBody>
          <a:bodyPr/>
          <a:lstStyle/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r>
              <a:rPr lang="es-CO">
                <a:solidFill>
                  <a:srgbClr val="2D2D8A"/>
                </a:solidFill>
                <a:latin typeface="Arial" charset="0"/>
              </a:rPr>
              <a:t>La capacidad de mantener o desarrollar su desempeño a largo plazo:</a:t>
            </a: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endParaRPr lang="es-CO">
              <a:solidFill>
                <a:srgbClr val="2D2D8A"/>
              </a:solidFill>
              <a:latin typeface="Arial" charset="0"/>
            </a:endParaRPr>
          </a:p>
          <a:p>
            <a:pPr marL="0" indent="0" defTabSz="785813" eaLnBrk="1" hangingPunct="1">
              <a:lnSpc>
                <a:spcPct val="77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hace énfasis en </a:t>
            </a:r>
            <a:r>
              <a:rPr lang="es-CO">
                <a:solidFill>
                  <a:srgbClr val="FF0000"/>
                </a:solidFill>
                <a:latin typeface="Arial" charset="0"/>
              </a:rPr>
              <a:t>la necesidad de un equilibrio</a:t>
            </a:r>
            <a:r>
              <a:rPr lang="es-CO">
                <a:solidFill>
                  <a:srgbClr val="2D2D8A"/>
                </a:solidFill>
                <a:latin typeface="Arial" charset="0"/>
              </a:rPr>
              <a:t> entre los intereses económico-financieros de una organización y aquéllos del ambiente social y ecológico;</a:t>
            </a:r>
            <a:br>
              <a:rPr lang="es-CO">
                <a:solidFill>
                  <a:srgbClr val="2D2D8A"/>
                </a:solidFill>
                <a:latin typeface="Arial" charset="0"/>
              </a:rPr>
            </a:br>
            <a:endParaRPr lang="es-CO">
              <a:solidFill>
                <a:srgbClr val="2D2D8A"/>
              </a:solidFill>
              <a:latin typeface="Arial" charset="0"/>
            </a:endParaRPr>
          </a:p>
          <a:p>
            <a:pPr marL="0" indent="0" defTabSz="785813" eaLnBrk="1" hangingPunct="1">
              <a:lnSpc>
                <a:spcPct val="77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relaciona </a:t>
            </a:r>
            <a:r>
              <a:rPr lang="es-CO">
                <a:solidFill>
                  <a:srgbClr val="FF0000"/>
                </a:solidFill>
                <a:latin typeface="Arial" charset="0"/>
              </a:rPr>
              <a:t>las partes interesadas </a:t>
            </a:r>
            <a:r>
              <a:rPr lang="es-CO">
                <a:solidFill>
                  <a:srgbClr val="2D2D8A"/>
                </a:solidFill>
                <a:latin typeface="Arial" charset="0"/>
              </a:rPr>
              <a:t>de una organización (tales como clientes, accionistas, empleados, socios y la sociedad).</a:t>
            </a:r>
            <a:r>
              <a:rPr lang="es-CO" b="1">
                <a:solidFill>
                  <a:srgbClr val="2D2D8A"/>
                </a:solidFill>
                <a:latin typeface="Arial" charset="0"/>
              </a:rPr>
              <a:t>  </a:t>
            </a:r>
          </a:p>
        </p:txBody>
      </p:sp>
      <p:sp>
        <p:nvSpPr>
          <p:cNvPr id="50181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¿Qué es el “éxito sostenido”?</a:t>
            </a:r>
          </a:p>
        </p:txBody>
      </p:sp>
      <p:sp>
        <p:nvSpPr>
          <p:cNvPr id="50183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D5D9D7B-3920-FE4C-A801-6D612AC04175}" type="slidenum">
              <a:rPr lang="nl-NL" sz="1400">
                <a:latin typeface="Arial" charset="0"/>
              </a:rPr>
              <a:pPr eaLnBrk="1" hangingPunct="1"/>
              <a:t>8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001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33413" y="914400"/>
            <a:ext cx="169862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nl-NL" sz="2200" b="1" i="1">
              <a:solidFill>
                <a:srgbClr val="FFFF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561975" y="1066800"/>
            <a:ext cx="802005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endParaRPr lang="en-US" sz="2000" b="1">
              <a:latin typeface="Arial" charset="0"/>
            </a:endParaRPr>
          </a:p>
        </p:txBody>
      </p:sp>
      <p:sp>
        <p:nvSpPr>
          <p:cNvPr id="52227" name="Rectangle 5"/>
          <p:cNvSpPr>
            <a:spLocks noChangeArrowheads="1"/>
          </p:cNvSpPr>
          <p:nvPr/>
        </p:nvSpPr>
        <p:spPr bwMode="auto">
          <a:xfrm>
            <a:off x="422275" y="342900"/>
            <a:ext cx="8299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6200" tIns="38100" rIns="76200" bIns="38100" anchorCtr="1"/>
          <a:lstStyle/>
          <a:p>
            <a:pPr defTabSz="785813"/>
            <a:endParaRPr lang="en-US" sz="30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52228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500063" y="809625"/>
            <a:ext cx="8223250" cy="5360988"/>
          </a:xfrm>
        </p:spPr>
        <p:txBody>
          <a:bodyPr/>
          <a:lstStyle/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r>
              <a:rPr lang="en-US" sz="2800" i="1">
                <a:solidFill>
                  <a:srgbClr val="2D2D8A"/>
                </a:solidFill>
                <a:latin typeface="Arial" charset="0"/>
              </a:rPr>
              <a:t/>
            </a:r>
            <a:br>
              <a:rPr lang="en-US" sz="2800" i="1">
                <a:solidFill>
                  <a:srgbClr val="2D2D8A"/>
                </a:solidFill>
                <a:latin typeface="Arial" charset="0"/>
              </a:rPr>
            </a:br>
            <a:r>
              <a:rPr lang="es-CO" sz="2800">
                <a:solidFill>
                  <a:srgbClr val="2D2D8A"/>
                </a:solidFill>
                <a:latin typeface="Arial" charset="0"/>
              </a:rPr>
              <a:t>“Una organización que alcanza el éxito sostenido es capaz de trabajar con todas las partes interesadas relevantes y de satisfacer sus necesidades y expectativas.”</a:t>
            </a: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endParaRPr lang="es-CO" sz="2800">
              <a:solidFill>
                <a:srgbClr val="2D2D8A"/>
              </a:solidFill>
              <a:latin typeface="Arial" charset="0"/>
            </a:endParaRP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endParaRPr lang="en-US" sz="2800">
              <a:solidFill>
                <a:srgbClr val="2D2D8A"/>
              </a:solidFill>
              <a:latin typeface="Arial" charset="0"/>
            </a:endParaRP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r>
              <a:rPr lang="es-CO" sz="2800">
                <a:solidFill>
                  <a:srgbClr val="2D2D8A"/>
                </a:solidFill>
                <a:latin typeface="Arial" charset="0"/>
              </a:rPr>
              <a:t>Frase bonita y extensa, pero ¿Qué significa?</a:t>
            </a: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r>
              <a:rPr lang="es-CO" sz="2800">
                <a:solidFill>
                  <a:srgbClr val="2D2D8A"/>
                </a:solidFill>
                <a:latin typeface="Arial" charset="0"/>
              </a:rPr>
              <a:t>¿Qué debería hacer yo como director?</a:t>
            </a: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endParaRPr lang="en-US" sz="2800">
              <a:solidFill>
                <a:srgbClr val="2D2D8A"/>
              </a:solidFill>
              <a:latin typeface="Arial" charset="0"/>
            </a:endParaRP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endParaRPr lang="en-US" sz="2800">
              <a:solidFill>
                <a:srgbClr val="2D2D8A"/>
              </a:solidFill>
              <a:latin typeface="Arial" charset="0"/>
            </a:endParaRP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r>
              <a:rPr lang="en-US" sz="2800" b="1">
                <a:solidFill>
                  <a:srgbClr val="2D2D8A"/>
                </a:solidFill>
                <a:latin typeface="Arial" charset="0"/>
              </a:rPr>
              <a:t>……¿</a:t>
            </a:r>
            <a:r>
              <a:rPr lang="es-CO" sz="2800" b="1">
                <a:solidFill>
                  <a:srgbClr val="2D2D8A"/>
                </a:solidFill>
                <a:latin typeface="Arial" charset="0"/>
              </a:rPr>
              <a:t>Debería dividir su “torta” de una forma equilibrada entre todas las partes interesadas pertinentes..…… ???</a:t>
            </a:r>
            <a:r>
              <a:rPr lang="es-CO" sz="2800">
                <a:solidFill>
                  <a:srgbClr val="2D2D8A"/>
                </a:solidFill>
                <a:latin typeface="Arial" charset="0"/>
              </a:rPr>
              <a:t> </a:t>
            </a:r>
            <a:endParaRPr lang="es-CO" sz="28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52229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¿Qué es el “éxito” en la práctica diaria?</a:t>
            </a:r>
          </a:p>
        </p:txBody>
      </p:sp>
      <p:sp>
        <p:nvSpPr>
          <p:cNvPr id="52231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446CBB23-9F1C-7F4E-BD7B-F50E55EF8648}" type="slidenum">
              <a:rPr lang="nl-NL" sz="1400">
                <a:latin typeface="Arial" charset="0"/>
              </a:rPr>
              <a:pPr eaLnBrk="1" hangingPunct="1"/>
              <a:t>9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38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1212</Words>
  <Application>Microsoft Macintosh PowerPoint</Application>
  <PresentationFormat>On-screen Show (4:3)</PresentationFormat>
  <Paragraphs>398</Paragraphs>
  <Slides>28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Las preguntas claves</vt:lpstr>
      <vt:lpstr>Las preguntas claves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¿Preguntas?</vt:lpstr>
      <vt:lpstr>           Información de contacto  </vt:lpstr>
    </vt:vector>
  </TitlesOfParts>
  <Company>ActinQ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Alisic</dc:creator>
  <cp:lastModifiedBy>Bob Alisic</cp:lastModifiedBy>
  <cp:revision>26</cp:revision>
  <dcterms:created xsi:type="dcterms:W3CDTF">2012-06-20T13:39:29Z</dcterms:created>
  <dcterms:modified xsi:type="dcterms:W3CDTF">2012-07-09T10:35:54Z</dcterms:modified>
</cp:coreProperties>
</file>