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tags/tag1.xml" ContentType="application/vnd.openxmlformats-officedocument.presentationml.tags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5"/>
  </p:notesMasterIdLst>
  <p:sldIdLst>
    <p:sldId id="256" r:id="rId2"/>
    <p:sldId id="400" r:id="rId3"/>
    <p:sldId id="258" r:id="rId4"/>
    <p:sldId id="259" r:id="rId5"/>
    <p:sldId id="260" r:id="rId6"/>
    <p:sldId id="261" r:id="rId7"/>
    <p:sldId id="401" r:id="rId8"/>
    <p:sldId id="410" r:id="rId9"/>
    <p:sldId id="348" r:id="rId10"/>
    <p:sldId id="350" r:id="rId11"/>
    <p:sldId id="351" r:id="rId12"/>
    <p:sldId id="352" r:id="rId13"/>
    <p:sldId id="353" r:id="rId14"/>
    <p:sldId id="354" r:id="rId15"/>
    <p:sldId id="404" r:id="rId16"/>
    <p:sldId id="355" r:id="rId17"/>
    <p:sldId id="411" r:id="rId18"/>
    <p:sldId id="402" r:id="rId19"/>
    <p:sldId id="409" r:id="rId20"/>
    <p:sldId id="403" r:id="rId21"/>
    <p:sldId id="360" r:id="rId22"/>
    <p:sldId id="361" r:id="rId23"/>
    <p:sldId id="362" r:id="rId24"/>
    <p:sldId id="408" r:id="rId25"/>
    <p:sldId id="363" r:id="rId26"/>
    <p:sldId id="365" r:id="rId27"/>
    <p:sldId id="372" r:id="rId28"/>
    <p:sldId id="373" r:id="rId29"/>
    <p:sldId id="267" r:id="rId30"/>
    <p:sldId id="270" r:id="rId31"/>
    <p:sldId id="271" r:id="rId32"/>
    <p:sldId id="273" r:id="rId33"/>
    <p:sldId id="282" r:id="rId34"/>
    <p:sldId id="406" r:id="rId35"/>
    <p:sldId id="407" r:id="rId36"/>
    <p:sldId id="283" r:id="rId37"/>
    <p:sldId id="284" r:id="rId38"/>
    <p:sldId id="286" r:id="rId39"/>
    <p:sldId id="285" r:id="rId40"/>
    <p:sldId id="412" r:id="rId41"/>
    <p:sldId id="343" r:id="rId42"/>
    <p:sldId id="344" r:id="rId43"/>
    <p:sldId id="345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91" d="100"/>
          <a:sy n="91" d="100"/>
        </p:scale>
        <p:origin x="-1656" y="-112"/>
      </p:cViewPr>
      <p:guideLst>
        <p:guide orient="horz" pos="224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7" d="100"/>
        <a:sy n="137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6935C9-1A93-DB45-8245-ADA25D11D269}" type="datetimeFigureOut">
              <a:rPr lang="en-US" smtClean="0"/>
              <a:t>28-06-12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6A3AF-677F-C240-AC35-D1A148743023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10946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0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1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1F96EA9C-9E8D-8544-B649-B67317BCC6D9}" type="slidenum">
              <a:rPr lang="en-GB" sz="1200">
                <a:latin typeface="Arial" charset="0"/>
              </a:rPr>
              <a:pPr algn="r" eaLnBrk="1" hangingPunct="1"/>
              <a:t>2</a:t>
            </a:fld>
            <a:endParaRPr lang="en-GB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D5E4C9D4-BB55-0F4C-B18D-84DD9B4ED29F}" type="slidenum">
              <a:rPr lang="nl-NL" sz="1200">
                <a:latin typeface="Arial" charset="0"/>
              </a:rPr>
              <a:pPr algn="r" eaLnBrk="1" hangingPunct="1"/>
              <a:t>11</a:t>
            </a:fld>
            <a:endParaRPr lang="nl-NL" sz="1200">
              <a:latin typeface="Arial" charset="0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9688" y="814388"/>
            <a:ext cx="4235450" cy="3176587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343400"/>
            <a:ext cx="5038725" cy="3854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defTabSz="819150"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8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299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1B926C0C-29D4-4245-9BAE-16A0C1D9C94E}" type="slidenum">
              <a:rPr lang="nl-NL" sz="1200">
                <a:latin typeface="Arial" charset="0"/>
              </a:rPr>
              <a:pPr algn="r" eaLnBrk="1" hangingPunct="1"/>
              <a:t>12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6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47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2AD8895C-FCE8-B546-A96B-1745D0AE7B56}" type="slidenum">
              <a:rPr lang="nl-NL" sz="1200">
                <a:latin typeface="Arial" charset="0"/>
              </a:rPr>
              <a:pPr algn="r" eaLnBrk="1" hangingPunct="1"/>
              <a:t>13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395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5F2E3997-3D7A-6148-BC14-B0EA802FA85A}" type="slidenum">
              <a:rPr lang="nl-NL" sz="1200">
                <a:latin typeface="Arial" charset="0"/>
              </a:rPr>
              <a:pPr algn="r" eaLnBrk="1" hangingPunct="1"/>
              <a:t>14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0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931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650D62B1-0E32-224E-AD6A-A8AA5D1BC561}" type="slidenum">
              <a:rPr lang="nl-NL" sz="1200">
                <a:latin typeface="Arial" charset="0"/>
              </a:rPr>
              <a:pPr algn="r" eaLnBrk="1" hangingPunct="1"/>
              <a:t>15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BC5B6565-EFD9-174C-94F9-C82EA0EB0544}" type="slidenum">
              <a:rPr lang="nl-NL" sz="1200">
                <a:latin typeface="Arial" charset="0"/>
              </a:rPr>
              <a:pPr algn="r" eaLnBrk="1" hangingPunct="1"/>
              <a:t>16</a:t>
            </a:fld>
            <a:endParaRPr lang="nl-NL" sz="1200">
              <a:latin typeface="Arial" charset="0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9688" y="814388"/>
            <a:ext cx="4235450" cy="3176587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343400"/>
            <a:ext cx="5038725" cy="3854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defTabSz="819150" eaLnBrk="1" hangingPunct="1"/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F20ED8A3-68F9-C048-A130-98FCDC04B3AF}" type="slidenum">
              <a:rPr lang="nl-NL" sz="1200">
                <a:latin typeface="Arial" charset="0"/>
              </a:rPr>
              <a:pPr algn="r" eaLnBrk="1" hangingPunct="1"/>
              <a:t>17</a:t>
            </a:fld>
            <a:endParaRPr lang="nl-NL" sz="1200">
              <a:latin typeface="Arial" charset="0"/>
            </a:endParaRPr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9688" y="814388"/>
            <a:ext cx="4235450" cy="3176587"/>
          </a:xfrm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343400"/>
            <a:ext cx="5038725" cy="3854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defTabSz="819150" eaLnBrk="1" hangingPunct="1"/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B3CB50C0-8CAA-D442-A68A-9237C048C23B}" type="slidenum">
              <a:rPr lang="en-GB" sz="1200">
                <a:latin typeface="Arial" charset="0"/>
              </a:rPr>
              <a:pPr eaLnBrk="1" hangingPunct="1"/>
              <a:t>18</a:t>
            </a:fld>
            <a:endParaRPr lang="en-GB" sz="1200">
              <a:latin typeface="Arial" charset="0"/>
            </a:endParaRPr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B3CB50C0-8CAA-D442-A68A-9237C048C23B}" type="slidenum">
              <a:rPr lang="en-GB" sz="1200">
                <a:latin typeface="Arial" charset="0"/>
              </a:rPr>
              <a:pPr eaLnBrk="1" hangingPunct="1"/>
              <a:t>19</a:t>
            </a:fld>
            <a:endParaRPr lang="en-GB" sz="1200">
              <a:latin typeface="Arial" charset="0"/>
            </a:endParaRPr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8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19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166EF57B-273E-394E-A914-F7195611D8CA}" type="slidenum">
              <a:rPr lang="nl-NL" sz="1200">
                <a:latin typeface="Arial" charset="0"/>
              </a:rPr>
              <a:pPr algn="r" eaLnBrk="1" hangingPunct="1"/>
              <a:t>20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99730BF4-64AC-F042-86B8-34E4BFC2E029}" type="slidenum">
              <a:rPr lang="en-GB" sz="1200">
                <a:latin typeface="Arial" charset="0"/>
              </a:rPr>
              <a:pPr algn="r" eaLnBrk="1" hangingPunct="1"/>
              <a:t>3</a:t>
            </a:fld>
            <a:endParaRPr lang="en-GB" sz="1200">
              <a:latin typeface="Arial" charset="0"/>
            </a:endParaRPr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2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83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DE06588B-BA63-2149-82A7-5BE388F1FAA2}" type="slidenum">
              <a:rPr lang="nl-NL" sz="1200">
                <a:latin typeface="Arial" charset="0"/>
              </a:rPr>
              <a:pPr algn="r" eaLnBrk="1" hangingPunct="1"/>
              <a:t>21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0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1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73CB2443-EF79-D140-B535-4ECE65939C89}" type="slidenum">
              <a:rPr lang="nl-NL" sz="1200">
                <a:latin typeface="Arial" charset="0"/>
              </a:rPr>
              <a:pPr algn="r" eaLnBrk="1" hangingPunct="1"/>
              <a:t>22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8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79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4C532D74-A686-554C-8256-414A9838D9C6}" type="slidenum">
              <a:rPr lang="nl-NL" sz="1200">
                <a:latin typeface="Arial" charset="0"/>
              </a:rPr>
              <a:pPr algn="r" eaLnBrk="1" hangingPunct="1"/>
              <a:t>23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DA6866F3-5647-1B41-9E03-D52B4C55DB6D}" type="slidenum">
              <a:rPr lang="nl-NL" sz="1200">
                <a:latin typeface="Arial" charset="0"/>
              </a:rPr>
              <a:pPr eaLnBrk="1" hangingPunct="1"/>
              <a:t>24</a:t>
            </a:fld>
            <a:endParaRPr lang="nl-NL" sz="1200">
              <a:latin typeface="Arial" charset="0"/>
            </a:endParaRPr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6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27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A7899244-CDCE-E04D-8C4E-C41D70F081FC}" type="slidenum">
              <a:rPr lang="nl-NL" sz="1200">
                <a:latin typeface="Arial" charset="0"/>
              </a:rPr>
              <a:pPr algn="r" eaLnBrk="1" hangingPunct="1"/>
              <a:t>25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2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23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51032174-F532-DF47-ACA2-8A689AB08F64}" type="slidenum">
              <a:rPr lang="nl-NL" sz="1200">
                <a:latin typeface="Arial" charset="0"/>
              </a:rPr>
              <a:pPr algn="r" eaLnBrk="1" hangingPunct="1"/>
              <a:t>26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F2CD1C3B-29F2-0F42-B75A-57C71791F711}" type="slidenum">
              <a:rPr lang="nl-NL" sz="1200">
                <a:latin typeface="Arial" charset="0"/>
              </a:rPr>
              <a:pPr eaLnBrk="1" hangingPunct="1"/>
              <a:t>27</a:t>
            </a:fld>
            <a:endParaRPr lang="nl-NL" sz="1200">
              <a:latin typeface="Arial" charset="0"/>
            </a:endParaRPr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9688" y="814388"/>
            <a:ext cx="4235450" cy="3176587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343400"/>
            <a:ext cx="5038725" cy="3854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defTabSz="819150" eaLnBrk="1" hangingPunct="1"/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9D3353D0-7230-654B-AAF1-D0AC72CBFED2}" type="slidenum">
              <a:rPr lang="en-GB" sz="1200">
                <a:latin typeface="Arial" charset="0"/>
              </a:rPr>
              <a:pPr algn="r" eaLnBrk="1" hangingPunct="1"/>
              <a:t>28</a:t>
            </a:fld>
            <a:endParaRPr lang="en-GB" sz="1200">
              <a:latin typeface="Arial" charset="0"/>
            </a:endParaRPr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0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63491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31FC694C-248B-304D-833A-07F69EA7DE5E}" type="slidenum">
              <a:rPr lang="nl-NL" sz="1200">
                <a:latin typeface="Arial" charset="0"/>
              </a:rPr>
              <a:pPr eaLnBrk="1" hangingPunct="1"/>
              <a:t>29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35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EE441642-F04B-9841-943C-6CF2D39DF77F}" type="slidenum">
              <a:rPr lang="nl-NL" sz="1200">
                <a:latin typeface="Arial" charset="0"/>
              </a:rPr>
              <a:pPr eaLnBrk="1" hangingPunct="1"/>
              <a:t>30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FED5E870-2DA1-1944-B142-10F24BBE51D2}" type="slidenum">
              <a:rPr lang="en-GB" sz="1200">
                <a:latin typeface="Arial" charset="0"/>
              </a:rPr>
              <a:pPr algn="r" eaLnBrk="1" hangingPunct="1"/>
              <a:t>4</a:t>
            </a:fld>
            <a:endParaRPr lang="en-GB" sz="1200">
              <a:latin typeface="Arial" charset="0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2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83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F3C73B10-27A1-4249-8874-7697012491A8}" type="slidenum">
              <a:rPr lang="nl-NL" sz="1200">
                <a:latin typeface="Arial" charset="0"/>
              </a:rPr>
              <a:pPr eaLnBrk="1" hangingPunct="1"/>
              <a:t>31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8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79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6D9ABF02-C958-5B41-94DE-56F153BB21E2}" type="slidenum">
              <a:rPr lang="nl-NL" sz="1200">
                <a:latin typeface="Arial" charset="0"/>
              </a:rPr>
              <a:pPr eaLnBrk="1" hangingPunct="1"/>
              <a:t>32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0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211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903FE07E-CF41-D846-B359-1CD349DAA8B4}" type="slidenum">
              <a:rPr lang="en-GB" sz="1200">
                <a:latin typeface="Arial" charset="0"/>
              </a:rPr>
              <a:pPr algn="r" eaLnBrk="1" hangingPunct="1"/>
              <a:t>33</a:t>
            </a:fld>
            <a:endParaRPr lang="en-GB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11D58FF6-0E75-0F43-9FC9-3945CADF7EEE}" type="slidenum">
              <a:rPr lang="nl-NL" sz="1200">
                <a:latin typeface="Arial" charset="0"/>
              </a:rPr>
              <a:pPr eaLnBrk="1" hangingPunct="1"/>
              <a:t>34</a:t>
            </a:fld>
            <a:endParaRPr lang="nl-NL" sz="1200">
              <a:latin typeface="Arial" charset="0"/>
            </a:endParaRPr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9688" y="814388"/>
            <a:ext cx="4235450" cy="3176587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343400"/>
            <a:ext cx="5038725" cy="3854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defTabSz="819150" eaLnBrk="1" hangingPunct="1"/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653347EF-175C-3F4D-9939-9D6A59CAEFC4}" type="slidenum">
              <a:rPr lang="nl-NL" sz="1200">
                <a:latin typeface="Arial" charset="0"/>
              </a:rPr>
              <a:pPr eaLnBrk="1" hangingPunct="1"/>
              <a:t>35</a:t>
            </a:fld>
            <a:endParaRPr lang="nl-NL" sz="1200">
              <a:latin typeface="Arial" charset="0"/>
            </a:endParaRPr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9688" y="814388"/>
            <a:ext cx="4235450" cy="3176587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343400"/>
            <a:ext cx="5038725" cy="3854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defTabSz="819150" eaLnBrk="1" hangingPunct="1"/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8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59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CC07F351-5BBC-714C-A376-7FEB60E762BD}" type="slidenum">
              <a:rPr lang="nl-NL" sz="1200">
                <a:latin typeface="Arial" charset="0"/>
              </a:rPr>
              <a:pPr algn="r" eaLnBrk="1" hangingPunct="1"/>
              <a:t>36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6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8307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736F565E-CF0A-234E-B246-686624847257}" type="slidenum">
              <a:rPr lang="en-US" sz="1200">
                <a:latin typeface="Arial" charset="0"/>
              </a:rPr>
              <a:pPr eaLnBrk="1" hangingPunct="1"/>
              <a:t>37</a:t>
            </a:fld>
            <a:endParaRPr lang="en-US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2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02403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3E0BFBD1-860C-5942-ABD1-8C7984C4A48E}" type="slidenum">
              <a:rPr lang="en-US" sz="1200">
                <a:latin typeface="Arial" charset="0"/>
              </a:rPr>
              <a:pPr eaLnBrk="1" hangingPunct="1"/>
              <a:t>38</a:t>
            </a:fld>
            <a:endParaRPr lang="en-US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355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45E51441-E73D-324B-9AF0-734E9B741C99}" type="slidenum">
              <a:rPr lang="nl-NL" sz="1200">
                <a:latin typeface="Arial" charset="0"/>
              </a:rPr>
              <a:pPr algn="r" eaLnBrk="1" hangingPunct="1"/>
              <a:t>39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355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45E51441-E73D-324B-9AF0-734E9B741C99}" type="slidenum">
              <a:rPr lang="nl-NL" sz="1200">
                <a:latin typeface="Arial" charset="0"/>
              </a:rPr>
              <a:pPr algn="r" eaLnBrk="1" hangingPunct="1"/>
              <a:t>40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5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1917D8EA-E485-9940-968E-63B827391CF3}" type="slidenum">
              <a:rPr lang="nl-NL" sz="1200">
                <a:latin typeface="Arial" charset="0"/>
              </a:rPr>
              <a:pPr eaLnBrk="1" hangingPunct="1"/>
              <a:t>5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80500920-1212-4A44-86B7-9B3D777A585D}" type="slidenum">
              <a:rPr lang="en-GB" sz="1200">
                <a:solidFill>
                  <a:srgbClr val="000000"/>
                </a:solidFill>
                <a:latin typeface="Arial" charset="0"/>
              </a:rPr>
              <a:pPr eaLnBrk="1" hangingPunct="1"/>
              <a:t>41</a:t>
            </a:fld>
            <a:endParaRPr lang="en-GB" sz="12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6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27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4C5C6B24-F78C-FE46-984F-617BD3A5B585}" type="slidenum">
              <a:rPr lang="nl-NL" sz="1200">
                <a:latin typeface="Arial" charset="0"/>
              </a:rPr>
              <a:pPr eaLnBrk="1" hangingPunct="1"/>
              <a:t>42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075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A044C7F2-9FE7-4D48-92FB-D7720EDC0900}" type="slidenum">
              <a:rPr lang="nl-NL" sz="1200">
                <a:latin typeface="Arial" charset="0"/>
              </a:rPr>
              <a:pPr eaLnBrk="1" hangingPunct="1"/>
              <a:t>43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2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3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649E0A54-8D2E-154F-ACEB-B255520C8DD9}" type="slidenum">
              <a:rPr lang="nl-NL" sz="1200">
                <a:latin typeface="Arial" charset="0"/>
              </a:rPr>
              <a:pPr eaLnBrk="1" hangingPunct="1"/>
              <a:t>6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0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1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1F96EA9C-9E8D-8544-B649-B67317BCC6D9}" type="slidenum">
              <a:rPr lang="en-GB" sz="1200">
                <a:latin typeface="Arial" charset="0"/>
              </a:rPr>
              <a:pPr algn="r" eaLnBrk="1" hangingPunct="1"/>
              <a:t>7</a:t>
            </a:fld>
            <a:endParaRPr lang="en-GB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75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D4192E79-4843-5347-A44C-F2E24EB7BEA1}" type="slidenum">
              <a:rPr lang="en-GB" sz="1200">
                <a:latin typeface="Arial" charset="0"/>
              </a:rPr>
              <a:pPr algn="r" eaLnBrk="1" hangingPunct="1"/>
              <a:t>8</a:t>
            </a:fld>
            <a:endParaRPr lang="en-GB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D3072047-F227-7940-A3E4-203116D6FC99}" type="slidenum">
              <a:rPr lang="en-GB" sz="1200">
                <a:latin typeface="Arial" charset="0"/>
              </a:rPr>
              <a:pPr algn="r" eaLnBrk="1" hangingPunct="1"/>
              <a:t>9</a:t>
            </a:fld>
            <a:endParaRPr lang="en-GB" sz="1200">
              <a:latin typeface="Arial" charset="0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7ABEC134-A1AE-5742-BBEA-E6C10BBFA39D}" type="slidenum">
              <a:rPr lang="nl-NL" sz="1200">
                <a:latin typeface="Arial" charset="0"/>
              </a:rPr>
              <a:pPr algn="r" eaLnBrk="1" hangingPunct="1"/>
              <a:t>10</a:t>
            </a:fld>
            <a:endParaRPr lang="nl-NL" sz="1200">
              <a:latin typeface="Arial" charset="0"/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9688" y="814388"/>
            <a:ext cx="4235450" cy="3176587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343400"/>
            <a:ext cx="5038725" cy="3854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defTabSz="819150"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54A3-D515-9842-BE8D-86924E1A2413}" type="datetimeFigureOut">
              <a:rPr lang="en-US" smtClean="0"/>
              <a:t>28-06-12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4BB2D-9C9F-E34E-B2CC-796A14E6A42A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70524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54A3-D515-9842-BE8D-86924E1A2413}" type="datetimeFigureOut">
              <a:rPr lang="en-US" smtClean="0"/>
              <a:t>28-06-12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4BB2D-9C9F-E34E-B2CC-796A14E6A42A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20032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54A3-D515-9842-BE8D-86924E1A2413}" type="datetimeFigureOut">
              <a:rPr lang="en-US" smtClean="0"/>
              <a:t>28-06-12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4BB2D-9C9F-E34E-B2CC-796A14E6A42A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32788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54A3-D515-9842-BE8D-86924E1A2413}" type="datetimeFigureOut">
              <a:rPr lang="en-US" smtClean="0"/>
              <a:t>28-06-12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4BB2D-9C9F-E34E-B2CC-796A14E6A42A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33484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54A3-D515-9842-BE8D-86924E1A2413}" type="datetimeFigureOut">
              <a:rPr lang="en-US" smtClean="0"/>
              <a:t>28-06-12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4BB2D-9C9F-E34E-B2CC-796A14E6A42A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51356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54A3-D515-9842-BE8D-86924E1A2413}" type="datetimeFigureOut">
              <a:rPr lang="en-US" smtClean="0"/>
              <a:t>28-06-12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4BB2D-9C9F-E34E-B2CC-796A14E6A42A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0141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54A3-D515-9842-BE8D-86924E1A2413}" type="datetimeFigureOut">
              <a:rPr lang="en-US" smtClean="0"/>
              <a:t>28-06-12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4BB2D-9C9F-E34E-B2CC-796A14E6A42A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22155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54A3-D515-9842-BE8D-86924E1A2413}" type="datetimeFigureOut">
              <a:rPr lang="en-US" smtClean="0"/>
              <a:t>28-06-12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4BB2D-9C9F-E34E-B2CC-796A14E6A42A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62066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54A3-D515-9842-BE8D-86924E1A2413}" type="datetimeFigureOut">
              <a:rPr lang="en-US" smtClean="0"/>
              <a:t>28-06-12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4BB2D-9C9F-E34E-B2CC-796A14E6A42A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64820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54A3-D515-9842-BE8D-86924E1A2413}" type="datetimeFigureOut">
              <a:rPr lang="en-US" smtClean="0"/>
              <a:t>28-06-12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4BB2D-9C9F-E34E-B2CC-796A14E6A42A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93704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54A3-D515-9842-BE8D-86924E1A2413}" type="datetimeFigureOut">
              <a:rPr lang="en-US" smtClean="0"/>
              <a:t>28-06-12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4BB2D-9C9F-E34E-B2CC-796A14E6A42A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01162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A54A3-D515-9842-BE8D-86924E1A2413}" type="datetimeFigureOut">
              <a:rPr lang="en-US" smtClean="0"/>
              <a:t>28-06-12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4BB2D-9C9F-E34E-B2CC-796A14E6A42A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90319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9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0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9.wmf"/><Relationship Id="rId12" Type="http://schemas.openxmlformats.org/officeDocument/2006/relationships/image" Target="../media/image20.wm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wmf"/><Relationship Id="rId6" Type="http://schemas.openxmlformats.org/officeDocument/2006/relationships/image" Target="../media/image14.wmf"/><Relationship Id="rId7" Type="http://schemas.openxmlformats.org/officeDocument/2006/relationships/image" Target="../media/image15.wmf"/><Relationship Id="rId8" Type="http://schemas.openxmlformats.org/officeDocument/2006/relationships/image" Target="../media/image16.wmf"/><Relationship Id="rId9" Type="http://schemas.openxmlformats.org/officeDocument/2006/relationships/image" Target="../media/image17.jpeg"/><Relationship Id="rId10" Type="http://schemas.openxmlformats.org/officeDocument/2006/relationships/image" Target="../media/image18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4" Type="http://schemas.openxmlformats.org/officeDocument/2006/relationships/image" Target="../media/image22.w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4" Type="http://schemas.openxmlformats.org/officeDocument/2006/relationships/image" Target="../media/image21.wmf"/><Relationship Id="rId5" Type="http://schemas.openxmlformats.org/officeDocument/2006/relationships/image" Target="../media/image22.wmf"/><Relationship Id="rId6" Type="http://schemas.openxmlformats.org/officeDocument/2006/relationships/image" Target="../media/image23.jpeg"/><Relationship Id="rId7" Type="http://schemas.openxmlformats.org/officeDocument/2006/relationships/image" Target="../media/image24.jpeg"/><Relationship Id="rId8" Type="http://schemas.openxmlformats.org/officeDocument/2006/relationships/image" Target="../media/image25.wmf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26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27.w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28.w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2.xml"/><Relationship Id="rId3" Type="http://schemas.openxmlformats.org/officeDocument/2006/relationships/hyperlink" Target="mailto:bob.alisic@ActinQ.n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wmf"/><Relationship Id="rId5" Type="http://schemas.openxmlformats.org/officeDocument/2006/relationships/image" Target="../media/image4.jpeg"/><Relationship Id="rId6" Type="http://schemas.openxmlformats.org/officeDocument/2006/relationships/image" Target="../media/image5.w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4" Type="http://schemas.openxmlformats.org/officeDocument/2006/relationships/image" Target="../media/image7.wmf"/><Relationship Id="rId5" Type="http://schemas.openxmlformats.org/officeDocument/2006/relationships/image" Target="../media/image8.w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1" y="-14775"/>
            <a:ext cx="6321777" cy="474133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" y="4967111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2800" b="1" dirty="0" smtClean="0">
                <a:solidFill>
                  <a:srgbClr val="000090"/>
                </a:solidFill>
              </a:rPr>
              <a:t>ISO 9004:2009 Gestión de calidad para en </a:t>
            </a:r>
            <a:r>
              <a:rPr lang="es-ES_tradnl" sz="2800" b="1" smtClean="0">
                <a:solidFill>
                  <a:srgbClr val="000090"/>
                </a:solidFill>
              </a:rPr>
              <a:t>éxito sostenido</a:t>
            </a:r>
          </a:p>
          <a:p>
            <a:pPr algn="r"/>
            <a:endParaRPr lang="es-ES_tradnl" sz="2800" b="1" dirty="0">
              <a:solidFill>
                <a:srgbClr val="000090"/>
              </a:solidFill>
            </a:endParaRPr>
          </a:p>
          <a:p>
            <a:pPr algn="r"/>
            <a:r>
              <a:rPr lang="es-ES_tradnl" sz="2800" b="1" dirty="0" smtClean="0">
                <a:solidFill>
                  <a:srgbClr val="000090"/>
                </a:solidFill>
              </a:rPr>
              <a:t>Bob Alisic</a:t>
            </a:r>
            <a:endParaRPr lang="es-ES_tradnl" sz="2800" b="1" dirty="0">
              <a:solidFill>
                <a:srgbClr val="00009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543656" y="0"/>
            <a:ext cx="600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L-</a:t>
            </a:r>
            <a:r>
              <a:rPr lang="es-ES_tradnl" dirty="0" smtClean="0"/>
              <a:t>V5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6493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33413" y="914400"/>
            <a:ext cx="169862" cy="427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rgbClr val="919191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endParaRPr lang="nl-NL" sz="2200" b="1" i="1">
              <a:solidFill>
                <a:srgbClr val="FFFF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0178" name="Text Box 3"/>
          <p:cNvSpPr txBox="1">
            <a:spLocks noChangeArrowheads="1"/>
          </p:cNvSpPr>
          <p:nvPr/>
        </p:nvSpPr>
        <p:spPr bwMode="auto">
          <a:xfrm>
            <a:off x="561975" y="1066800"/>
            <a:ext cx="802005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endParaRPr lang="en-US" sz="2000" b="1">
              <a:latin typeface="Arial" charset="0"/>
            </a:endParaRPr>
          </a:p>
        </p:txBody>
      </p:sp>
      <p:sp>
        <p:nvSpPr>
          <p:cNvPr id="50179" name="Rectangle 5"/>
          <p:cNvSpPr>
            <a:spLocks noChangeArrowheads="1"/>
          </p:cNvSpPr>
          <p:nvPr/>
        </p:nvSpPr>
        <p:spPr bwMode="auto">
          <a:xfrm>
            <a:off x="422275" y="342900"/>
            <a:ext cx="82994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6200" tIns="38100" rIns="76200" bIns="38100" anchorCtr="1"/>
          <a:lstStyle/>
          <a:p>
            <a:pPr defTabSz="785813"/>
            <a:endParaRPr lang="en-US" sz="30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50180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649288" y="803275"/>
            <a:ext cx="8462962" cy="5340350"/>
          </a:xfrm>
        </p:spPr>
        <p:txBody>
          <a:bodyPr/>
          <a:lstStyle/>
          <a:p>
            <a:pPr marL="0" indent="0" defTabSz="785813" eaLnBrk="1" hangingPunct="1">
              <a:lnSpc>
                <a:spcPct val="77000"/>
              </a:lnSpc>
              <a:buFontTx/>
              <a:buNone/>
            </a:pPr>
            <a:r>
              <a:rPr lang="es-CO">
                <a:solidFill>
                  <a:srgbClr val="2D2D8A"/>
                </a:solidFill>
                <a:latin typeface="Arial" charset="0"/>
              </a:rPr>
              <a:t>La capacidad de mantener o desarrollar su desempeño a largo plazo:</a:t>
            </a:r>
          </a:p>
          <a:p>
            <a:pPr marL="0" indent="0" defTabSz="785813" eaLnBrk="1" hangingPunct="1">
              <a:lnSpc>
                <a:spcPct val="77000"/>
              </a:lnSpc>
              <a:buFontTx/>
              <a:buNone/>
            </a:pPr>
            <a:endParaRPr lang="es-CO">
              <a:solidFill>
                <a:srgbClr val="2D2D8A"/>
              </a:solidFill>
              <a:latin typeface="Arial" charset="0"/>
            </a:endParaRPr>
          </a:p>
          <a:p>
            <a:pPr marL="0" indent="0" defTabSz="785813" eaLnBrk="1" hangingPunct="1">
              <a:lnSpc>
                <a:spcPct val="77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</a:rPr>
              <a:t>hace énfasis en </a:t>
            </a:r>
            <a:r>
              <a:rPr lang="es-CO">
                <a:solidFill>
                  <a:srgbClr val="FF0000"/>
                </a:solidFill>
                <a:latin typeface="Arial" charset="0"/>
              </a:rPr>
              <a:t>la necesidad de un equilibrio</a:t>
            </a:r>
            <a:r>
              <a:rPr lang="es-CO">
                <a:solidFill>
                  <a:srgbClr val="2D2D8A"/>
                </a:solidFill>
                <a:latin typeface="Arial" charset="0"/>
              </a:rPr>
              <a:t> entre los intereses económico-financieros de una organización y aquéllos del ambiente social y ecológico;</a:t>
            </a:r>
            <a:br>
              <a:rPr lang="es-CO">
                <a:solidFill>
                  <a:srgbClr val="2D2D8A"/>
                </a:solidFill>
                <a:latin typeface="Arial" charset="0"/>
              </a:rPr>
            </a:br>
            <a:endParaRPr lang="es-CO">
              <a:solidFill>
                <a:srgbClr val="2D2D8A"/>
              </a:solidFill>
              <a:latin typeface="Arial" charset="0"/>
            </a:endParaRPr>
          </a:p>
          <a:p>
            <a:pPr marL="0" indent="0" defTabSz="785813" eaLnBrk="1" hangingPunct="1">
              <a:lnSpc>
                <a:spcPct val="77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</a:rPr>
              <a:t>relaciona </a:t>
            </a:r>
            <a:r>
              <a:rPr lang="es-CO">
                <a:solidFill>
                  <a:srgbClr val="FF0000"/>
                </a:solidFill>
                <a:latin typeface="Arial" charset="0"/>
              </a:rPr>
              <a:t>las partes interesadas </a:t>
            </a:r>
            <a:r>
              <a:rPr lang="es-CO">
                <a:solidFill>
                  <a:srgbClr val="2D2D8A"/>
                </a:solidFill>
                <a:latin typeface="Arial" charset="0"/>
              </a:rPr>
              <a:t>de una organización (tales como clientes, accionistas, empleados, socios y la sociedad).</a:t>
            </a:r>
            <a:r>
              <a:rPr lang="es-CO" b="1">
                <a:solidFill>
                  <a:srgbClr val="2D2D8A"/>
                </a:solidFill>
                <a:latin typeface="Arial" charset="0"/>
              </a:rPr>
              <a:t>  </a:t>
            </a:r>
          </a:p>
        </p:txBody>
      </p:sp>
      <p:sp>
        <p:nvSpPr>
          <p:cNvPr id="50181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>
                <a:solidFill>
                  <a:srgbClr val="2D2D8A"/>
                </a:solidFill>
                <a:latin typeface="Arial" charset="0"/>
              </a:rPr>
              <a:t>¿Qué es el “éxito sostenido”?</a:t>
            </a:r>
          </a:p>
        </p:txBody>
      </p:sp>
      <p:sp>
        <p:nvSpPr>
          <p:cNvPr id="50183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FD5D9D7B-3920-FE4C-A801-6D612AC04175}" type="slidenum">
              <a:rPr lang="nl-NL" sz="1400">
                <a:latin typeface="Arial" charset="0"/>
              </a:rPr>
              <a:pPr eaLnBrk="1" hangingPunct="1"/>
              <a:t>10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001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33413" y="914400"/>
            <a:ext cx="169862" cy="427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rgbClr val="919191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endParaRPr lang="nl-NL" sz="2200" b="1" i="1">
              <a:solidFill>
                <a:srgbClr val="FFFF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561975" y="1066800"/>
            <a:ext cx="802005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endParaRPr lang="en-US" sz="2000" b="1">
              <a:latin typeface="Arial" charset="0"/>
            </a:endParaRPr>
          </a:p>
        </p:txBody>
      </p:sp>
      <p:sp>
        <p:nvSpPr>
          <p:cNvPr id="52227" name="Rectangle 5"/>
          <p:cNvSpPr>
            <a:spLocks noChangeArrowheads="1"/>
          </p:cNvSpPr>
          <p:nvPr/>
        </p:nvSpPr>
        <p:spPr bwMode="auto">
          <a:xfrm>
            <a:off x="422275" y="342900"/>
            <a:ext cx="82994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6200" tIns="38100" rIns="76200" bIns="38100" anchorCtr="1"/>
          <a:lstStyle/>
          <a:p>
            <a:pPr defTabSz="785813"/>
            <a:endParaRPr lang="en-US" sz="30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52228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500063" y="809625"/>
            <a:ext cx="8223250" cy="5360988"/>
          </a:xfrm>
        </p:spPr>
        <p:txBody>
          <a:bodyPr/>
          <a:lstStyle/>
          <a:p>
            <a:pPr marL="0" indent="0" defTabSz="785813" eaLnBrk="1" hangingPunct="1">
              <a:lnSpc>
                <a:spcPct val="77000"/>
              </a:lnSpc>
              <a:buFontTx/>
              <a:buNone/>
            </a:pPr>
            <a:r>
              <a:rPr lang="en-US" sz="2800" i="1">
                <a:solidFill>
                  <a:srgbClr val="2D2D8A"/>
                </a:solidFill>
                <a:latin typeface="Arial" charset="0"/>
              </a:rPr>
              <a:t/>
            </a:r>
            <a:br>
              <a:rPr lang="en-US" sz="2800" i="1">
                <a:solidFill>
                  <a:srgbClr val="2D2D8A"/>
                </a:solidFill>
                <a:latin typeface="Arial" charset="0"/>
              </a:rPr>
            </a:br>
            <a:r>
              <a:rPr lang="es-CO" sz="2800">
                <a:solidFill>
                  <a:srgbClr val="2D2D8A"/>
                </a:solidFill>
                <a:latin typeface="Arial" charset="0"/>
              </a:rPr>
              <a:t>“Una organización que alcanza el éxito sostenido es capaz de trabajar con todas las partes interesadas relevantes y de satisfacer sus necesidades y expectativas.”</a:t>
            </a:r>
          </a:p>
          <a:p>
            <a:pPr marL="0" indent="0" defTabSz="785813" eaLnBrk="1" hangingPunct="1">
              <a:lnSpc>
                <a:spcPct val="77000"/>
              </a:lnSpc>
              <a:buFontTx/>
              <a:buNone/>
            </a:pPr>
            <a:endParaRPr lang="es-CO" sz="2800">
              <a:solidFill>
                <a:srgbClr val="2D2D8A"/>
              </a:solidFill>
              <a:latin typeface="Arial" charset="0"/>
            </a:endParaRPr>
          </a:p>
          <a:p>
            <a:pPr marL="0" indent="0" defTabSz="785813" eaLnBrk="1" hangingPunct="1">
              <a:lnSpc>
                <a:spcPct val="77000"/>
              </a:lnSpc>
              <a:buFontTx/>
              <a:buNone/>
            </a:pPr>
            <a:endParaRPr lang="en-US" sz="2800">
              <a:solidFill>
                <a:srgbClr val="2D2D8A"/>
              </a:solidFill>
              <a:latin typeface="Arial" charset="0"/>
            </a:endParaRPr>
          </a:p>
          <a:p>
            <a:pPr marL="0" indent="0" defTabSz="785813" eaLnBrk="1" hangingPunct="1">
              <a:lnSpc>
                <a:spcPct val="77000"/>
              </a:lnSpc>
              <a:buFontTx/>
              <a:buNone/>
            </a:pPr>
            <a:r>
              <a:rPr lang="es-CO" sz="2800">
                <a:solidFill>
                  <a:srgbClr val="2D2D8A"/>
                </a:solidFill>
                <a:latin typeface="Arial" charset="0"/>
              </a:rPr>
              <a:t>Frase bonita y extensa, pero ¿Qué significa?</a:t>
            </a:r>
          </a:p>
          <a:p>
            <a:pPr marL="0" indent="0" defTabSz="785813" eaLnBrk="1" hangingPunct="1">
              <a:lnSpc>
                <a:spcPct val="77000"/>
              </a:lnSpc>
              <a:buFontTx/>
              <a:buNone/>
            </a:pPr>
            <a:r>
              <a:rPr lang="es-CO" sz="2800">
                <a:solidFill>
                  <a:srgbClr val="2D2D8A"/>
                </a:solidFill>
                <a:latin typeface="Arial" charset="0"/>
              </a:rPr>
              <a:t>¿Qué debería hacer yo como director?</a:t>
            </a:r>
          </a:p>
          <a:p>
            <a:pPr marL="0" indent="0" defTabSz="785813" eaLnBrk="1" hangingPunct="1">
              <a:lnSpc>
                <a:spcPct val="77000"/>
              </a:lnSpc>
              <a:buFontTx/>
              <a:buNone/>
            </a:pPr>
            <a:endParaRPr lang="en-US" sz="2800">
              <a:solidFill>
                <a:srgbClr val="2D2D8A"/>
              </a:solidFill>
              <a:latin typeface="Arial" charset="0"/>
            </a:endParaRPr>
          </a:p>
          <a:p>
            <a:pPr marL="0" indent="0" defTabSz="785813" eaLnBrk="1" hangingPunct="1">
              <a:lnSpc>
                <a:spcPct val="77000"/>
              </a:lnSpc>
              <a:buFontTx/>
              <a:buNone/>
            </a:pPr>
            <a:endParaRPr lang="en-US" sz="2800">
              <a:solidFill>
                <a:srgbClr val="2D2D8A"/>
              </a:solidFill>
              <a:latin typeface="Arial" charset="0"/>
            </a:endParaRPr>
          </a:p>
          <a:p>
            <a:pPr marL="0" indent="0" defTabSz="785813" eaLnBrk="1" hangingPunct="1">
              <a:lnSpc>
                <a:spcPct val="77000"/>
              </a:lnSpc>
              <a:buFontTx/>
              <a:buNone/>
            </a:pPr>
            <a:r>
              <a:rPr lang="en-US" sz="2800" b="1">
                <a:solidFill>
                  <a:srgbClr val="2D2D8A"/>
                </a:solidFill>
                <a:latin typeface="Arial" charset="0"/>
              </a:rPr>
              <a:t>……¿</a:t>
            </a:r>
            <a:r>
              <a:rPr lang="es-CO" sz="2800" b="1">
                <a:solidFill>
                  <a:srgbClr val="2D2D8A"/>
                </a:solidFill>
                <a:latin typeface="Arial" charset="0"/>
              </a:rPr>
              <a:t>Debería dividir su “torta” de una forma equilibrada entre todas las partes interesadas pertinentes..…… ???</a:t>
            </a:r>
            <a:r>
              <a:rPr lang="es-CO" sz="2800">
                <a:solidFill>
                  <a:srgbClr val="2D2D8A"/>
                </a:solidFill>
                <a:latin typeface="Arial" charset="0"/>
              </a:rPr>
              <a:t> </a:t>
            </a:r>
            <a:endParaRPr lang="es-CO" sz="2800" b="1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52229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>
                <a:solidFill>
                  <a:srgbClr val="2D2D8A"/>
                </a:solidFill>
                <a:latin typeface="Arial" charset="0"/>
              </a:rPr>
              <a:t>¿Qué es el “éxito” en la práctica diaria?</a:t>
            </a:r>
          </a:p>
        </p:txBody>
      </p:sp>
      <p:sp>
        <p:nvSpPr>
          <p:cNvPr id="52231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446CBB23-9F1C-7F4E-BD7B-F50E55EF8648}" type="slidenum">
              <a:rPr lang="nl-NL" sz="1400">
                <a:latin typeface="Arial" charset="0"/>
              </a:rPr>
              <a:pPr eaLnBrk="1" hangingPunct="1"/>
              <a:t>11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38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>
                <a:solidFill>
                  <a:srgbClr val="2D2D8A"/>
                </a:solidFill>
                <a:latin typeface="Arial" charset="0"/>
              </a:rPr>
              <a:t>¿Qué es el “éxito” en la práctica diaria?</a:t>
            </a:r>
            <a:endParaRPr lang="en-US" sz="3200" b="1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4" name="Ovaal 3"/>
          <p:cNvSpPr/>
          <p:nvPr/>
        </p:nvSpPr>
        <p:spPr>
          <a:xfrm>
            <a:off x="71438" y="1204225"/>
            <a:ext cx="2860675" cy="2727325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s-CO" sz="2400" b="1" smtClean="0">
                <a:latin typeface="Arial" charset="0"/>
              </a:rPr>
              <a:t>Ingreso o</a:t>
            </a:r>
            <a:br>
              <a:rPr lang="es-CO" sz="2400" b="1" smtClean="0">
                <a:latin typeface="Arial" charset="0"/>
              </a:rPr>
            </a:br>
            <a:r>
              <a:rPr lang="es-CO" sz="2400" b="1" smtClean="0">
                <a:latin typeface="Arial" charset="0"/>
              </a:rPr>
              <a:t>facturación</a:t>
            </a:r>
            <a:endParaRPr lang="en-US" sz="2400" b="1" smtClean="0">
              <a:latin typeface="Arial" charset="0"/>
            </a:endParaRPr>
          </a:p>
        </p:txBody>
      </p:sp>
      <p:sp>
        <p:nvSpPr>
          <p:cNvPr id="5" name="Ovaal 4"/>
          <p:cNvSpPr/>
          <p:nvPr/>
        </p:nvSpPr>
        <p:spPr>
          <a:xfrm>
            <a:off x="3499759" y="1798059"/>
            <a:ext cx="1824886" cy="1547813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400" b="1">
                <a:solidFill>
                  <a:schemeClr val="tx1"/>
                </a:solidFill>
              </a:rPr>
              <a:t>Costos</a:t>
            </a:r>
          </a:p>
        </p:txBody>
      </p:sp>
      <p:sp>
        <p:nvSpPr>
          <p:cNvPr id="6" name="Ovaal 5"/>
          <p:cNvSpPr/>
          <p:nvPr/>
        </p:nvSpPr>
        <p:spPr>
          <a:xfrm>
            <a:off x="5914248" y="1204225"/>
            <a:ext cx="2862263" cy="2727325"/>
          </a:xfrm>
          <a:prstGeom prst="ellipse">
            <a:avLst/>
          </a:prstGeom>
          <a:solidFill>
            <a:srgbClr val="00E2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s-CO" sz="2400" b="1" smtClean="0">
                <a:latin typeface="Arial" charset="0"/>
              </a:rPr>
              <a:t>Superávit</a:t>
            </a:r>
            <a:endParaRPr lang="en-US" sz="2400" b="1" smtClean="0">
              <a:latin typeface="Arial" charset="0"/>
            </a:endParaRPr>
          </a:p>
          <a:p>
            <a:pPr algn="ctr" eaLnBrk="1" hangingPunct="1">
              <a:defRPr/>
            </a:pPr>
            <a:endParaRPr lang="en-US" sz="2000" b="1" smtClean="0">
              <a:latin typeface="Arial" charset="0"/>
            </a:endParaRPr>
          </a:p>
          <a:p>
            <a:pPr algn="ctr" eaLnBrk="1" hangingPunct="1">
              <a:defRPr/>
            </a:pPr>
            <a:endParaRPr lang="en-US" sz="2000" b="1" smtClean="0">
              <a:latin typeface="Arial" charset="0"/>
            </a:endParaRPr>
          </a:p>
          <a:p>
            <a:pPr algn="ctr" eaLnBrk="1" hangingPunct="1">
              <a:defRPr/>
            </a:pPr>
            <a:endParaRPr lang="en-US" sz="2000" b="1" smtClean="0">
              <a:latin typeface="Arial" charset="0"/>
            </a:endParaRPr>
          </a:p>
          <a:p>
            <a:pPr algn="ctr" eaLnBrk="1" hangingPunct="1">
              <a:defRPr/>
            </a:pPr>
            <a:endParaRPr lang="en-US" sz="2000" b="1" smtClean="0">
              <a:latin typeface="Arial" charset="0"/>
            </a:endParaRPr>
          </a:p>
          <a:p>
            <a:pPr algn="ctr" eaLnBrk="1" hangingPunct="1">
              <a:defRPr/>
            </a:pPr>
            <a:endParaRPr lang="en-US" sz="2000" b="1" smtClean="0">
              <a:latin typeface="Arial" charset="0"/>
            </a:endParaRPr>
          </a:p>
          <a:p>
            <a:pPr algn="ctr" eaLnBrk="1" hangingPunct="1">
              <a:defRPr/>
            </a:pPr>
            <a:endParaRPr lang="en-US" sz="2000" b="1" smtClean="0">
              <a:latin typeface="Arial" charset="0"/>
            </a:endParaRPr>
          </a:p>
          <a:p>
            <a:pPr algn="ctr" eaLnBrk="1" hangingPunct="1">
              <a:defRPr/>
            </a:pPr>
            <a:endParaRPr lang="en-US" sz="2000" b="1" smtClean="0">
              <a:latin typeface="Arial" charset="0"/>
            </a:endParaRPr>
          </a:p>
        </p:txBody>
      </p:sp>
      <p:sp>
        <p:nvSpPr>
          <p:cNvPr id="7" name="Ovaal 6"/>
          <p:cNvSpPr/>
          <p:nvPr/>
        </p:nvSpPr>
        <p:spPr>
          <a:xfrm>
            <a:off x="6503419" y="1861122"/>
            <a:ext cx="1753828" cy="1454150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400" b="1">
                <a:solidFill>
                  <a:srgbClr val="595959"/>
                </a:solidFill>
              </a:rPr>
              <a:t>Costos</a:t>
            </a:r>
            <a:endParaRPr lang="en-US" sz="2400" b="1">
              <a:solidFill>
                <a:srgbClr val="595959"/>
              </a:solidFill>
            </a:endParaRPr>
          </a:p>
        </p:txBody>
      </p:sp>
      <p:sp>
        <p:nvSpPr>
          <p:cNvPr id="54286" name="Tekstvak 7"/>
          <p:cNvSpPr txBox="1">
            <a:spLocks noChangeArrowheads="1"/>
          </p:cNvSpPr>
          <p:nvPr/>
        </p:nvSpPr>
        <p:spPr bwMode="auto">
          <a:xfrm>
            <a:off x="2868613" y="1982788"/>
            <a:ext cx="6953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6600" b="1"/>
              <a:t>-</a:t>
            </a:r>
          </a:p>
        </p:txBody>
      </p:sp>
      <p:sp>
        <p:nvSpPr>
          <p:cNvPr id="54287" name="Tekstvak 8"/>
          <p:cNvSpPr txBox="1">
            <a:spLocks noChangeArrowheads="1"/>
          </p:cNvSpPr>
          <p:nvPr/>
        </p:nvSpPr>
        <p:spPr bwMode="auto">
          <a:xfrm>
            <a:off x="5213350" y="1952625"/>
            <a:ext cx="695325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6600" b="1"/>
              <a:t>=</a:t>
            </a:r>
          </a:p>
        </p:txBody>
      </p:sp>
      <p:sp>
        <p:nvSpPr>
          <p:cNvPr id="54288" name="Tekstvak 9"/>
          <p:cNvSpPr txBox="1">
            <a:spLocks noChangeArrowheads="1"/>
          </p:cNvSpPr>
          <p:nvPr/>
        </p:nvSpPr>
        <p:spPr bwMode="auto">
          <a:xfrm>
            <a:off x="5265738" y="4113213"/>
            <a:ext cx="36576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s-CO" b="1">
                <a:solidFill>
                  <a:srgbClr val="009900"/>
                </a:solidFill>
                <a:latin typeface="Arial" charset="0"/>
              </a:rPr>
              <a:t>Parte verde: Superávit, dinero que se puede reinvertir, o “dar” a una o más de las partes interesadas.    </a:t>
            </a:r>
            <a:br>
              <a:rPr lang="es-CO" b="1">
                <a:solidFill>
                  <a:srgbClr val="009900"/>
                </a:solidFill>
                <a:latin typeface="Arial" charset="0"/>
              </a:rPr>
            </a:br>
            <a:endParaRPr lang="en-US" b="1">
              <a:solidFill>
                <a:srgbClr val="009900"/>
              </a:solidFill>
              <a:latin typeface="Arial" charset="0"/>
            </a:endParaRPr>
          </a:p>
        </p:txBody>
      </p:sp>
      <p:sp>
        <p:nvSpPr>
          <p:cNvPr id="54290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2C429B9D-22FF-0E42-B5B0-8CEB2A2C8212}" type="slidenum">
              <a:rPr lang="nl-NL" sz="1400">
                <a:latin typeface="Arial" charset="0"/>
              </a:rPr>
              <a:pPr eaLnBrk="1" hangingPunct="1"/>
              <a:t>12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776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al 10"/>
          <p:cNvSpPr>
            <a:spLocks noChangeArrowheads="1"/>
          </p:cNvSpPr>
          <p:nvPr/>
        </p:nvSpPr>
        <p:spPr bwMode="auto">
          <a:xfrm>
            <a:off x="2543175" y="1622501"/>
            <a:ext cx="3857625" cy="3571875"/>
          </a:xfrm>
          <a:prstGeom prst="ellipse">
            <a:avLst/>
          </a:prstGeom>
          <a:solidFill>
            <a:srgbClr val="66FF33"/>
          </a:solidFill>
          <a:ln w="38100">
            <a:solidFill>
              <a:srgbClr val="0070C0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/>
          <a:lstStyle/>
          <a:p>
            <a:pPr>
              <a:defRPr/>
            </a:pPr>
            <a:endParaRPr lang="en-US"/>
          </a:p>
        </p:txBody>
      </p:sp>
      <p:cxnSp>
        <p:nvCxnSpPr>
          <p:cNvPr id="56324" name="Rechte verbindingslijn 20"/>
          <p:cNvCxnSpPr>
            <a:cxnSpLocks noChangeShapeType="1"/>
          </p:cNvCxnSpPr>
          <p:nvPr/>
        </p:nvCxnSpPr>
        <p:spPr bwMode="auto">
          <a:xfrm rot="16200000" flipH="1">
            <a:off x="3241675" y="2178050"/>
            <a:ext cx="1665288" cy="795338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25" name="Rechte verbindingslijn 22"/>
          <p:cNvCxnSpPr>
            <a:cxnSpLocks noChangeShapeType="1"/>
          </p:cNvCxnSpPr>
          <p:nvPr/>
        </p:nvCxnSpPr>
        <p:spPr bwMode="auto">
          <a:xfrm>
            <a:off x="2628900" y="2781300"/>
            <a:ext cx="1843088" cy="62706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26" name="Rechte verbindingslijn 24"/>
          <p:cNvCxnSpPr>
            <a:cxnSpLocks noChangeShapeType="1"/>
          </p:cNvCxnSpPr>
          <p:nvPr/>
        </p:nvCxnSpPr>
        <p:spPr bwMode="auto">
          <a:xfrm rot="5400000">
            <a:off x="4013200" y="2230438"/>
            <a:ext cx="1636713" cy="719137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27" name="Rechte verbindingslijn 28"/>
          <p:cNvCxnSpPr>
            <a:cxnSpLocks noChangeShapeType="1"/>
          </p:cNvCxnSpPr>
          <p:nvPr/>
        </p:nvCxnSpPr>
        <p:spPr bwMode="auto">
          <a:xfrm rot="10800000" flipV="1">
            <a:off x="2667000" y="3408363"/>
            <a:ext cx="1804988" cy="620712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28" name="Rechte verbindingslijn 34"/>
          <p:cNvCxnSpPr>
            <a:cxnSpLocks noChangeShapeType="1"/>
          </p:cNvCxnSpPr>
          <p:nvPr/>
        </p:nvCxnSpPr>
        <p:spPr bwMode="auto">
          <a:xfrm rot="16200000" flipH="1">
            <a:off x="4035426" y="3844925"/>
            <a:ext cx="1649412" cy="776287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29" name="Rechte verbindingslijn 37"/>
          <p:cNvCxnSpPr>
            <a:cxnSpLocks noChangeShapeType="1"/>
          </p:cNvCxnSpPr>
          <p:nvPr/>
        </p:nvCxnSpPr>
        <p:spPr bwMode="auto">
          <a:xfrm rot="10800000" flipV="1">
            <a:off x="4471988" y="2693988"/>
            <a:ext cx="1785937" cy="71437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Cirkel 11"/>
          <p:cNvSpPr/>
          <p:nvPr/>
        </p:nvSpPr>
        <p:spPr bwMode="auto">
          <a:xfrm>
            <a:off x="2543175" y="1622425"/>
            <a:ext cx="3857625" cy="3571875"/>
          </a:xfrm>
          <a:prstGeom prst="pie">
            <a:avLst>
              <a:gd name="adj1" fmla="val 20294187"/>
              <a:gd name="adj2" fmla="val 1133379"/>
            </a:avLst>
          </a:prstGeom>
          <a:solidFill>
            <a:srgbClr val="66FF33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3327" name="Tekstvak 45"/>
          <p:cNvSpPr txBox="1">
            <a:spLocks noChangeArrowheads="1"/>
          </p:cNvSpPr>
          <p:nvPr/>
        </p:nvSpPr>
        <p:spPr bwMode="auto">
          <a:xfrm>
            <a:off x="3917950" y="1925638"/>
            <a:ext cx="10953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Sociedad</a:t>
            </a:r>
          </a:p>
        </p:txBody>
      </p:sp>
      <p:sp>
        <p:nvSpPr>
          <p:cNvPr id="13328" name="Tekstvak 46"/>
          <p:cNvSpPr txBox="1">
            <a:spLocks noChangeArrowheads="1"/>
          </p:cNvSpPr>
          <p:nvPr/>
        </p:nvSpPr>
        <p:spPr bwMode="auto">
          <a:xfrm>
            <a:off x="2725738" y="2428875"/>
            <a:ext cx="14255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Proveedores</a:t>
            </a:r>
          </a:p>
        </p:txBody>
      </p:sp>
      <p:sp>
        <p:nvSpPr>
          <p:cNvPr id="13329" name="Tekstvak 48"/>
          <p:cNvSpPr txBox="1">
            <a:spLocks noChangeArrowheads="1"/>
          </p:cNvSpPr>
          <p:nvPr/>
        </p:nvSpPr>
        <p:spPr bwMode="auto">
          <a:xfrm>
            <a:off x="2476500" y="3198813"/>
            <a:ext cx="12779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Empleados</a:t>
            </a:r>
            <a:endParaRPr lang="en-US" sz="16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3330" name="Tekstvak 51"/>
          <p:cNvSpPr txBox="1">
            <a:spLocks noChangeArrowheads="1"/>
          </p:cNvSpPr>
          <p:nvPr/>
        </p:nvSpPr>
        <p:spPr bwMode="auto">
          <a:xfrm>
            <a:off x="2767013" y="4021138"/>
            <a:ext cx="13350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Accionistas</a:t>
            </a:r>
            <a:endParaRPr lang="en-US" sz="16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3331" name="Tekstvak 52"/>
          <p:cNvSpPr txBox="1">
            <a:spLocks noChangeArrowheads="1"/>
          </p:cNvSpPr>
          <p:nvPr/>
        </p:nvSpPr>
        <p:spPr bwMode="auto">
          <a:xfrm>
            <a:off x="5422900" y="3224213"/>
            <a:ext cx="9826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Clientes</a:t>
            </a:r>
            <a:endParaRPr lang="en-US" sz="16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3332" name="Tekstvak 53"/>
          <p:cNvSpPr txBox="1">
            <a:spLocks noChangeArrowheads="1"/>
          </p:cNvSpPr>
          <p:nvPr/>
        </p:nvSpPr>
        <p:spPr bwMode="auto">
          <a:xfrm>
            <a:off x="5043488" y="2279650"/>
            <a:ext cx="8556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Socios</a:t>
            </a:r>
          </a:p>
        </p:txBody>
      </p:sp>
      <p:sp>
        <p:nvSpPr>
          <p:cNvPr id="56337" name="Tekstvak 54"/>
          <p:cNvSpPr txBox="1">
            <a:spLocks noChangeArrowheads="1"/>
          </p:cNvSpPr>
          <p:nvPr/>
        </p:nvSpPr>
        <p:spPr bwMode="auto">
          <a:xfrm>
            <a:off x="5014913" y="4003675"/>
            <a:ext cx="10064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sz="1600" b="1">
                <a:latin typeface="Arial" charset="0"/>
              </a:rPr>
              <a:t>¿Re-</a:t>
            </a:r>
          </a:p>
          <a:p>
            <a:pPr eaLnBrk="1" hangingPunct="1"/>
            <a:r>
              <a:rPr lang="es-CO" sz="1600" b="1">
                <a:latin typeface="Arial" charset="0"/>
              </a:rPr>
              <a:t>invertir?</a:t>
            </a:r>
          </a:p>
        </p:txBody>
      </p:sp>
      <p:sp>
        <p:nvSpPr>
          <p:cNvPr id="21" name="Boog 20"/>
          <p:cNvSpPr/>
          <p:nvPr/>
        </p:nvSpPr>
        <p:spPr bwMode="auto">
          <a:xfrm>
            <a:off x="2328863" y="1479550"/>
            <a:ext cx="4357687" cy="3929063"/>
          </a:xfrm>
          <a:prstGeom prst="arc">
            <a:avLst>
              <a:gd name="adj1" fmla="val 1897137"/>
              <a:gd name="adj2" fmla="val 9050126"/>
            </a:avLst>
          </a:prstGeom>
          <a:noFill/>
          <a:ln w="76200" cap="flat" cmpd="sng" algn="ctr">
            <a:solidFill>
              <a:srgbClr val="00B050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5" name="Ovaal 24"/>
          <p:cNvSpPr/>
          <p:nvPr/>
        </p:nvSpPr>
        <p:spPr>
          <a:xfrm>
            <a:off x="4287838" y="5265738"/>
            <a:ext cx="488950" cy="3937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/>
              <a:t>1</a:t>
            </a:r>
          </a:p>
        </p:txBody>
      </p:sp>
      <p:cxnSp>
        <p:nvCxnSpPr>
          <p:cNvPr id="30" name="Rechte verbindingslijn met pijl 29"/>
          <p:cNvCxnSpPr/>
          <p:nvPr/>
        </p:nvCxnSpPr>
        <p:spPr>
          <a:xfrm rot="10800000" flipV="1">
            <a:off x="5502275" y="2601913"/>
            <a:ext cx="1544638" cy="393700"/>
          </a:xfrm>
          <a:prstGeom prst="straightConnector1">
            <a:avLst/>
          </a:prstGeom>
          <a:ln w="76200">
            <a:solidFill>
              <a:srgbClr val="8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43" name="Rectangle 718"/>
          <p:cNvSpPr>
            <a:spLocks noChangeArrowheads="1"/>
          </p:cNvSpPr>
          <p:nvPr/>
        </p:nvSpPr>
        <p:spPr bwMode="auto">
          <a:xfrm>
            <a:off x="0" y="-40354"/>
            <a:ext cx="9144000" cy="105568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>
                <a:solidFill>
                  <a:srgbClr val="2D2D8A"/>
                </a:solidFill>
                <a:latin typeface="Arial" charset="0"/>
              </a:rPr>
              <a:t>La torta - ¿Cómo dividirla entre </a:t>
            </a:r>
            <a:br>
              <a:rPr lang="es-CO" sz="3200" b="1">
                <a:solidFill>
                  <a:srgbClr val="2D2D8A"/>
                </a:solidFill>
                <a:latin typeface="Arial" charset="0"/>
              </a:rPr>
            </a:br>
            <a:r>
              <a:rPr lang="es-CO" sz="3200" b="1">
                <a:solidFill>
                  <a:srgbClr val="2D2D8A"/>
                </a:solidFill>
                <a:latin typeface="Arial" charset="0"/>
              </a:rPr>
              <a:t>las partes interesadas?</a:t>
            </a:r>
            <a:r>
              <a:rPr lang="en-US" sz="3200" b="1">
                <a:solidFill>
                  <a:srgbClr val="2D2D8A"/>
                </a:solidFill>
                <a:latin typeface="Arial" charset="0"/>
              </a:rPr>
              <a:t> </a:t>
            </a:r>
          </a:p>
        </p:txBody>
      </p:sp>
      <p:sp>
        <p:nvSpPr>
          <p:cNvPr id="56344" name="Tekstvak 39"/>
          <p:cNvSpPr txBox="1">
            <a:spLocks noChangeArrowheads="1"/>
          </p:cNvSpPr>
          <p:nvPr/>
        </p:nvSpPr>
        <p:spPr bwMode="auto">
          <a:xfrm>
            <a:off x="2559050" y="5853113"/>
            <a:ext cx="41068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sz="3200" b="1">
                <a:solidFill>
                  <a:srgbClr val="009900"/>
                </a:solidFill>
                <a:latin typeface="Arial" charset="0"/>
              </a:rPr>
              <a:t>Acción de Equilibrio</a:t>
            </a:r>
            <a:endParaRPr lang="en-US" sz="3200" b="1">
              <a:solidFill>
                <a:srgbClr val="009900"/>
              </a:solidFill>
              <a:latin typeface="Arial" charset="0"/>
            </a:endParaRPr>
          </a:p>
        </p:txBody>
      </p:sp>
      <p:sp>
        <p:nvSpPr>
          <p:cNvPr id="34" name="Lijntoelichting 1 33"/>
          <p:cNvSpPr/>
          <p:nvPr/>
        </p:nvSpPr>
        <p:spPr>
          <a:xfrm>
            <a:off x="6432550" y="1644650"/>
            <a:ext cx="2711450" cy="1071563"/>
          </a:xfrm>
          <a:prstGeom prst="borderCallout1">
            <a:avLst>
              <a:gd name="adj1" fmla="val 18750"/>
              <a:gd name="adj2" fmla="val -8333"/>
              <a:gd name="adj3" fmla="val 123214"/>
              <a:gd name="adj4" fmla="val -6389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400" b="1">
                <a:solidFill>
                  <a:srgbClr val="808000"/>
                </a:solidFill>
                <a:latin typeface="Arial" charset="0"/>
                <a:ea typeface="ＭＳ Ｐゴシック" charset="0"/>
                <a:cs typeface="Arial" charset="0"/>
              </a:rPr>
              <a:t>Superávit (ganancia aún</a:t>
            </a:r>
          </a:p>
          <a:p>
            <a:pPr algn="ctr">
              <a:defRPr/>
            </a:pPr>
            <a:r>
              <a:rPr lang="es-CO" sz="2400" b="1">
                <a:solidFill>
                  <a:srgbClr val="808000"/>
                </a:solidFill>
                <a:latin typeface="Arial" charset="0"/>
                <a:ea typeface="ＭＳ Ｐゴシック" charset="0"/>
                <a:cs typeface="Arial" charset="0"/>
              </a:rPr>
              <a:t>no destinada)</a:t>
            </a:r>
            <a:endParaRPr lang="en-US" sz="2400" b="1">
              <a:solidFill>
                <a:srgbClr val="808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5" name="Tekstvak 34"/>
          <p:cNvSpPr txBox="1"/>
          <p:nvPr/>
        </p:nvSpPr>
        <p:spPr>
          <a:xfrm>
            <a:off x="6477000" y="2724150"/>
            <a:ext cx="2667000" cy="12001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nl-NL" sz="2400" b="1" smtClean="0">
                <a:solidFill>
                  <a:srgbClr val="2D2D8A"/>
                </a:solidFill>
                <a:latin typeface="Arial" charset="0"/>
              </a:rPr>
              <a:t>Pero también </a:t>
            </a:r>
            <a:br>
              <a:rPr lang="nl-NL" sz="2400" b="1" smtClean="0">
                <a:solidFill>
                  <a:srgbClr val="2D2D8A"/>
                </a:solidFill>
                <a:latin typeface="Arial" charset="0"/>
              </a:rPr>
            </a:br>
            <a:r>
              <a:rPr lang="nl-NL" sz="2400" b="1" smtClean="0">
                <a:solidFill>
                  <a:srgbClr val="2D2D8A"/>
                </a:solidFill>
                <a:latin typeface="Arial" charset="0"/>
              </a:rPr>
              <a:t>el Tiempo y </a:t>
            </a:r>
            <a:br>
              <a:rPr lang="nl-NL" sz="2400" b="1" smtClean="0">
                <a:solidFill>
                  <a:srgbClr val="2D2D8A"/>
                </a:solidFill>
                <a:latin typeface="Arial" charset="0"/>
              </a:rPr>
            </a:br>
            <a:r>
              <a:rPr lang="nl-NL" sz="2400" b="1" smtClean="0">
                <a:solidFill>
                  <a:srgbClr val="2D2D8A"/>
                </a:solidFill>
                <a:latin typeface="Arial" charset="0"/>
              </a:rPr>
              <a:t>la Atención </a:t>
            </a:r>
          </a:p>
        </p:txBody>
      </p:sp>
      <p:cxnSp>
        <p:nvCxnSpPr>
          <p:cNvPr id="56347" name="Rechte verbindingslijn 34"/>
          <p:cNvCxnSpPr>
            <a:cxnSpLocks noChangeShapeType="1"/>
          </p:cNvCxnSpPr>
          <p:nvPr/>
        </p:nvCxnSpPr>
        <p:spPr bwMode="auto">
          <a:xfrm rot="5400000">
            <a:off x="3290888" y="3814762"/>
            <a:ext cx="1524000" cy="866775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Ovaal 22"/>
          <p:cNvSpPr/>
          <p:nvPr/>
        </p:nvSpPr>
        <p:spPr>
          <a:xfrm>
            <a:off x="3661382" y="2662066"/>
            <a:ext cx="1735794" cy="1608707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sz="24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s-CO" sz="2400" b="1" dirty="0">
                <a:solidFill>
                  <a:schemeClr val="bg1"/>
                </a:solidFill>
              </a:rPr>
              <a:t>Costos</a:t>
            </a:r>
            <a:endParaRPr lang="en-US" sz="2400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43" name="Tekstvak 45"/>
          <p:cNvSpPr txBox="1">
            <a:spLocks noChangeArrowheads="1"/>
          </p:cNvSpPr>
          <p:nvPr/>
        </p:nvSpPr>
        <p:spPr bwMode="auto">
          <a:xfrm>
            <a:off x="3879850" y="4621213"/>
            <a:ext cx="10969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Gobierno</a:t>
            </a:r>
          </a:p>
        </p:txBody>
      </p:sp>
      <p:sp>
        <p:nvSpPr>
          <p:cNvPr id="56352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374E3E39-0C3B-EC4F-8B06-9444D31CFF69}" type="slidenum">
              <a:rPr lang="nl-NL" sz="1400">
                <a:latin typeface="Arial" charset="0"/>
              </a:rPr>
              <a:pPr eaLnBrk="1" hangingPunct="1"/>
              <a:t>13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707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al 10"/>
          <p:cNvSpPr>
            <a:spLocks noChangeArrowheads="1"/>
          </p:cNvSpPr>
          <p:nvPr/>
        </p:nvSpPr>
        <p:spPr bwMode="auto">
          <a:xfrm>
            <a:off x="2365050" y="1943126"/>
            <a:ext cx="3857625" cy="3571875"/>
          </a:xfrm>
          <a:prstGeom prst="ellipse">
            <a:avLst/>
          </a:prstGeom>
          <a:solidFill>
            <a:srgbClr val="66FF33"/>
          </a:solidFill>
          <a:ln w="38100">
            <a:solidFill>
              <a:srgbClr val="0070C0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/>
          <a:lstStyle/>
          <a:p>
            <a:pPr>
              <a:defRPr/>
            </a:pPr>
            <a:endParaRPr lang="en-US"/>
          </a:p>
        </p:txBody>
      </p:sp>
      <p:cxnSp>
        <p:nvCxnSpPr>
          <p:cNvPr id="58372" name="Rechte verbindingslijn 62"/>
          <p:cNvCxnSpPr>
            <a:cxnSpLocks noChangeShapeType="1"/>
          </p:cNvCxnSpPr>
          <p:nvPr/>
        </p:nvCxnSpPr>
        <p:spPr bwMode="auto">
          <a:xfrm rot="10800000" flipV="1">
            <a:off x="1912938" y="3722688"/>
            <a:ext cx="428625" cy="0"/>
          </a:xfrm>
          <a:prstGeom prst="line">
            <a:avLst/>
          </a:prstGeom>
          <a:noFill/>
          <a:ln w="76200">
            <a:solidFill>
              <a:srgbClr val="0070C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Ovaal 25"/>
          <p:cNvSpPr/>
          <p:nvPr/>
        </p:nvSpPr>
        <p:spPr>
          <a:xfrm>
            <a:off x="1376363" y="3524250"/>
            <a:ext cx="488950" cy="3937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/>
              <a:t>2</a:t>
            </a:r>
          </a:p>
        </p:txBody>
      </p:sp>
      <p:sp>
        <p:nvSpPr>
          <p:cNvPr id="58374" name="Rectangle 718"/>
          <p:cNvSpPr>
            <a:spLocks noChangeArrowheads="1"/>
          </p:cNvSpPr>
          <p:nvPr/>
        </p:nvSpPr>
        <p:spPr bwMode="auto">
          <a:xfrm>
            <a:off x="0" y="-1"/>
            <a:ext cx="9144000" cy="106331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 dirty="0">
                <a:solidFill>
                  <a:srgbClr val="2D2D8A"/>
                </a:solidFill>
                <a:latin typeface="Arial" charset="0"/>
              </a:rPr>
              <a:t>La torta – pero además, </a:t>
            </a:r>
            <a:endParaRPr lang="es-CO" sz="3200" b="1" dirty="0" smtClean="0">
              <a:solidFill>
                <a:srgbClr val="2D2D8A"/>
              </a:solidFill>
              <a:latin typeface="Arial" charset="0"/>
            </a:endParaRPr>
          </a:p>
          <a:p>
            <a:pPr algn="r" defTabSz="785813"/>
            <a:r>
              <a:rPr lang="es-CO" sz="3200" b="1" dirty="0" smtClean="0">
                <a:solidFill>
                  <a:srgbClr val="2D2D8A"/>
                </a:solidFill>
                <a:latin typeface="Arial" charset="0"/>
              </a:rPr>
              <a:t>¿</a:t>
            </a:r>
            <a:r>
              <a:rPr lang="es-CO" sz="3200" b="1" dirty="0">
                <a:solidFill>
                  <a:srgbClr val="2D2D8A"/>
                </a:solidFill>
                <a:latin typeface="Arial" charset="0"/>
              </a:rPr>
              <a:t>Cómo </a:t>
            </a:r>
            <a:r>
              <a:rPr lang="es-CO" sz="3200" b="1" dirty="0" smtClean="0">
                <a:solidFill>
                  <a:srgbClr val="2D2D8A"/>
                </a:solidFill>
                <a:latin typeface="Arial" charset="0"/>
              </a:rPr>
              <a:t>hacerla más </a:t>
            </a:r>
            <a:r>
              <a:rPr lang="es-CO" sz="3200" b="1" dirty="0">
                <a:solidFill>
                  <a:srgbClr val="2D2D8A"/>
                </a:solidFill>
                <a:latin typeface="Arial" charset="0"/>
              </a:rPr>
              <a:t>grande? </a:t>
            </a:r>
          </a:p>
        </p:txBody>
      </p:sp>
      <p:sp>
        <p:nvSpPr>
          <p:cNvPr id="40" name="Lijntoelichting 1 39"/>
          <p:cNvSpPr/>
          <p:nvPr/>
        </p:nvSpPr>
        <p:spPr>
          <a:xfrm>
            <a:off x="6432550" y="1644650"/>
            <a:ext cx="2711450" cy="1071563"/>
          </a:xfrm>
          <a:prstGeom prst="borderCallout1">
            <a:avLst>
              <a:gd name="adj1" fmla="val 18750"/>
              <a:gd name="adj2" fmla="val -8333"/>
              <a:gd name="adj3" fmla="val 123214"/>
              <a:gd name="adj4" fmla="val -6389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400" b="1">
                <a:solidFill>
                  <a:srgbClr val="808000"/>
                </a:solidFill>
                <a:latin typeface="Arial" charset="0"/>
                <a:ea typeface="ＭＳ Ｐゴシック" charset="0"/>
                <a:cs typeface="Arial" charset="0"/>
              </a:rPr>
              <a:t>Superávit (ganancia aún</a:t>
            </a:r>
          </a:p>
          <a:p>
            <a:pPr algn="ctr">
              <a:defRPr/>
            </a:pPr>
            <a:r>
              <a:rPr lang="es-CO" sz="2400" b="1">
                <a:solidFill>
                  <a:srgbClr val="808000"/>
                </a:solidFill>
                <a:latin typeface="Arial" charset="0"/>
                <a:ea typeface="ＭＳ Ｐゴシック" charset="0"/>
                <a:cs typeface="Arial" charset="0"/>
              </a:rPr>
              <a:t>no destinada)</a:t>
            </a:r>
            <a:endParaRPr lang="en-US" sz="2400" b="1">
              <a:solidFill>
                <a:srgbClr val="808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1" name="Tekstvak 40"/>
          <p:cNvSpPr txBox="1"/>
          <p:nvPr/>
        </p:nvSpPr>
        <p:spPr>
          <a:xfrm>
            <a:off x="6477000" y="2724150"/>
            <a:ext cx="2667000" cy="12001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nl-NL" sz="2400" b="1" smtClean="0">
                <a:solidFill>
                  <a:srgbClr val="2D2D8A"/>
                </a:solidFill>
                <a:latin typeface="Arial" charset="0"/>
              </a:rPr>
              <a:t>Pero también </a:t>
            </a:r>
            <a:br>
              <a:rPr lang="nl-NL" sz="2400" b="1" smtClean="0">
                <a:solidFill>
                  <a:srgbClr val="2D2D8A"/>
                </a:solidFill>
                <a:latin typeface="Arial" charset="0"/>
              </a:rPr>
            </a:br>
            <a:r>
              <a:rPr lang="nl-NL" sz="2400" b="1" smtClean="0">
                <a:solidFill>
                  <a:srgbClr val="2D2D8A"/>
                </a:solidFill>
                <a:latin typeface="Arial" charset="0"/>
              </a:rPr>
              <a:t>el Tiempo y </a:t>
            </a:r>
            <a:br>
              <a:rPr lang="nl-NL" sz="2400" b="1" smtClean="0">
                <a:solidFill>
                  <a:srgbClr val="2D2D8A"/>
                </a:solidFill>
                <a:latin typeface="Arial" charset="0"/>
              </a:rPr>
            </a:br>
            <a:r>
              <a:rPr lang="nl-NL" sz="2400" b="1" smtClean="0">
                <a:solidFill>
                  <a:srgbClr val="2D2D8A"/>
                </a:solidFill>
                <a:latin typeface="Arial" charset="0"/>
              </a:rPr>
              <a:t>la Atención </a:t>
            </a:r>
          </a:p>
        </p:txBody>
      </p:sp>
      <p:cxnSp>
        <p:nvCxnSpPr>
          <p:cNvPr id="58378" name="Rechte verbindingslijn 20"/>
          <p:cNvCxnSpPr>
            <a:cxnSpLocks noChangeShapeType="1"/>
          </p:cNvCxnSpPr>
          <p:nvPr/>
        </p:nvCxnSpPr>
        <p:spPr bwMode="auto">
          <a:xfrm rot="16200000" flipH="1">
            <a:off x="3063875" y="2498725"/>
            <a:ext cx="1665288" cy="795338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79" name="Rechte verbindingslijn 22"/>
          <p:cNvCxnSpPr>
            <a:cxnSpLocks noChangeShapeType="1"/>
          </p:cNvCxnSpPr>
          <p:nvPr/>
        </p:nvCxnSpPr>
        <p:spPr bwMode="auto">
          <a:xfrm>
            <a:off x="2451100" y="3101975"/>
            <a:ext cx="1843088" cy="62706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0" name="Rechte verbindingslijn 24"/>
          <p:cNvCxnSpPr>
            <a:cxnSpLocks noChangeShapeType="1"/>
          </p:cNvCxnSpPr>
          <p:nvPr/>
        </p:nvCxnSpPr>
        <p:spPr bwMode="auto">
          <a:xfrm rot="5400000">
            <a:off x="3835400" y="2551113"/>
            <a:ext cx="1636713" cy="719137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1" name="Rechte verbindingslijn 28"/>
          <p:cNvCxnSpPr>
            <a:cxnSpLocks noChangeShapeType="1"/>
          </p:cNvCxnSpPr>
          <p:nvPr/>
        </p:nvCxnSpPr>
        <p:spPr bwMode="auto">
          <a:xfrm rot="10800000" flipV="1">
            <a:off x="2489200" y="3729038"/>
            <a:ext cx="1804988" cy="620712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2" name="Rechte verbindingslijn 34"/>
          <p:cNvCxnSpPr>
            <a:cxnSpLocks noChangeShapeType="1"/>
          </p:cNvCxnSpPr>
          <p:nvPr/>
        </p:nvCxnSpPr>
        <p:spPr bwMode="auto">
          <a:xfrm rot="16200000" flipH="1">
            <a:off x="3857626" y="4165600"/>
            <a:ext cx="1649412" cy="776287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3" name="Rechte verbindingslijn 37"/>
          <p:cNvCxnSpPr>
            <a:cxnSpLocks noChangeShapeType="1"/>
          </p:cNvCxnSpPr>
          <p:nvPr/>
        </p:nvCxnSpPr>
        <p:spPr bwMode="auto">
          <a:xfrm rot="10800000" flipV="1">
            <a:off x="4294188" y="3014663"/>
            <a:ext cx="1785937" cy="71437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" name="Cirkel 54"/>
          <p:cNvSpPr/>
          <p:nvPr/>
        </p:nvSpPr>
        <p:spPr bwMode="auto">
          <a:xfrm>
            <a:off x="2365375" y="1943100"/>
            <a:ext cx="3857625" cy="3571875"/>
          </a:xfrm>
          <a:prstGeom prst="pie">
            <a:avLst>
              <a:gd name="adj1" fmla="val 20294187"/>
              <a:gd name="adj2" fmla="val 1133379"/>
            </a:avLst>
          </a:prstGeom>
          <a:solidFill>
            <a:srgbClr val="66FF33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6" name="Tekstvak 45"/>
          <p:cNvSpPr txBox="1">
            <a:spLocks noChangeArrowheads="1"/>
          </p:cNvSpPr>
          <p:nvPr/>
        </p:nvSpPr>
        <p:spPr bwMode="auto">
          <a:xfrm>
            <a:off x="3740150" y="2246313"/>
            <a:ext cx="10953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Sociedad</a:t>
            </a:r>
          </a:p>
        </p:txBody>
      </p:sp>
      <p:sp>
        <p:nvSpPr>
          <p:cNvPr id="57" name="Tekstvak 46"/>
          <p:cNvSpPr txBox="1">
            <a:spLocks noChangeArrowheads="1"/>
          </p:cNvSpPr>
          <p:nvPr/>
        </p:nvSpPr>
        <p:spPr bwMode="auto">
          <a:xfrm>
            <a:off x="2547938" y="2749550"/>
            <a:ext cx="14255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Proveedores</a:t>
            </a:r>
          </a:p>
        </p:txBody>
      </p:sp>
      <p:sp>
        <p:nvSpPr>
          <p:cNvPr id="58" name="Tekstvak 48"/>
          <p:cNvSpPr txBox="1">
            <a:spLocks noChangeArrowheads="1"/>
          </p:cNvSpPr>
          <p:nvPr/>
        </p:nvSpPr>
        <p:spPr bwMode="auto">
          <a:xfrm>
            <a:off x="2298700" y="3519488"/>
            <a:ext cx="12779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Empleados</a:t>
            </a:r>
            <a:endParaRPr lang="en-US" sz="16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59" name="Tekstvak 51"/>
          <p:cNvSpPr txBox="1">
            <a:spLocks noChangeArrowheads="1"/>
          </p:cNvSpPr>
          <p:nvPr/>
        </p:nvSpPr>
        <p:spPr bwMode="auto">
          <a:xfrm>
            <a:off x="2589213" y="4341813"/>
            <a:ext cx="13350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Accionistas</a:t>
            </a:r>
            <a:endParaRPr lang="en-US" sz="16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0" name="Tekstvak 52"/>
          <p:cNvSpPr txBox="1">
            <a:spLocks noChangeArrowheads="1"/>
          </p:cNvSpPr>
          <p:nvPr/>
        </p:nvSpPr>
        <p:spPr bwMode="auto">
          <a:xfrm>
            <a:off x="5245100" y="3544888"/>
            <a:ext cx="9826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Clientes</a:t>
            </a:r>
            <a:endParaRPr lang="en-US" sz="16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1" name="Tekstvak 53"/>
          <p:cNvSpPr txBox="1">
            <a:spLocks noChangeArrowheads="1"/>
          </p:cNvSpPr>
          <p:nvPr/>
        </p:nvSpPr>
        <p:spPr bwMode="auto">
          <a:xfrm>
            <a:off x="4865688" y="2600325"/>
            <a:ext cx="8556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Socios</a:t>
            </a:r>
          </a:p>
        </p:txBody>
      </p:sp>
      <p:sp>
        <p:nvSpPr>
          <p:cNvPr id="58391" name="Tekstvak 54"/>
          <p:cNvSpPr txBox="1">
            <a:spLocks noChangeArrowheads="1"/>
          </p:cNvSpPr>
          <p:nvPr/>
        </p:nvSpPr>
        <p:spPr bwMode="auto">
          <a:xfrm>
            <a:off x="4837113" y="4324350"/>
            <a:ext cx="10064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sz="1600" b="1">
                <a:latin typeface="Arial" charset="0"/>
              </a:rPr>
              <a:t>¿Re-</a:t>
            </a:r>
          </a:p>
          <a:p>
            <a:pPr eaLnBrk="1" hangingPunct="1"/>
            <a:r>
              <a:rPr lang="es-CO" sz="1600" b="1">
                <a:latin typeface="Arial" charset="0"/>
              </a:rPr>
              <a:t>invertir?</a:t>
            </a:r>
          </a:p>
        </p:txBody>
      </p:sp>
      <p:sp>
        <p:nvSpPr>
          <p:cNvPr id="63" name="Boog 62"/>
          <p:cNvSpPr/>
          <p:nvPr/>
        </p:nvSpPr>
        <p:spPr bwMode="auto">
          <a:xfrm>
            <a:off x="2151063" y="1800225"/>
            <a:ext cx="4357687" cy="3929063"/>
          </a:xfrm>
          <a:prstGeom prst="arc">
            <a:avLst>
              <a:gd name="adj1" fmla="val 1897137"/>
              <a:gd name="adj2" fmla="val 9050126"/>
            </a:avLst>
          </a:prstGeom>
          <a:noFill/>
          <a:ln w="76200" cap="flat" cmpd="sng" algn="ctr">
            <a:solidFill>
              <a:srgbClr val="00B050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4" name="Ovaal 63"/>
          <p:cNvSpPr/>
          <p:nvPr/>
        </p:nvSpPr>
        <p:spPr>
          <a:xfrm>
            <a:off x="4110038" y="5586413"/>
            <a:ext cx="488950" cy="3937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/>
              <a:t>1</a:t>
            </a:r>
          </a:p>
        </p:txBody>
      </p:sp>
      <p:cxnSp>
        <p:nvCxnSpPr>
          <p:cNvPr id="65" name="Rechte verbindingslijn met pijl 64"/>
          <p:cNvCxnSpPr/>
          <p:nvPr/>
        </p:nvCxnSpPr>
        <p:spPr>
          <a:xfrm rot="10800000" flipV="1">
            <a:off x="5324475" y="3016250"/>
            <a:ext cx="1158875" cy="300038"/>
          </a:xfrm>
          <a:prstGeom prst="straightConnector1">
            <a:avLst/>
          </a:prstGeom>
          <a:ln w="76200">
            <a:solidFill>
              <a:srgbClr val="8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95" name="Rechte verbindingslijn 34"/>
          <p:cNvCxnSpPr>
            <a:cxnSpLocks noChangeShapeType="1"/>
          </p:cNvCxnSpPr>
          <p:nvPr/>
        </p:nvCxnSpPr>
        <p:spPr bwMode="auto">
          <a:xfrm rot="5400000">
            <a:off x="3057526" y="4065587"/>
            <a:ext cx="1649412" cy="88106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8" name="Tekstvak 45"/>
          <p:cNvSpPr txBox="1">
            <a:spLocks noChangeArrowheads="1"/>
          </p:cNvSpPr>
          <p:nvPr/>
        </p:nvSpPr>
        <p:spPr bwMode="auto">
          <a:xfrm>
            <a:off x="3702050" y="4941888"/>
            <a:ext cx="10969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n-lt"/>
                <a:ea typeface="+mn-ea"/>
                <a:cs typeface="Arial" pitchFamily="34" charset="0"/>
              </a:rPr>
              <a:t>Gobierno</a:t>
            </a:r>
          </a:p>
        </p:txBody>
      </p:sp>
      <p:sp>
        <p:nvSpPr>
          <p:cNvPr id="67" name="Ovaal 66"/>
          <p:cNvSpPr/>
          <p:nvPr/>
        </p:nvSpPr>
        <p:spPr>
          <a:xfrm>
            <a:off x="3478472" y="2887688"/>
            <a:ext cx="1735794" cy="1608707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sz="28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s-CO" sz="2400" b="1" dirty="0">
                <a:solidFill>
                  <a:schemeClr val="bg1"/>
                </a:solidFill>
              </a:rPr>
              <a:t>Costos</a:t>
            </a:r>
            <a:endParaRPr lang="en-US" sz="2400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en-US" sz="2800" b="1" dirty="0">
              <a:solidFill>
                <a:schemeClr val="bg1"/>
              </a:solidFill>
            </a:endParaRPr>
          </a:p>
        </p:txBody>
      </p:sp>
      <p:cxnSp>
        <p:nvCxnSpPr>
          <p:cNvPr id="58400" name="Rechte verbindingslijn 39"/>
          <p:cNvCxnSpPr>
            <a:cxnSpLocks noChangeShapeType="1"/>
          </p:cNvCxnSpPr>
          <p:nvPr/>
        </p:nvCxnSpPr>
        <p:spPr bwMode="auto">
          <a:xfrm>
            <a:off x="3656013" y="3275013"/>
            <a:ext cx="330200" cy="269875"/>
          </a:xfrm>
          <a:prstGeom prst="line">
            <a:avLst/>
          </a:prstGeom>
          <a:noFill/>
          <a:ln w="762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Ovaal 26"/>
          <p:cNvSpPr/>
          <p:nvPr/>
        </p:nvSpPr>
        <p:spPr>
          <a:xfrm>
            <a:off x="4122738" y="3030538"/>
            <a:ext cx="488950" cy="395287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/>
              <a:t>3</a:t>
            </a:r>
          </a:p>
        </p:txBody>
      </p:sp>
      <p:sp>
        <p:nvSpPr>
          <p:cNvPr id="38" name="Wolkvormige toelichting 37"/>
          <p:cNvSpPr/>
          <p:nvPr/>
        </p:nvSpPr>
        <p:spPr>
          <a:xfrm>
            <a:off x="652463" y="1255713"/>
            <a:ext cx="3122612" cy="1260475"/>
          </a:xfrm>
          <a:prstGeom prst="cloudCallout">
            <a:avLst>
              <a:gd name="adj1" fmla="val 60267"/>
              <a:gd name="adj2" fmla="val 128861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400" b="1" dirty="0">
                <a:solidFill>
                  <a:srgbClr val="FF0000"/>
                </a:solidFill>
              </a:rPr>
              <a:t>Reducir los costos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58403" name="Tekstvak 39"/>
          <p:cNvSpPr txBox="1">
            <a:spLocks noChangeArrowheads="1"/>
          </p:cNvSpPr>
          <p:nvPr/>
        </p:nvSpPr>
        <p:spPr bwMode="auto">
          <a:xfrm>
            <a:off x="2320925" y="6080125"/>
            <a:ext cx="41068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sz="3200" b="1">
                <a:solidFill>
                  <a:srgbClr val="009900"/>
                </a:solidFill>
                <a:latin typeface="Arial" charset="0"/>
              </a:rPr>
              <a:t>Acción de Equilibrio</a:t>
            </a:r>
            <a:endParaRPr lang="en-US" sz="3200" b="1">
              <a:solidFill>
                <a:srgbClr val="009900"/>
              </a:solidFill>
              <a:latin typeface="Arial" charset="0"/>
            </a:endParaRPr>
          </a:p>
        </p:txBody>
      </p:sp>
      <p:sp>
        <p:nvSpPr>
          <p:cNvPr id="58404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5403925D-4C8E-BA4A-A228-D41D39FC19EE}" type="slidenum">
              <a:rPr lang="nl-NL" sz="1400">
                <a:latin typeface="Arial" charset="0"/>
              </a:rPr>
              <a:pPr eaLnBrk="1" hangingPunct="1"/>
              <a:t>14</a:t>
            </a:fld>
            <a:endParaRPr lang="nl-NL" sz="1400">
              <a:latin typeface="Arial" charset="0"/>
            </a:endParaRPr>
          </a:p>
        </p:txBody>
      </p:sp>
      <p:sp>
        <p:nvSpPr>
          <p:cNvPr id="58405" name="Wolkvormige toelichting 38"/>
          <p:cNvSpPr>
            <a:spLocks noChangeArrowheads="1"/>
          </p:cNvSpPr>
          <p:nvPr/>
        </p:nvSpPr>
        <p:spPr bwMode="auto">
          <a:xfrm>
            <a:off x="238125" y="4281488"/>
            <a:ext cx="3043238" cy="1450975"/>
          </a:xfrm>
          <a:prstGeom prst="cloudCallout">
            <a:avLst>
              <a:gd name="adj1" fmla="val 9542"/>
              <a:gd name="adj2" fmla="val -88838"/>
            </a:avLst>
          </a:prstGeom>
          <a:solidFill>
            <a:srgbClr val="8EB4E3"/>
          </a:solidFill>
          <a:ln w="25400">
            <a:solidFill>
              <a:srgbClr val="89A4A7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s-CO" sz="2400" b="1">
                <a:solidFill>
                  <a:srgbClr val="0070C0"/>
                </a:solidFill>
                <a:latin typeface="Arial" charset="0"/>
              </a:rPr>
              <a:t>Incrementar el ingreso</a:t>
            </a:r>
            <a:endParaRPr lang="en-US" sz="240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955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905" name="Picture 3" descr="C:\Program Files\Microsoft Office\Media\CntCD1\ClipArt5\j0281255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3638" y="738188"/>
            <a:ext cx="2900362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Ovaal 10"/>
          <p:cNvSpPr>
            <a:spLocks noChangeArrowheads="1"/>
          </p:cNvSpPr>
          <p:nvPr/>
        </p:nvSpPr>
        <p:spPr bwMode="auto">
          <a:xfrm>
            <a:off x="1934797" y="1224155"/>
            <a:ext cx="4631066" cy="4412866"/>
          </a:xfrm>
          <a:prstGeom prst="ellipse">
            <a:avLst/>
          </a:prstGeom>
          <a:solidFill>
            <a:srgbClr val="00FFFF"/>
          </a:solidFill>
          <a:ln w="38100">
            <a:solidFill>
              <a:srgbClr val="0070C0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35" name="Ovaal 10"/>
          <p:cNvSpPr>
            <a:spLocks noChangeArrowheads="1"/>
          </p:cNvSpPr>
          <p:nvPr/>
        </p:nvSpPr>
        <p:spPr bwMode="auto">
          <a:xfrm>
            <a:off x="2321517" y="1592318"/>
            <a:ext cx="3857625" cy="3655739"/>
          </a:xfrm>
          <a:prstGeom prst="ellipse">
            <a:avLst/>
          </a:prstGeom>
          <a:solidFill>
            <a:srgbClr val="66FF33"/>
          </a:solidFill>
          <a:ln w="38100">
            <a:solidFill>
              <a:srgbClr val="0070C0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/>
          <a:lstStyle/>
          <a:p>
            <a:pPr>
              <a:defRPr/>
            </a:pPr>
            <a:endParaRPr lang="en-US"/>
          </a:p>
        </p:txBody>
      </p:sp>
      <p:cxnSp>
        <p:nvCxnSpPr>
          <p:cNvPr id="25605" name="Rechte verbindingslijn 62"/>
          <p:cNvCxnSpPr>
            <a:cxnSpLocks noChangeShapeType="1"/>
          </p:cNvCxnSpPr>
          <p:nvPr/>
        </p:nvCxnSpPr>
        <p:spPr bwMode="auto">
          <a:xfrm rot="10800000">
            <a:off x="1703388" y="3625850"/>
            <a:ext cx="606425" cy="1588"/>
          </a:xfrm>
          <a:prstGeom prst="line">
            <a:avLst/>
          </a:prstGeom>
          <a:noFill/>
          <a:ln w="76200" algn="ctr">
            <a:solidFill>
              <a:schemeClr val="accent6">
                <a:lumMod val="75000"/>
              </a:schemeClr>
            </a:solidFill>
            <a:miter lim="800000"/>
            <a:headEnd/>
            <a:tailEnd type="triangle" w="med" len="med"/>
          </a:ln>
        </p:spPr>
      </p:cxnSp>
      <p:sp>
        <p:nvSpPr>
          <p:cNvPr id="26" name="Ovaal 25"/>
          <p:cNvSpPr/>
          <p:nvPr/>
        </p:nvSpPr>
        <p:spPr>
          <a:xfrm>
            <a:off x="1171575" y="3430588"/>
            <a:ext cx="488950" cy="3937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/>
              <a:t>3</a:t>
            </a:r>
          </a:p>
        </p:txBody>
      </p:sp>
      <p:sp>
        <p:nvSpPr>
          <p:cNvPr id="67" name="Ovaal 66"/>
          <p:cNvSpPr/>
          <p:nvPr/>
        </p:nvSpPr>
        <p:spPr>
          <a:xfrm>
            <a:off x="2972303" y="2229963"/>
            <a:ext cx="2556053" cy="2401250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sz="32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s-CO" sz="2800" b="1" dirty="0">
                <a:solidFill>
                  <a:schemeClr val="bg1"/>
                </a:solidFill>
              </a:rPr>
              <a:t>Costos</a:t>
            </a:r>
          </a:p>
          <a:p>
            <a:pPr algn="ctr">
              <a:defRPr/>
            </a:pPr>
            <a:endParaRPr lang="es-CO" sz="2800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es-CO" sz="2800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es-CO" sz="2800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en-US" sz="2800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en-US" sz="3200" b="1" dirty="0">
              <a:solidFill>
                <a:schemeClr val="bg1"/>
              </a:solidFill>
            </a:endParaRPr>
          </a:p>
        </p:txBody>
      </p:sp>
      <p:cxnSp>
        <p:nvCxnSpPr>
          <p:cNvPr id="123917" name="Rechte verbindingslijn 39"/>
          <p:cNvCxnSpPr>
            <a:cxnSpLocks noChangeShapeType="1"/>
          </p:cNvCxnSpPr>
          <p:nvPr/>
        </p:nvCxnSpPr>
        <p:spPr bwMode="auto">
          <a:xfrm>
            <a:off x="2930525" y="2319338"/>
            <a:ext cx="330200" cy="269875"/>
          </a:xfrm>
          <a:prstGeom prst="line">
            <a:avLst/>
          </a:prstGeom>
          <a:noFill/>
          <a:ln w="76200">
            <a:solidFill>
              <a:srgbClr val="00206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" name="Wolkvormige toelichting 37"/>
          <p:cNvSpPr/>
          <p:nvPr/>
        </p:nvSpPr>
        <p:spPr>
          <a:xfrm>
            <a:off x="377825" y="742950"/>
            <a:ext cx="3122613" cy="1260475"/>
          </a:xfrm>
          <a:prstGeom prst="cloudCallout">
            <a:avLst>
              <a:gd name="adj1" fmla="val 36033"/>
              <a:gd name="adj2" fmla="val 763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400" b="1" dirty="0">
                <a:solidFill>
                  <a:srgbClr val="FF0000"/>
                </a:solidFill>
              </a:rPr>
              <a:t>Reducir los costos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23919" name="Wolkvormige toelichting 38"/>
          <p:cNvSpPr>
            <a:spLocks noChangeArrowheads="1"/>
          </p:cNvSpPr>
          <p:nvPr/>
        </p:nvSpPr>
        <p:spPr bwMode="auto">
          <a:xfrm>
            <a:off x="65088" y="4281488"/>
            <a:ext cx="3043237" cy="1450975"/>
          </a:xfrm>
          <a:prstGeom prst="cloudCallout">
            <a:avLst>
              <a:gd name="adj1" fmla="val 9542"/>
              <a:gd name="adj2" fmla="val -88838"/>
            </a:avLst>
          </a:prstGeom>
          <a:solidFill>
            <a:schemeClr val="accent1"/>
          </a:solidFill>
          <a:ln w="25400">
            <a:solidFill>
              <a:srgbClr val="89A4A7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s-CO" sz="2400" b="1">
                <a:solidFill>
                  <a:srgbClr val="0070C0"/>
                </a:solidFill>
                <a:latin typeface="Arial" charset="0"/>
              </a:rPr>
              <a:t>Incrementar el ingreso</a:t>
            </a:r>
            <a:endParaRPr lang="en-US" sz="24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23920" name="Tijdelijke aanduiding voor dianummer 33"/>
          <p:cNvSpPr>
            <a:spLocks noGrp="1"/>
          </p:cNvSpPr>
          <p:nvPr>
            <p:ph type="sldNum" sz="quarter" idx="11"/>
          </p:nvPr>
        </p:nvSpPr>
        <p:spPr>
          <a:xfrm>
            <a:off x="7010400" y="6321425"/>
            <a:ext cx="2133600" cy="536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EB717112-6479-A147-BCF6-B5C776A8E9B4}" type="slidenum">
              <a:rPr lang="nl-NL" sz="1400">
                <a:latin typeface="Arial" charset="0"/>
              </a:rPr>
              <a:pPr algn="r" eaLnBrk="1" hangingPunct="1"/>
              <a:t>15</a:t>
            </a:fld>
            <a:endParaRPr lang="nl-NL" sz="1400" dirty="0">
              <a:latin typeface="Arial" charset="0"/>
            </a:endParaRPr>
          </a:p>
        </p:txBody>
      </p:sp>
      <p:sp>
        <p:nvSpPr>
          <p:cNvPr id="39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defTabSz="785813">
              <a:defRPr/>
            </a:pPr>
            <a:r>
              <a:rPr lang="es-CO" sz="3200" b="1">
                <a:solidFill>
                  <a:srgbClr val="000090"/>
                </a:solidFill>
                <a:latin typeface="Arial" charset="0"/>
                <a:cs typeface="Arial" charset="0"/>
              </a:rPr>
              <a:t>¿Cómo elevar la rentabilidad?</a:t>
            </a:r>
            <a:endParaRPr lang="en-US" sz="3200" b="1">
              <a:solidFill>
                <a:srgbClr val="000090"/>
              </a:solidFill>
              <a:latin typeface="Arial" charset="0"/>
              <a:cs typeface="Arial" charset="0"/>
            </a:endParaRPr>
          </a:p>
        </p:txBody>
      </p:sp>
      <p:sp>
        <p:nvSpPr>
          <p:cNvPr id="15" name="Ovaal 14"/>
          <p:cNvSpPr/>
          <p:nvPr/>
        </p:nvSpPr>
        <p:spPr>
          <a:xfrm>
            <a:off x="3530408" y="2794988"/>
            <a:ext cx="1439844" cy="127120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s-CO" sz="1600" b="1" smtClean="0">
                <a:latin typeface="Arial" charset="0"/>
              </a:rPr>
              <a:t>¡Desper-dicio!</a:t>
            </a:r>
          </a:p>
        </p:txBody>
      </p:sp>
      <p:sp>
        <p:nvSpPr>
          <p:cNvPr id="64" name="Ovaal 63"/>
          <p:cNvSpPr/>
          <p:nvPr/>
        </p:nvSpPr>
        <p:spPr>
          <a:xfrm>
            <a:off x="4076700" y="3694113"/>
            <a:ext cx="488950" cy="3937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/>
              <a:t>1</a:t>
            </a:r>
          </a:p>
        </p:txBody>
      </p:sp>
      <p:sp>
        <p:nvSpPr>
          <p:cNvPr id="16" name="Wolkvormige toelichting 15"/>
          <p:cNvSpPr/>
          <p:nvPr/>
        </p:nvSpPr>
        <p:spPr>
          <a:xfrm>
            <a:off x="3844925" y="4556125"/>
            <a:ext cx="3122613" cy="1544638"/>
          </a:xfrm>
          <a:prstGeom prst="cloudCallout">
            <a:avLst>
              <a:gd name="adj1" fmla="val -30612"/>
              <a:gd name="adj2" fmla="val -776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400" b="1" dirty="0">
                <a:solidFill>
                  <a:srgbClr val="FF0000"/>
                </a:solidFill>
              </a:rPr>
              <a:t>Empezar </a:t>
            </a:r>
            <a:br>
              <a:rPr lang="es-CO" sz="2400" b="1" dirty="0">
                <a:solidFill>
                  <a:srgbClr val="FF0000"/>
                </a:solidFill>
              </a:rPr>
            </a:br>
            <a:r>
              <a:rPr lang="es-CO" sz="2400" b="1" dirty="0">
                <a:solidFill>
                  <a:srgbClr val="FF0000"/>
                </a:solidFill>
              </a:rPr>
              <a:t>con el desperdicio</a:t>
            </a:r>
          </a:p>
        </p:txBody>
      </p:sp>
      <p:sp>
        <p:nvSpPr>
          <p:cNvPr id="17" name="Ovaal 16"/>
          <p:cNvSpPr/>
          <p:nvPr/>
        </p:nvSpPr>
        <p:spPr>
          <a:xfrm>
            <a:off x="3057525" y="2832100"/>
            <a:ext cx="488950" cy="3937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/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7743825" y="3233738"/>
            <a:ext cx="488950" cy="3937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763412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ext Box 2"/>
          <p:cNvSpPr txBox="1">
            <a:spLocks noChangeArrowheads="1"/>
          </p:cNvSpPr>
          <p:nvPr/>
        </p:nvSpPr>
        <p:spPr bwMode="auto">
          <a:xfrm>
            <a:off x="633413" y="914400"/>
            <a:ext cx="169862" cy="427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rgbClr val="919191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endParaRPr lang="nl-NL" sz="2200" b="1" i="1">
              <a:solidFill>
                <a:srgbClr val="FFFF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0418" name="Text Box 3"/>
          <p:cNvSpPr txBox="1">
            <a:spLocks noChangeArrowheads="1"/>
          </p:cNvSpPr>
          <p:nvPr/>
        </p:nvSpPr>
        <p:spPr bwMode="auto">
          <a:xfrm>
            <a:off x="223838" y="896938"/>
            <a:ext cx="8920162" cy="552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30000"/>
              </a:spcBef>
              <a:spcAft>
                <a:spcPct val="30000"/>
              </a:spcAft>
              <a:buFont typeface="Wingdings" charset="0"/>
              <a:buChar char="ü"/>
            </a:pPr>
            <a:r>
              <a:rPr lang="es-CO">
                <a:solidFill>
                  <a:srgbClr val="2D2D8A"/>
                </a:solidFill>
                <a:latin typeface="Arial" charset="0"/>
              </a:rPr>
              <a:t>La exploración continua de su propio ambiente externo.</a:t>
            </a:r>
            <a:br>
              <a:rPr lang="es-CO">
                <a:solidFill>
                  <a:srgbClr val="2D2D8A"/>
                </a:solidFill>
                <a:latin typeface="Arial" charset="0"/>
              </a:rPr>
            </a:br>
            <a:r>
              <a:rPr lang="es-CO">
                <a:solidFill>
                  <a:srgbClr val="2D2D8A"/>
                </a:solidFill>
                <a:latin typeface="Arial" charset="0"/>
              </a:rPr>
              <a:t>La exploración continua de su propio ambiente interno. </a:t>
            </a:r>
            <a:br>
              <a:rPr lang="es-CO">
                <a:solidFill>
                  <a:srgbClr val="2D2D8A"/>
                </a:solidFill>
                <a:latin typeface="Arial" charset="0"/>
              </a:rPr>
            </a:br>
            <a:r>
              <a:rPr lang="es-CO">
                <a:solidFill>
                  <a:srgbClr val="2D2D8A"/>
                </a:solidFill>
                <a:latin typeface="Arial" charset="0"/>
              </a:rPr>
              <a:t>¿En qué somos buenos y en qué (todavía) no? </a:t>
            </a:r>
            <a:br>
              <a:rPr lang="es-CO">
                <a:solidFill>
                  <a:srgbClr val="2D2D8A"/>
                </a:solidFill>
                <a:latin typeface="Arial" charset="0"/>
              </a:rPr>
            </a:br>
            <a:r>
              <a:rPr lang="es-CO">
                <a:solidFill>
                  <a:srgbClr val="2D2D8A"/>
                </a:solidFill>
                <a:latin typeface="Arial" charset="0"/>
              </a:rPr>
              <a:t>¡Mírese en el espejo! 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  <a:buFont typeface="Wingdings" charset="0"/>
              <a:buChar char="ü"/>
            </a:pPr>
            <a:r>
              <a:rPr lang="es-CO">
                <a:solidFill>
                  <a:srgbClr val="2D2D8A"/>
                </a:solidFill>
                <a:latin typeface="Arial" charset="0"/>
              </a:rPr>
              <a:t>La toma de decisiones apropiadas para cada una de las partes interesadas. Buscar el equilibrio para satisfacer a las diferentes partes interesadas. 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  <a:buFont typeface="Wingdings" charset="0"/>
              <a:buChar char="ü"/>
            </a:pPr>
            <a:r>
              <a:rPr lang="es-CO">
                <a:solidFill>
                  <a:srgbClr val="2D2D8A"/>
                </a:solidFill>
                <a:latin typeface="Arial" charset="0"/>
              </a:rPr>
              <a:t>El desarrollo y la implementación de estrategias para alinear las propias capacidades con las necesidades nuevas, próximas. 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  <a:buFont typeface="Wingdings" charset="0"/>
              <a:buChar char="ü"/>
            </a:pPr>
            <a:r>
              <a:rPr lang="es-CO">
                <a:solidFill>
                  <a:srgbClr val="2D2D8A"/>
                </a:solidFill>
                <a:latin typeface="Arial" charset="0"/>
              </a:rPr>
              <a:t>El seguimiento (mirarse al espejo) y desarrollo de las propias capacidades para el aprendizaje y la implementación de cambios. Construir agilidad (velocidad, innovación, flexibilidad). </a:t>
            </a:r>
          </a:p>
        </p:txBody>
      </p:sp>
      <p:sp>
        <p:nvSpPr>
          <p:cNvPr id="60419" name="Rectangle 718"/>
          <p:cNvSpPr>
            <a:spLocks noChangeArrowheads="1"/>
          </p:cNvSpPr>
          <p:nvPr/>
        </p:nvSpPr>
        <p:spPr bwMode="auto">
          <a:xfrm>
            <a:off x="0" y="0"/>
            <a:ext cx="9144000" cy="10509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n-US" sz="3200" b="1" dirty="0">
                <a:solidFill>
                  <a:srgbClr val="2D2D8A"/>
                </a:solidFill>
                <a:latin typeface="Arial" charset="0"/>
              </a:rPr>
              <a:t>¿</a:t>
            </a:r>
            <a:r>
              <a:rPr lang="es-CO" sz="3200" b="1" dirty="0">
                <a:solidFill>
                  <a:srgbClr val="2D2D8A"/>
                </a:solidFill>
                <a:latin typeface="Arial" charset="0"/>
              </a:rPr>
              <a:t>Cuáles son los “los elementos esenciales” </a:t>
            </a:r>
            <a:r>
              <a:rPr lang="es-CO" sz="3200" b="1" dirty="0" smtClean="0">
                <a:solidFill>
                  <a:srgbClr val="2D2D8A"/>
                </a:solidFill>
                <a:latin typeface="Arial" charset="0"/>
              </a:rPr>
              <a:t>de una </a:t>
            </a:r>
            <a:r>
              <a:rPr lang="es-CO" sz="3200" b="1" dirty="0">
                <a:solidFill>
                  <a:srgbClr val="2D2D8A"/>
                </a:solidFill>
                <a:latin typeface="Arial" charset="0"/>
              </a:rPr>
              <a:t>organización exitosa?</a:t>
            </a:r>
          </a:p>
        </p:txBody>
      </p:sp>
      <p:sp>
        <p:nvSpPr>
          <p:cNvPr id="60421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0C539E57-F976-6D4E-A9B2-BB51946756E6}" type="slidenum">
              <a:rPr lang="nl-NL" sz="1400">
                <a:latin typeface="Arial" charset="0"/>
              </a:rPr>
              <a:pPr eaLnBrk="1" hangingPunct="1"/>
              <a:t>16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587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446088" y="806450"/>
            <a:ext cx="8229600" cy="5437188"/>
          </a:xfrm>
        </p:spPr>
        <p:txBody>
          <a:bodyPr>
            <a:normAutofit lnSpcReduction="10000"/>
          </a:bodyPr>
          <a:lstStyle/>
          <a:p>
            <a:pPr marL="361950" lvl="1" indent="-361950" defTabSz="785813" eaLnBrk="1" hangingPunct="1">
              <a:spcBef>
                <a:spcPts val="600"/>
              </a:spcBef>
              <a:spcAft>
                <a:spcPts val="600"/>
              </a:spcAft>
            </a:pPr>
            <a:r>
              <a:rPr lang="es-CO" b="1" dirty="0">
                <a:solidFill>
                  <a:srgbClr val="FF0000"/>
                </a:solidFill>
                <a:latin typeface="Arial" charset="0"/>
                <a:cs typeface="Arial" charset="0"/>
              </a:rPr>
              <a:t>Enfoque al cliente</a:t>
            </a:r>
          </a:p>
          <a:p>
            <a:pPr marL="361950" lvl="1" indent="-361950" defTabSz="785813" eaLnBrk="1" hangingPunct="1">
              <a:spcBef>
                <a:spcPts val="600"/>
              </a:spcBef>
              <a:spcAft>
                <a:spcPts val="600"/>
              </a:spcAft>
            </a:pPr>
            <a:r>
              <a:rPr lang="es-CO" b="1" dirty="0">
                <a:solidFill>
                  <a:srgbClr val="FF0000"/>
                </a:solidFill>
                <a:latin typeface="Arial" charset="0"/>
                <a:cs typeface="Arial" charset="0"/>
              </a:rPr>
              <a:t>Liderazgo</a:t>
            </a:r>
          </a:p>
          <a:p>
            <a:pPr marL="361950" lvl="1" indent="-361950" defTabSz="785813" eaLnBrk="1" hangingPunct="1">
              <a:spcBef>
                <a:spcPts val="600"/>
              </a:spcBef>
              <a:spcAft>
                <a:spcPts val="600"/>
              </a:spcAft>
            </a:pPr>
            <a:r>
              <a:rPr lang="es-CO" b="1" dirty="0">
                <a:solidFill>
                  <a:srgbClr val="FF0000"/>
                </a:solidFill>
                <a:latin typeface="Arial" charset="0"/>
                <a:cs typeface="Arial" charset="0"/>
              </a:rPr>
              <a:t>Participación del personal</a:t>
            </a:r>
          </a:p>
          <a:p>
            <a:pPr marL="361950" lvl="1" indent="-361950" defTabSz="785813" eaLnBrk="1" hangingPunct="1">
              <a:spcBef>
                <a:spcPts val="600"/>
              </a:spcBef>
              <a:spcAft>
                <a:spcPts val="600"/>
              </a:spcAft>
            </a:pPr>
            <a:r>
              <a:rPr lang="es-CO" b="1" dirty="0">
                <a:solidFill>
                  <a:srgbClr val="002060"/>
                </a:solidFill>
                <a:latin typeface="Arial" charset="0"/>
                <a:cs typeface="Arial" charset="0"/>
              </a:rPr>
              <a:t>Enfoque basado en procesos</a:t>
            </a:r>
          </a:p>
          <a:p>
            <a:pPr marL="361950" lvl="1" indent="-361950" defTabSz="785813" eaLnBrk="1" hangingPunct="1">
              <a:spcBef>
                <a:spcPts val="600"/>
              </a:spcBef>
              <a:spcAft>
                <a:spcPts val="600"/>
              </a:spcAft>
            </a:pPr>
            <a:r>
              <a:rPr lang="es-CO" b="1" dirty="0">
                <a:solidFill>
                  <a:srgbClr val="002060"/>
                </a:solidFill>
                <a:latin typeface="Arial" charset="0"/>
                <a:cs typeface="Arial" charset="0"/>
              </a:rPr>
              <a:t>Enfoque de sistema para la gestión</a:t>
            </a:r>
          </a:p>
          <a:p>
            <a:pPr marL="361950" lvl="1" indent="-361950" defTabSz="785813" eaLnBrk="1" hangingPunct="1">
              <a:spcBef>
                <a:spcPts val="600"/>
              </a:spcBef>
              <a:spcAft>
                <a:spcPts val="600"/>
              </a:spcAft>
            </a:pPr>
            <a:r>
              <a:rPr lang="es-CO" b="1" dirty="0">
                <a:solidFill>
                  <a:srgbClr val="FF0000"/>
                </a:solidFill>
                <a:latin typeface="Arial" charset="0"/>
                <a:cs typeface="Arial" charset="0"/>
              </a:rPr>
              <a:t>Mejora continua</a:t>
            </a:r>
          </a:p>
          <a:p>
            <a:pPr marL="361950" lvl="1" indent="-361950" defTabSz="785813" eaLnBrk="1" hangingPunct="1">
              <a:spcBef>
                <a:spcPts val="600"/>
              </a:spcBef>
              <a:spcAft>
                <a:spcPts val="600"/>
              </a:spcAft>
            </a:pPr>
            <a:r>
              <a:rPr lang="es-CO" b="1" dirty="0">
                <a:solidFill>
                  <a:srgbClr val="002060"/>
                </a:solidFill>
                <a:latin typeface="Arial" charset="0"/>
                <a:cs typeface="Arial" charset="0"/>
              </a:rPr>
              <a:t>Enfoque basado en hechos para la toma de decisiones</a:t>
            </a:r>
          </a:p>
          <a:p>
            <a:pPr marL="361950" lvl="1" indent="-361950" defTabSz="785813" eaLnBrk="1" hangingPunct="1">
              <a:spcBef>
                <a:spcPts val="600"/>
              </a:spcBef>
              <a:spcAft>
                <a:spcPts val="600"/>
              </a:spcAft>
            </a:pPr>
            <a:r>
              <a:rPr lang="es-CO" b="1" dirty="0">
                <a:solidFill>
                  <a:srgbClr val="FF0000"/>
                </a:solidFill>
                <a:latin typeface="Arial" charset="0"/>
                <a:cs typeface="Arial" charset="0"/>
              </a:rPr>
              <a:t>Relaciones mutuamente beneficiosas con el proveedor</a:t>
            </a:r>
          </a:p>
          <a:p>
            <a:pPr marL="361950" lvl="1" indent="-361950" defTabSz="785813" eaLnBrk="1" hangingPunct="1">
              <a:spcBef>
                <a:spcPts val="600"/>
              </a:spcBef>
              <a:spcAft>
                <a:spcPts val="600"/>
              </a:spcAft>
            </a:pPr>
            <a:endParaRPr lang="es-CO" b="1" dirty="0">
              <a:solidFill>
                <a:srgbClr val="2D2D8A"/>
              </a:solidFill>
              <a:latin typeface="Arial" charset="0"/>
              <a:cs typeface="Arial" charset="0"/>
            </a:endParaRPr>
          </a:p>
          <a:p>
            <a:pPr marL="419100" indent="-419100" defTabSz="785813" eaLnBrk="1" hangingPunct="1">
              <a:spcBef>
                <a:spcPts val="600"/>
              </a:spcBef>
              <a:spcAft>
                <a:spcPts val="600"/>
              </a:spcAft>
              <a:buFont typeface="Monotype Sorts" charset="0"/>
              <a:buNone/>
            </a:pPr>
            <a:endParaRPr lang="es-CO" sz="2800" b="1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80898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  <a:extLst/>
        </p:spPr>
        <p:txBody>
          <a:bodyPr lIns="92075" tIns="46038" rIns="92075" bIns="46038" anchor="ctr"/>
          <a:lstStyle/>
          <a:p>
            <a:pPr marL="419100" indent="-419100" algn="r" defTabSz="785813">
              <a:spcBef>
                <a:spcPts val="300"/>
              </a:spcBef>
              <a:spcAft>
                <a:spcPts val="300"/>
              </a:spcAft>
              <a:buFont typeface="Monotype Sorts" charset="0"/>
              <a:buNone/>
            </a:pPr>
            <a:r>
              <a:rPr lang="es-CO" sz="2800" b="1">
                <a:solidFill>
                  <a:srgbClr val="222268"/>
                </a:solidFill>
                <a:latin typeface="Arial" charset="0"/>
              </a:rPr>
              <a:t>Fundamento: 8 principios de Gestión de la Calidad</a:t>
            </a:r>
          </a:p>
        </p:txBody>
      </p:sp>
      <p:sp>
        <p:nvSpPr>
          <p:cNvPr id="80899" name="Tijdelijke aanduiding voor dianummer 4"/>
          <p:cNvSpPr>
            <a:spLocks noGrp="1"/>
          </p:cNvSpPr>
          <p:nvPr>
            <p:ph type="sldNum" sz="quarter" idx="11"/>
          </p:nvPr>
        </p:nvSpPr>
        <p:spPr>
          <a:xfrm>
            <a:off x="6248400" y="6492875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D6F979E7-CB03-F143-928A-F960FF288B4C}" type="slidenum">
              <a:rPr lang="nl-NL" sz="1400">
                <a:latin typeface="Arial" charset="0"/>
              </a:rPr>
              <a:pPr algn="r" eaLnBrk="1" hangingPunct="1"/>
              <a:t>17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564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el 8"/>
          <p:cNvGraphicFramePr>
            <a:graphicFrameLocks noGrp="1"/>
          </p:cNvGraphicFramePr>
          <p:nvPr/>
        </p:nvGraphicFramePr>
        <p:xfrm>
          <a:off x="1985963" y="782638"/>
          <a:ext cx="6516687" cy="46720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2229"/>
                <a:gridCol w="2172229"/>
                <a:gridCol w="2172229"/>
              </a:tblGrid>
              <a:tr h="1557337"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44" marR="91444" marT="45713" marB="45713"/>
                </a:tc>
              </a:tr>
              <a:tr h="1557337"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</a:tr>
              <a:tr h="1557337"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</a:tr>
            </a:tbl>
          </a:graphicData>
        </a:graphic>
      </p:graphicFrame>
      <p:sp>
        <p:nvSpPr>
          <p:cNvPr id="13" name="Tekstvak 12"/>
          <p:cNvSpPr txBox="1"/>
          <p:nvPr/>
        </p:nvSpPr>
        <p:spPr>
          <a:xfrm>
            <a:off x="0" y="598488"/>
            <a:ext cx="1609725" cy="400050"/>
          </a:xfrm>
          <a:prstGeom prst="rect">
            <a:avLst/>
          </a:prstGeom>
          <a:solidFill>
            <a:schemeClr val="accent1">
              <a:lumMod val="90000"/>
            </a:schemeClr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CO" sz="2000" b="1">
                <a:latin typeface="+mn-lt"/>
                <a:ea typeface="+mn-ea"/>
                <a:cs typeface="Arial" charset="0"/>
              </a:rPr>
              <a:t>La madurez</a:t>
            </a:r>
          </a:p>
        </p:txBody>
      </p:sp>
      <p:sp>
        <p:nvSpPr>
          <p:cNvPr id="82967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  <a:extLst/>
        </p:spPr>
        <p:txBody>
          <a:bodyPr lIns="92075" tIns="46038" rIns="92075" bIns="46038" anchor="ctr"/>
          <a:lstStyle/>
          <a:p>
            <a:pPr algn="r" defTabSz="785813"/>
            <a:r>
              <a:rPr lang="es-CO" altLang="ko-KR" sz="3200" b="1">
                <a:solidFill>
                  <a:srgbClr val="2D2D8A"/>
                </a:solidFill>
                <a:latin typeface="Arial" charset="0"/>
                <a:ea typeface="Gulim" charset="0"/>
                <a:cs typeface="Gulim" charset="0"/>
              </a:rPr>
              <a:t>La relación entre ISO 9001 y ISO 9004</a:t>
            </a:r>
            <a:endParaRPr lang="es-CO" sz="3200" b="1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277813" y="1227138"/>
            <a:ext cx="1274762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b="1">
                <a:latin typeface="+mn-lt"/>
                <a:ea typeface="+mn-ea"/>
                <a:cs typeface="Arial" charset="0"/>
              </a:rPr>
              <a:t>El exito</a:t>
            </a:r>
            <a:br>
              <a:rPr lang="es-CO" b="1">
                <a:latin typeface="+mn-lt"/>
                <a:ea typeface="+mn-ea"/>
                <a:cs typeface="Arial" charset="0"/>
              </a:rPr>
            </a:br>
            <a:r>
              <a:rPr lang="es-CO" b="1">
                <a:latin typeface="+mn-lt"/>
                <a:ea typeface="+mn-ea"/>
                <a:cs typeface="Arial" charset="0"/>
              </a:rPr>
              <a:t>sostenido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293688" y="2767013"/>
            <a:ext cx="1403350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b="1" dirty="0">
                <a:latin typeface="+mn-lt"/>
                <a:ea typeface="+mn-ea"/>
                <a:cs typeface="Arial" charset="0"/>
              </a:rPr>
              <a:t>Eficiente y </a:t>
            </a:r>
            <a:br>
              <a:rPr lang="es-CO" b="1" dirty="0">
                <a:latin typeface="+mn-lt"/>
                <a:ea typeface="+mn-ea"/>
                <a:cs typeface="Arial" charset="0"/>
              </a:rPr>
            </a:br>
            <a:r>
              <a:rPr lang="es-CO" b="1" dirty="0">
                <a:latin typeface="+mn-lt"/>
                <a:ea typeface="+mn-ea"/>
                <a:cs typeface="Arial" charset="0"/>
              </a:rPr>
              <a:t>eficaz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277813" y="4395788"/>
            <a:ext cx="8509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b="1" dirty="0">
                <a:latin typeface="+mn-lt"/>
                <a:ea typeface="+mn-ea"/>
                <a:cs typeface="Arial" charset="0"/>
              </a:rPr>
              <a:t>Eficaz</a:t>
            </a:r>
          </a:p>
        </p:txBody>
      </p:sp>
      <p:sp>
        <p:nvSpPr>
          <p:cNvPr id="32" name="Tekstvak 31"/>
          <p:cNvSpPr txBox="1"/>
          <p:nvPr/>
        </p:nvSpPr>
        <p:spPr>
          <a:xfrm>
            <a:off x="2562225" y="5551488"/>
            <a:ext cx="10826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CO" b="1">
                <a:solidFill>
                  <a:srgbClr val="CC00CC"/>
                </a:solidFill>
                <a:latin typeface="+mn-lt"/>
                <a:ea typeface="+mn-ea"/>
                <a:cs typeface="Arial" charset="0"/>
              </a:rPr>
              <a:t>Clientes</a:t>
            </a:r>
          </a:p>
        </p:txBody>
      </p:sp>
      <p:sp>
        <p:nvSpPr>
          <p:cNvPr id="33" name="Tekstvak 32"/>
          <p:cNvSpPr txBox="1"/>
          <p:nvPr/>
        </p:nvSpPr>
        <p:spPr>
          <a:xfrm>
            <a:off x="6515100" y="5534025"/>
            <a:ext cx="1989138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CO" b="1" dirty="0">
                <a:solidFill>
                  <a:srgbClr val="CC00CC"/>
                </a:solidFill>
                <a:latin typeface="+mn-lt"/>
                <a:ea typeface="+mn-ea"/>
                <a:cs typeface="Arial" charset="0"/>
              </a:rPr>
              <a:t>Todas las partes</a:t>
            </a:r>
            <a:br>
              <a:rPr lang="es-CO" b="1" dirty="0">
                <a:solidFill>
                  <a:srgbClr val="CC00CC"/>
                </a:solidFill>
                <a:latin typeface="+mn-lt"/>
                <a:ea typeface="+mn-ea"/>
                <a:cs typeface="Arial" charset="0"/>
              </a:rPr>
            </a:br>
            <a:r>
              <a:rPr lang="es-CO" b="1" dirty="0">
                <a:solidFill>
                  <a:srgbClr val="CC00CC"/>
                </a:solidFill>
                <a:latin typeface="+mn-lt"/>
                <a:ea typeface="+mn-ea"/>
                <a:cs typeface="Arial" charset="0"/>
              </a:rPr>
              <a:t>interesadas</a:t>
            </a:r>
          </a:p>
        </p:txBody>
      </p:sp>
      <p:sp>
        <p:nvSpPr>
          <p:cNvPr id="34" name="Tekstvak 33"/>
          <p:cNvSpPr txBox="1"/>
          <p:nvPr/>
        </p:nvSpPr>
        <p:spPr>
          <a:xfrm>
            <a:off x="6275388" y="6124575"/>
            <a:ext cx="2347912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CO" b="1">
                <a:solidFill>
                  <a:srgbClr val="0070C0"/>
                </a:solidFill>
                <a:latin typeface="+mn-lt"/>
                <a:ea typeface="+mn-ea"/>
                <a:cs typeface="Arial" charset="0"/>
              </a:rPr>
              <a:t>Todos los procesos</a:t>
            </a:r>
          </a:p>
        </p:txBody>
      </p:sp>
      <p:sp>
        <p:nvSpPr>
          <p:cNvPr id="35" name="Ovaal 34"/>
          <p:cNvSpPr/>
          <p:nvPr/>
        </p:nvSpPr>
        <p:spPr>
          <a:xfrm>
            <a:off x="1892300" y="3749675"/>
            <a:ext cx="2932113" cy="17811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800" b="1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rPr>
              <a:t>ISO 9001</a:t>
            </a:r>
            <a:r>
              <a:rPr lang="es-CO" sz="280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rPr>
              <a:t/>
            </a:r>
            <a:br>
              <a:rPr lang="es-CO" sz="280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280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rPr>
              <a:t>(minimo)</a:t>
            </a:r>
          </a:p>
        </p:txBody>
      </p:sp>
      <p:sp>
        <p:nvSpPr>
          <p:cNvPr id="36" name="PIJL-RECHTS 35"/>
          <p:cNvSpPr/>
          <p:nvPr/>
        </p:nvSpPr>
        <p:spPr>
          <a:xfrm flipV="1">
            <a:off x="4795838" y="5692775"/>
            <a:ext cx="882650" cy="144463"/>
          </a:xfrm>
          <a:prstGeom prst="rightArrow">
            <a:avLst/>
          </a:prstGeom>
          <a:solidFill>
            <a:srgbClr val="CC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37" name="PIJL-RECHTS 36"/>
          <p:cNvSpPr/>
          <p:nvPr/>
        </p:nvSpPr>
        <p:spPr>
          <a:xfrm>
            <a:off x="4810125" y="6199188"/>
            <a:ext cx="881063" cy="158750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82977" name="Tekstvak 37"/>
          <p:cNvSpPr txBox="1">
            <a:spLocks noChangeArrowheads="1"/>
          </p:cNvSpPr>
          <p:nvPr/>
        </p:nvSpPr>
        <p:spPr bwMode="auto">
          <a:xfrm>
            <a:off x="2025650" y="5951538"/>
            <a:ext cx="22367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CO" sz="1800" b="1">
                <a:solidFill>
                  <a:srgbClr val="0070C0"/>
                </a:solidFill>
                <a:latin typeface="Arial" charset="0"/>
              </a:rPr>
              <a:t>Los procesos para</a:t>
            </a:r>
            <a:br>
              <a:rPr lang="es-CO" sz="1800" b="1">
                <a:solidFill>
                  <a:srgbClr val="0070C0"/>
                </a:solidFill>
                <a:latin typeface="Arial" charset="0"/>
              </a:rPr>
            </a:br>
            <a:r>
              <a:rPr lang="es-CO" sz="1800" b="1">
                <a:solidFill>
                  <a:srgbClr val="0070C0"/>
                </a:solidFill>
                <a:latin typeface="Arial" charset="0"/>
              </a:rPr>
              <a:t>la realización</a:t>
            </a:r>
          </a:p>
        </p:txBody>
      </p:sp>
      <p:sp>
        <p:nvSpPr>
          <p:cNvPr id="82978" name="Tijdelijke aanduiding voor dianummer 20"/>
          <p:cNvSpPr>
            <a:spLocks noGrp="1"/>
          </p:cNvSpPr>
          <p:nvPr>
            <p:ph type="sldNum" sz="quarter" idx="11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B8A68CF3-60D3-8648-AD6A-CC82716E8B0D}" type="slidenum">
              <a:rPr lang="nl-NL" sz="1400">
                <a:latin typeface="Arial" charset="0"/>
              </a:rPr>
              <a:pPr algn="r" eaLnBrk="1" hangingPunct="1"/>
              <a:t>18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52965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el 8"/>
          <p:cNvGraphicFramePr>
            <a:graphicFrameLocks noGrp="1"/>
          </p:cNvGraphicFramePr>
          <p:nvPr/>
        </p:nvGraphicFramePr>
        <p:xfrm>
          <a:off x="1985963" y="782638"/>
          <a:ext cx="6516687" cy="46720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2229"/>
                <a:gridCol w="2172229"/>
                <a:gridCol w="2172229"/>
              </a:tblGrid>
              <a:tr h="1557337"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44" marR="91444" marT="45713" marB="45713"/>
                </a:tc>
              </a:tr>
              <a:tr h="1557337"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</a:tr>
              <a:tr h="1557337"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44" marR="91444" marT="45713" marB="45713"/>
                </a:tc>
              </a:tr>
            </a:tbl>
          </a:graphicData>
        </a:graphic>
      </p:graphicFrame>
      <p:sp>
        <p:nvSpPr>
          <p:cNvPr id="13" name="Tekstvak 12"/>
          <p:cNvSpPr txBox="1"/>
          <p:nvPr/>
        </p:nvSpPr>
        <p:spPr>
          <a:xfrm>
            <a:off x="0" y="598488"/>
            <a:ext cx="1609725" cy="400050"/>
          </a:xfrm>
          <a:prstGeom prst="rect">
            <a:avLst/>
          </a:prstGeom>
          <a:solidFill>
            <a:schemeClr val="accent1">
              <a:lumMod val="90000"/>
            </a:schemeClr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CO" sz="2000" b="1">
                <a:latin typeface="+mn-lt"/>
                <a:ea typeface="+mn-ea"/>
                <a:cs typeface="Arial" charset="0"/>
              </a:rPr>
              <a:t>La madurez</a:t>
            </a:r>
          </a:p>
        </p:txBody>
      </p:sp>
      <p:sp>
        <p:nvSpPr>
          <p:cNvPr id="20" name="Afgeronde rechthoek 19"/>
          <p:cNvSpPr/>
          <p:nvPr/>
        </p:nvSpPr>
        <p:spPr>
          <a:xfrm>
            <a:off x="1901825" y="738188"/>
            <a:ext cx="6711950" cy="4762500"/>
          </a:xfrm>
          <a:prstGeom prst="roundRect">
            <a:avLst>
              <a:gd name="adj" fmla="val 5366"/>
            </a:avLst>
          </a:prstGeom>
          <a:noFill/>
          <a:ln w="57150">
            <a:solidFill>
              <a:srgbClr val="00E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altLang="ko-KR" sz="2800" b="1">
                <a:solidFill>
                  <a:srgbClr val="00B000"/>
                </a:solidFill>
                <a:latin typeface="Arial" charset="0"/>
                <a:ea typeface="Gulim" charset="0"/>
                <a:cs typeface="Gulim" charset="0"/>
              </a:rPr>
              <a:t>ISO 9004</a:t>
            </a:r>
          </a:p>
          <a:p>
            <a:pPr algn="ctr">
              <a:defRPr/>
            </a:pPr>
            <a:r>
              <a:rPr lang="es-CO" sz="2800">
                <a:solidFill>
                  <a:srgbClr val="00B000"/>
                </a:solidFill>
                <a:latin typeface="Arial" charset="0"/>
                <a:ea typeface="Gulim" charset="0"/>
                <a:cs typeface="Gulim" charset="0"/>
              </a:rPr>
              <a:t>(“por elementos”)</a:t>
            </a:r>
            <a:br>
              <a:rPr lang="es-CO" sz="2800">
                <a:solidFill>
                  <a:srgbClr val="00B000"/>
                </a:solidFill>
                <a:latin typeface="Arial" charset="0"/>
                <a:ea typeface="Gulim" charset="0"/>
                <a:cs typeface="Gulim" charset="0"/>
              </a:rPr>
            </a:br>
            <a:r>
              <a:rPr lang="es-CO" sz="3600" b="1">
                <a:solidFill>
                  <a:srgbClr val="00E200"/>
                </a:solidFill>
                <a:latin typeface="Arial" charset="0"/>
                <a:ea typeface="Gulim" charset="0"/>
                <a:cs typeface="Gulim" charset="0"/>
              </a:rPr>
              <a:t/>
            </a:r>
            <a:br>
              <a:rPr lang="es-CO" sz="3600" b="1">
                <a:solidFill>
                  <a:srgbClr val="00E200"/>
                </a:solidFill>
                <a:latin typeface="Arial" charset="0"/>
                <a:ea typeface="Gulim" charset="0"/>
                <a:cs typeface="Gulim" charset="0"/>
              </a:rPr>
            </a:br>
            <a:r>
              <a:rPr lang="es-CO" sz="3600" b="1">
                <a:solidFill>
                  <a:srgbClr val="00E200"/>
                </a:solidFill>
                <a:latin typeface="Arial" charset="0"/>
                <a:ea typeface="Gulim" charset="0"/>
                <a:cs typeface="Gulim" charset="0"/>
              </a:rPr>
              <a:t/>
            </a:r>
            <a:br>
              <a:rPr lang="es-CO" sz="3600" b="1">
                <a:solidFill>
                  <a:srgbClr val="00E200"/>
                </a:solidFill>
                <a:latin typeface="Arial" charset="0"/>
                <a:ea typeface="Gulim" charset="0"/>
                <a:cs typeface="Gulim" charset="0"/>
              </a:rPr>
            </a:br>
            <a:endParaRPr lang="es-CO" sz="3600" b="1">
              <a:solidFill>
                <a:srgbClr val="00E2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22" name="PIJL-OMHOOG 21"/>
          <p:cNvSpPr/>
          <p:nvPr/>
        </p:nvSpPr>
        <p:spPr>
          <a:xfrm>
            <a:off x="3089275" y="1860550"/>
            <a:ext cx="520700" cy="1733550"/>
          </a:xfrm>
          <a:prstGeom prst="upArrow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23" name="PIJL-OMHOOG 22"/>
          <p:cNvSpPr/>
          <p:nvPr/>
        </p:nvSpPr>
        <p:spPr>
          <a:xfrm rot="5400000">
            <a:off x="5622925" y="3794125"/>
            <a:ext cx="520700" cy="1733550"/>
          </a:xfrm>
          <a:prstGeom prst="upArrow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82967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  <a:extLst/>
        </p:spPr>
        <p:txBody>
          <a:bodyPr lIns="92075" tIns="46038" rIns="92075" bIns="46038" anchor="ctr"/>
          <a:lstStyle/>
          <a:p>
            <a:pPr algn="r" defTabSz="785813"/>
            <a:r>
              <a:rPr lang="es-CO" altLang="ko-KR" sz="3200" b="1">
                <a:solidFill>
                  <a:srgbClr val="2D2D8A"/>
                </a:solidFill>
                <a:latin typeface="Arial" charset="0"/>
                <a:ea typeface="Gulim" charset="0"/>
                <a:cs typeface="Gulim" charset="0"/>
              </a:rPr>
              <a:t>La relación entre ISO 9001 y ISO 9004</a:t>
            </a:r>
            <a:endParaRPr lang="es-CO" sz="3200" b="1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277813" y="1227138"/>
            <a:ext cx="1274762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b="1">
                <a:latin typeface="+mn-lt"/>
                <a:ea typeface="+mn-ea"/>
                <a:cs typeface="Arial" charset="0"/>
              </a:rPr>
              <a:t>El exito</a:t>
            </a:r>
            <a:br>
              <a:rPr lang="es-CO" b="1">
                <a:latin typeface="+mn-lt"/>
                <a:ea typeface="+mn-ea"/>
                <a:cs typeface="Arial" charset="0"/>
              </a:rPr>
            </a:br>
            <a:r>
              <a:rPr lang="es-CO" b="1">
                <a:latin typeface="+mn-lt"/>
                <a:ea typeface="+mn-ea"/>
                <a:cs typeface="Arial" charset="0"/>
              </a:rPr>
              <a:t>sostenido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293688" y="2767013"/>
            <a:ext cx="1403350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b="1" dirty="0">
                <a:latin typeface="+mn-lt"/>
                <a:ea typeface="+mn-ea"/>
                <a:cs typeface="Arial" charset="0"/>
              </a:rPr>
              <a:t>Eficiente y </a:t>
            </a:r>
            <a:br>
              <a:rPr lang="es-CO" b="1" dirty="0">
                <a:latin typeface="+mn-lt"/>
                <a:ea typeface="+mn-ea"/>
                <a:cs typeface="Arial" charset="0"/>
              </a:rPr>
            </a:br>
            <a:r>
              <a:rPr lang="es-CO" b="1" dirty="0">
                <a:latin typeface="+mn-lt"/>
                <a:ea typeface="+mn-ea"/>
                <a:cs typeface="Arial" charset="0"/>
              </a:rPr>
              <a:t>eficaz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277813" y="4395788"/>
            <a:ext cx="8509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b="1" dirty="0">
                <a:latin typeface="+mn-lt"/>
                <a:ea typeface="+mn-ea"/>
                <a:cs typeface="Arial" charset="0"/>
              </a:rPr>
              <a:t>Eficaz</a:t>
            </a:r>
          </a:p>
        </p:txBody>
      </p:sp>
      <p:sp>
        <p:nvSpPr>
          <p:cNvPr id="32" name="Tekstvak 31"/>
          <p:cNvSpPr txBox="1"/>
          <p:nvPr/>
        </p:nvSpPr>
        <p:spPr>
          <a:xfrm>
            <a:off x="2562225" y="5551488"/>
            <a:ext cx="10826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CO" b="1">
                <a:solidFill>
                  <a:srgbClr val="CC00CC"/>
                </a:solidFill>
                <a:latin typeface="+mn-lt"/>
                <a:ea typeface="+mn-ea"/>
                <a:cs typeface="Arial" charset="0"/>
              </a:rPr>
              <a:t>Clientes</a:t>
            </a:r>
          </a:p>
        </p:txBody>
      </p:sp>
      <p:sp>
        <p:nvSpPr>
          <p:cNvPr id="33" name="Tekstvak 32"/>
          <p:cNvSpPr txBox="1"/>
          <p:nvPr/>
        </p:nvSpPr>
        <p:spPr>
          <a:xfrm>
            <a:off x="6515100" y="5534025"/>
            <a:ext cx="1989138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CO" b="1" dirty="0">
                <a:solidFill>
                  <a:srgbClr val="CC00CC"/>
                </a:solidFill>
                <a:latin typeface="+mn-lt"/>
                <a:ea typeface="+mn-ea"/>
                <a:cs typeface="Arial" charset="0"/>
              </a:rPr>
              <a:t>Todas las partes</a:t>
            </a:r>
            <a:br>
              <a:rPr lang="es-CO" b="1" dirty="0">
                <a:solidFill>
                  <a:srgbClr val="CC00CC"/>
                </a:solidFill>
                <a:latin typeface="+mn-lt"/>
                <a:ea typeface="+mn-ea"/>
                <a:cs typeface="Arial" charset="0"/>
              </a:rPr>
            </a:br>
            <a:r>
              <a:rPr lang="es-CO" b="1" dirty="0">
                <a:solidFill>
                  <a:srgbClr val="CC00CC"/>
                </a:solidFill>
                <a:latin typeface="+mn-lt"/>
                <a:ea typeface="+mn-ea"/>
                <a:cs typeface="Arial" charset="0"/>
              </a:rPr>
              <a:t>interesadas</a:t>
            </a:r>
          </a:p>
        </p:txBody>
      </p:sp>
      <p:sp>
        <p:nvSpPr>
          <p:cNvPr id="34" name="Tekstvak 33"/>
          <p:cNvSpPr txBox="1"/>
          <p:nvPr/>
        </p:nvSpPr>
        <p:spPr>
          <a:xfrm>
            <a:off x="6275388" y="6124575"/>
            <a:ext cx="2347912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CO" b="1">
                <a:solidFill>
                  <a:srgbClr val="0070C0"/>
                </a:solidFill>
                <a:latin typeface="+mn-lt"/>
                <a:ea typeface="+mn-ea"/>
                <a:cs typeface="Arial" charset="0"/>
              </a:rPr>
              <a:t>Todos los procesos</a:t>
            </a:r>
          </a:p>
        </p:txBody>
      </p:sp>
      <p:sp>
        <p:nvSpPr>
          <p:cNvPr id="35" name="Ovaal 34"/>
          <p:cNvSpPr/>
          <p:nvPr/>
        </p:nvSpPr>
        <p:spPr>
          <a:xfrm>
            <a:off x="1892300" y="3749675"/>
            <a:ext cx="2932113" cy="17811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800" b="1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rPr>
              <a:t>ISO 9001</a:t>
            </a:r>
            <a:r>
              <a:rPr lang="es-CO" sz="280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rPr>
              <a:t/>
            </a:r>
            <a:br>
              <a:rPr lang="es-CO" sz="280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280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rPr>
              <a:t>(minimo)</a:t>
            </a:r>
          </a:p>
        </p:txBody>
      </p:sp>
      <p:sp>
        <p:nvSpPr>
          <p:cNvPr id="36" name="PIJL-RECHTS 35"/>
          <p:cNvSpPr/>
          <p:nvPr/>
        </p:nvSpPr>
        <p:spPr>
          <a:xfrm flipV="1">
            <a:off x="4795838" y="5692775"/>
            <a:ext cx="882650" cy="144463"/>
          </a:xfrm>
          <a:prstGeom prst="rightArrow">
            <a:avLst/>
          </a:prstGeom>
          <a:solidFill>
            <a:srgbClr val="CC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37" name="PIJL-RECHTS 36"/>
          <p:cNvSpPr/>
          <p:nvPr/>
        </p:nvSpPr>
        <p:spPr>
          <a:xfrm>
            <a:off x="4810125" y="6199188"/>
            <a:ext cx="881063" cy="158750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82977" name="Tekstvak 37"/>
          <p:cNvSpPr txBox="1">
            <a:spLocks noChangeArrowheads="1"/>
          </p:cNvSpPr>
          <p:nvPr/>
        </p:nvSpPr>
        <p:spPr bwMode="auto">
          <a:xfrm>
            <a:off x="2025650" y="5951538"/>
            <a:ext cx="22367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CO" sz="1800" b="1">
                <a:solidFill>
                  <a:srgbClr val="0070C0"/>
                </a:solidFill>
                <a:latin typeface="Arial" charset="0"/>
              </a:rPr>
              <a:t>Los procesos para</a:t>
            </a:r>
            <a:br>
              <a:rPr lang="es-CO" sz="1800" b="1">
                <a:solidFill>
                  <a:srgbClr val="0070C0"/>
                </a:solidFill>
                <a:latin typeface="Arial" charset="0"/>
              </a:rPr>
            </a:br>
            <a:r>
              <a:rPr lang="es-CO" sz="1800" b="1">
                <a:solidFill>
                  <a:srgbClr val="0070C0"/>
                </a:solidFill>
                <a:latin typeface="Arial" charset="0"/>
              </a:rPr>
              <a:t>la realización</a:t>
            </a:r>
          </a:p>
        </p:txBody>
      </p:sp>
      <p:sp>
        <p:nvSpPr>
          <p:cNvPr id="82978" name="Tijdelijke aanduiding voor dianummer 20"/>
          <p:cNvSpPr>
            <a:spLocks noGrp="1"/>
          </p:cNvSpPr>
          <p:nvPr>
            <p:ph type="sldNum" sz="quarter" idx="11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B8A68CF3-60D3-8648-AD6A-CC82716E8B0D}" type="slidenum">
              <a:rPr lang="nl-NL" sz="1400">
                <a:latin typeface="Arial" charset="0"/>
              </a:rPr>
              <a:pPr algn="r" eaLnBrk="1" hangingPunct="1"/>
              <a:t>19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27099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49288" y="1165225"/>
            <a:ext cx="7708900" cy="3832225"/>
          </a:xfrm>
        </p:spPr>
        <p:txBody>
          <a:bodyPr>
            <a:normAutofit/>
          </a:bodyPr>
          <a:lstStyle/>
          <a:p>
            <a:r>
              <a:rPr lang="es-CO" dirty="0" smtClean="0">
                <a:solidFill>
                  <a:srgbClr val="2D2D8A"/>
                </a:solidFill>
                <a:latin typeface="Arial" charset="0"/>
              </a:rPr>
              <a:t>Alcanzar sus objetivos.</a:t>
            </a:r>
            <a:br>
              <a:rPr lang="es-CO" dirty="0" smtClean="0">
                <a:solidFill>
                  <a:srgbClr val="2D2D8A"/>
                </a:solidFill>
                <a:latin typeface="Arial" charset="0"/>
              </a:rPr>
            </a:br>
            <a:endParaRPr lang="es-CO" dirty="0" smtClean="0">
              <a:solidFill>
                <a:srgbClr val="2D2D8A"/>
              </a:solidFill>
              <a:latin typeface="Arial" charset="0"/>
            </a:endParaRPr>
          </a:p>
          <a:p>
            <a:r>
              <a:rPr lang="es-CO" dirty="0" smtClean="0">
                <a:solidFill>
                  <a:srgbClr val="2D2D8A"/>
                </a:solidFill>
                <a:latin typeface="Arial" charset="0"/>
              </a:rPr>
              <a:t>Prevenir o reducir los problemas.</a:t>
            </a:r>
            <a:br>
              <a:rPr lang="es-CO" dirty="0" smtClean="0">
                <a:solidFill>
                  <a:srgbClr val="2D2D8A"/>
                </a:solidFill>
                <a:latin typeface="Arial" charset="0"/>
              </a:rPr>
            </a:br>
            <a:endParaRPr lang="es-CO" dirty="0" smtClean="0">
              <a:solidFill>
                <a:srgbClr val="2D2D8A"/>
              </a:solidFill>
              <a:latin typeface="Arial" charset="0"/>
            </a:endParaRPr>
          </a:p>
          <a:p>
            <a:r>
              <a:rPr lang="es-CO" dirty="0" smtClean="0">
                <a:solidFill>
                  <a:srgbClr val="2D2D8A"/>
                </a:solidFill>
                <a:latin typeface="Arial" charset="0"/>
              </a:rPr>
              <a:t>No solo hoy, pero tambien mañana y pasado mañana.  </a:t>
            </a:r>
            <a:endParaRPr lang="es-CO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41986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ES_tradnl" sz="3200" b="1" dirty="0" smtClean="0">
                <a:solidFill>
                  <a:srgbClr val="000090"/>
                </a:solidFill>
                <a:latin typeface="Arial" charset="0"/>
              </a:rPr>
              <a:t>¿Qué querrían todas organizaciones?</a:t>
            </a:r>
            <a:endParaRPr lang="es-ES_tradnl" sz="3200" b="1" dirty="0">
              <a:solidFill>
                <a:srgbClr val="000090"/>
              </a:solidFill>
              <a:latin typeface="Arial" charset="0"/>
            </a:endParaRPr>
          </a:p>
        </p:txBody>
      </p:sp>
      <p:sp>
        <p:nvSpPr>
          <p:cNvPr id="41988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FB897EA3-E9F7-3140-AE74-C5F929BF8B04}" type="slidenum">
              <a:rPr lang="nl-NL" sz="1400">
                <a:latin typeface="Arial" charset="0"/>
              </a:rPr>
              <a:pPr eaLnBrk="1" hangingPunct="1"/>
              <a:t>2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60263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al 5"/>
          <p:cNvSpPr/>
          <p:nvPr/>
        </p:nvSpPr>
        <p:spPr bwMode="auto">
          <a:xfrm>
            <a:off x="2849563" y="1820863"/>
            <a:ext cx="3429000" cy="3214687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ISO 9001</a:t>
            </a:r>
          </a:p>
        </p:txBody>
      </p:sp>
      <p:sp>
        <p:nvSpPr>
          <p:cNvPr id="84994" name="AutoShape 4"/>
          <p:cNvSpPr>
            <a:spLocks noChangeArrowheads="1"/>
          </p:cNvSpPr>
          <p:nvPr/>
        </p:nvSpPr>
        <p:spPr bwMode="auto">
          <a:xfrm>
            <a:off x="7751763" y="0"/>
            <a:ext cx="1392237" cy="6164263"/>
          </a:xfrm>
          <a:prstGeom prst="roundRect">
            <a:avLst>
              <a:gd name="adj" fmla="val 5463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algn="ctr"/>
            <a:r>
              <a:rPr lang="es-CO" sz="1200" b="1">
                <a:latin typeface="Arial" charset="0"/>
              </a:rPr>
              <a:t>Ambiente de</a:t>
            </a:r>
            <a:br>
              <a:rPr lang="es-CO" sz="1200" b="1">
                <a:latin typeface="Arial" charset="0"/>
              </a:rPr>
            </a:br>
            <a:r>
              <a:rPr lang="es-CO" sz="1200" b="1">
                <a:latin typeface="Arial" charset="0"/>
              </a:rPr>
              <a:t>la Organización</a:t>
            </a:r>
            <a:endParaRPr lang="es-CO" sz="1200">
              <a:latin typeface="Arial" charset="0"/>
            </a:endParaRPr>
          </a:p>
          <a:p>
            <a:pPr algn="ctr"/>
            <a:endParaRPr lang="es-CO">
              <a:latin typeface="Arial" charset="0"/>
            </a:endParaRPr>
          </a:p>
        </p:txBody>
      </p:sp>
      <p:sp>
        <p:nvSpPr>
          <p:cNvPr id="84995" name="AutoShape 6"/>
          <p:cNvSpPr>
            <a:spLocks noChangeArrowheads="1"/>
          </p:cNvSpPr>
          <p:nvPr/>
        </p:nvSpPr>
        <p:spPr bwMode="auto">
          <a:xfrm>
            <a:off x="7945438" y="1655763"/>
            <a:ext cx="1081087" cy="3687762"/>
          </a:xfrm>
          <a:prstGeom prst="roundRect">
            <a:avLst>
              <a:gd name="adj" fmla="val 6616"/>
            </a:avLst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algn="ctr"/>
            <a:r>
              <a:rPr lang="es-CO" sz="1400" b="1">
                <a:latin typeface="Arial" charset="0"/>
              </a:rPr>
              <a:t>Clientes</a:t>
            </a:r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>
              <a:latin typeface="Arial" charset="0"/>
            </a:endParaRPr>
          </a:p>
        </p:txBody>
      </p:sp>
      <p:sp>
        <p:nvSpPr>
          <p:cNvPr id="84996" name="AutoShape 7"/>
          <p:cNvSpPr>
            <a:spLocks noChangeArrowheads="1"/>
          </p:cNvSpPr>
          <p:nvPr/>
        </p:nvSpPr>
        <p:spPr bwMode="auto">
          <a:xfrm>
            <a:off x="0" y="0"/>
            <a:ext cx="1433513" cy="6100763"/>
          </a:xfrm>
          <a:prstGeom prst="roundRect">
            <a:avLst>
              <a:gd name="adj" fmla="val 412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algn="ctr"/>
            <a:r>
              <a:rPr lang="es-CO" sz="1200" b="1">
                <a:latin typeface="Arial" charset="0"/>
              </a:rPr>
              <a:t>Ambiente de </a:t>
            </a:r>
            <a:br>
              <a:rPr lang="es-CO" sz="1200" b="1">
                <a:latin typeface="Arial" charset="0"/>
              </a:rPr>
            </a:br>
            <a:r>
              <a:rPr lang="es-CO" sz="1200" b="1">
                <a:latin typeface="Arial" charset="0"/>
              </a:rPr>
              <a:t>la organización</a:t>
            </a:r>
            <a:endParaRPr lang="en-US" sz="1600">
              <a:latin typeface="Arial" charset="0"/>
            </a:endParaRPr>
          </a:p>
        </p:txBody>
      </p:sp>
      <p:sp>
        <p:nvSpPr>
          <p:cNvPr id="84997" name="AutoShape 10"/>
          <p:cNvSpPr>
            <a:spLocks noChangeArrowheads="1"/>
          </p:cNvSpPr>
          <p:nvPr/>
        </p:nvSpPr>
        <p:spPr bwMode="auto">
          <a:xfrm>
            <a:off x="184150" y="1512888"/>
            <a:ext cx="1081088" cy="3830637"/>
          </a:xfrm>
          <a:prstGeom prst="roundRect">
            <a:avLst>
              <a:gd name="adj" fmla="val 6616"/>
            </a:avLst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400" b="1">
                <a:latin typeface="Arial" charset="0"/>
              </a:rPr>
              <a:t>Clientes</a:t>
            </a: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>
              <a:latin typeface="Arial" charset="0"/>
            </a:endParaRPr>
          </a:p>
        </p:txBody>
      </p:sp>
      <p:sp>
        <p:nvSpPr>
          <p:cNvPr id="84998" name="Rectangle 32"/>
          <p:cNvSpPr>
            <a:spLocks noChangeArrowheads="1"/>
          </p:cNvSpPr>
          <p:nvPr/>
        </p:nvSpPr>
        <p:spPr bwMode="auto">
          <a:xfrm>
            <a:off x="288925" y="4473575"/>
            <a:ext cx="865188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900">
                <a:latin typeface="Arial" charset="0"/>
              </a:rPr>
              <a:t>Requisitos</a:t>
            </a:r>
            <a:br>
              <a:rPr lang="es-CO" sz="900">
                <a:latin typeface="Arial" charset="0"/>
              </a:rPr>
            </a:br>
            <a:r>
              <a:rPr lang="es-CO" sz="900">
                <a:latin typeface="Arial" charset="0"/>
              </a:rPr>
              <a:t>&amp; expectativas</a:t>
            </a:r>
            <a:endParaRPr lang="en-US">
              <a:latin typeface="Arial" charset="0"/>
            </a:endParaRPr>
          </a:p>
        </p:txBody>
      </p:sp>
      <p:sp>
        <p:nvSpPr>
          <p:cNvPr id="84999" name="Rectangle 33"/>
          <p:cNvSpPr>
            <a:spLocks noChangeArrowheads="1"/>
          </p:cNvSpPr>
          <p:nvPr/>
        </p:nvSpPr>
        <p:spPr bwMode="auto">
          <a:xfrm>
            <a:off x="254000" y="2073275"/>
            <a:ext cx="1009650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000">
                <a:latin typeface="Arial" charset="0"/>
              </a:rPr>
              <a:t>Necesidades &amp; </a:t>
            </a:r>
            <a:br>
              <a:rPr lang="es-CO" sz="1000">
                <a:latin typeface="Arial" charset="0"/>
              </a:rPr>
            </a:br>
            <a:r>
              <a:rPr lang="es-CO" sz="1000">
                <a:latin typeface="Arial" charset="0"/>
              </a:rPr>
              <a:t>expectativas</a:t>
            </a:r>
            <a:endParaRPr lang="es-CO">
              <a:latin typeface="Arial" charset="0"/>
            </a:endParaRPr>
          </a:p>
        </p:txBody>
      </p:sp>
      <p:sp>
        <p:nvSpPr>
          <p:cNvPr id="85000" name="AutoShape 34"/>
          <p:cNvSpPr>
            <a:spLocks noChangeArrowheads="1"/>
          </p:cNvSpPr>
          <p:nvPr/>
        </p:nvSpPr>
        <p:spPr bwMode="auto">
          <a:xfrm>
            <a:off x="2116138" y="6356350"/>
            <a:ext cx="4895850" cy="381000"/>
          </a:xfrm>
          <a:prstGeom prst="roundRect">
            <a:avLst>
              <a:gd name="adj" fmla="val 8454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200" b="1">
                <a:latin typeface="Arial" charset="0"/>
              </a:rPr>
              <a:t>Fundamento: Principios de Gestión de la Calidad</a:t>
            </a:r>
            <a:endParaRPr lang="en-US">
              <a:latin typeface="Arial" charset="0"/>
            </a:endParaRPr>
          </a:p>
        </p:txBody>
      </p:sp>
      <p:sp>
        <p:nvSpPr>
          <p:cNvPr id="85001" name="Rectangle 41"/>
          <p:cNvSpPr>
            <a:spLocks noChangeArrowheads="1"/>
          </p:cNvSpPr>
          <p:nvPr/>
        </p:nvSpPr>
        <p:spPr bwMode="auto">
          <a:xfrm>
            <a:off x="7993063" y="3251200"/>
            <a:ext cx="906462" cy="3746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000">
                <a:latin typeface="Arial" charset="0"/>
              </a:rPr>
              <a:t>Satisfacción</a:t>
            </a:r>
            <a:endParaRPr lang="es-CO">
              <a:latin typeface="Arial" charset="0"/>
            </a:endParaRPr>
          </a:p>
        </p:txBody>
      </p:sp>
      <p:sp>
        <p:nvSpPr>
          <p:cNvPr id="85002" name="AutoShape 34"/>
          <p:cNvSpPr>
            <a:spLocks noChangeArrowheads="1"/>
          </p:cNvSpPr>
          <p:nvPr/>
        </p:nvSpPr>
        <p:spPr bwMode="auto">
          <a:xfrm>
            <a:off x="2106613" y="9525"/>
            <a:ext cx="4913312" cy="381000"/>
          </a:xfrm>
          <a:prstGeom prst="roundRect">
            <a:avLst>
              <a:gd name="adj" fmla="val 8454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200" b="1">
                <a:latin typeface="Arial" charset="0"/>
              </a:rPr>
              <a:t>La mejora continua del sistema de gestión de la Calidad</a:t>
            </a:r>
          </a:p>
        </p:txBody>
      </p:sp>
      <p:sp>
        <p:nvSpPr>
          <p:cNvPr id="23" name="Draaiende pijl 22"/>
          <p:cNvSpPr/>
          <p:nvPr/>
        </p:nvSpPr>
        <p:spPr bwMode="auto">
          <a:xfrm rot="16200000" flipV="1">
            <a:off x="3983832" y="2231231"/>
            <a:ext cx="2019300" cy="1985963"/>
          </a:xfrm>
          <a:prstGeom prst="circularArrow">
            <a:avLst>
              <a:gd name="adj1" fmla="val 6901"/>
              <a:gd name="adj2" fmla="val 586209"/>
              <a:gd name="adj3" fmla="val 20439422"/>
              <a:gd name="adj4" fmla="val 17574313"/>
              <a:gd name="adj5" fmla="val 926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Draaiende pijl 23"/>
          <p:cNvSpPr/>
          <p:nvPr/>
        </p:nvSpPr>
        <p:spPr bwMode="auto">
          <a:xfrm flipV="1">
            <a:off x="3929063" y="2714625"/>
            <a:ext cx="2019300" cy="1985963"/>
          </a:xfrm>
          <a:prstGeom prst="circularArrow">
            <a:avLst>
              <a:gd name="adj1" fmla="val 6901"/>
              <a:gd name="adj2" fmla="val 394096"/>
              <a:gd name="adj3" fmla="val 20439422"/>
              <a:gd name="adj4" fmla="val 17640758"/>
              <a:gd name="adj5" fmla="val 8671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raaiende pijl 24"/>
          <p:cNvSpPr/>
          <p:nvPr/>
        </p:nvSpPr>
        <p:spPr bwMode="auto">
          <a:xfrm rot="10800000" flipV="1">
            <a:off x="3143250" y="2143125"/>
            <a:ext cx="2019300" cy="1985963"/>
          </a:xfrm>
          <a:prstGeom prst="circularArrow">
            <a:avLst>
              <a:gd name="adj1" fmla="val 6901"/>
              <a:gd name="adj2" fmla="val 439088"/>
              <a:gd name="adj3" fmla="val 20439422"/>
              <a:gd name="adj4" fmla="val 17566102"/>
              <a:gd name="adj5" fmla="val 926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Draaiende pijl 25"/>
          <p:cNvSpPr/>
          <p:nvPr/>
        </p:nvSpPr>
        <p:spPr bwMode="auto">
          <a:xfrm rot="5400000" flipV="1">
            <a:off x="3055144" y="2588419"/>
            <a:ext cx="2019300" cy="1985962"/>
          </a:xfrm>
          <a:prstGeom prst="circularArrow">
            <a:avLst>
              <a:gd name="adj1" fmla="val 6901"/>
              <a:gd name="adj2" fmla="val 387005"/>
              <a:gd name="adj3" fmla="val 20439422"/>
              <a:gd name="adj4" fmla="val 17317696"/>
              <a:gd name="adj5" fmla="val 9485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8" name="Rechte verbindingslijn met pijl 27"/>
          <p:cNvCxnSpPr/>
          <p:nvPr/>
        </p:nvCxnSpPr>
        <p:spPr bwMode="auto">
          <a:xfrm>
            <a:off x="1355725" y="4652963"/>
            <a:ext cx="2663825" cy="1587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met pijl 28"/>
          <p:cNvCxnSpPr/>
          <p:nvPr/>
        </p:nvCxnSpPr>
        <p:spPr bwMode="auto">
          <a:xfrm>
            <a:off x="5102225" y="4652963"/>
            <a:ext cx="2843213" cy="1587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009" name="AutoShape 30"/>
          <p:cNvSpPr>
            <a:spLocks noChangeArrowheads="1"/>
          </p:cNvSpPr>
          <p:nvPr/>
        </p:nvSpPr>
        <p:spPr bwMode="auto">
          <a:xfrm>
            <a:off x="5473700" y="4400550"/>
            <a:ext cx="647700" cy="5032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000" b="1">
                <a:latin typeface="Arial" charset="0"/>
              </a:rPr>
              <a:t>Producto</a:t>
            </a:r>
            <a:endParaRPr lang="en-US">
              <a:latin typeface="Arial" charset="0"/>
            </a:endParaRPr>
          </a:p>
        </p:txBody>
      </p:sp>
      <p:sp>
        <p:nvSpPr>
          <p:cNvPr id="31" name="Draaiende pijl 30"/>
          <p:cNvSpPr/>
          <p:nvPr/>
        </p:nvSpPr>
        <p:spPr bwMode="auto">
          <a:xfrm rot="5400000" flipH="1" flipV="1">
            <a:off x="2235200" y="5184776"/>
            <a:ext cx="2376487" cy="2290762"/>
          </a:xfrm>
          <a:prstGeom prst="circularArrow">
            <a:avLst>
              <a:gd name="adj1" fmla="val 8156"/>
              <a:gd name="adj2" fmla="val 1142319"/>
              <a:gd name="adj3" fmla="val 20414651"/>
              <a:gd name="adj4" fmla="val 16226442"/>
              <a:gd name="adj5" fmla="val 125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2" name="Rechte verbindingslijn met pijl 31"/>
          <p:cNvCxnSpPr>
            <a:stCxn id="84999" idx="3"/>
            <a:endCxn id="41" idx="1"/>
          </p:cNvCxnSpPr>
          <p:nvPr/>
        </p:nvCxnSpPr>
        <p:spPr bwMode="auto">
          <a:xfrm>
            <a:off x="1263650" y="2252663"/>
            <a:ext cx="2709863" cy="6350"/>
          </a:xfrm>
          <a:prstGeom prst="straightConnector1">
            <a:avLst/>
          </a:prstGeom>
          <a:ln w="57150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met pijl 32"/>
          <p:cNvCxnSpPr>
            <a:stCxn id="42" idx="3"/>
          </p:cNvCxnSpPr>
          <p:nvPr/>
        </p:nvCxnSpPr>
        <p:spPr bwMode="auto">
          <a:xfrm>
            <a:off x="6191250" y="3429000"/>
            <a:ext cx="1878013" cy="20638"/>
          </a:xfrm>
          <a:prstGeom prst="straightConnector1">
            <a:avLst/>
          </a:prstGeom>
          <a:ln w="57150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Draaiende pijl 33"/>
          <p:cNvSpPr/>
          <p:nvPr/>
        </p:nvSpPr>
        <p:spPr bwMode="auto">
          <a:xfrm rot="18047617" flipV="1">
            <a:off x="4061619" y="308769"/>
            <a:ext cx="2019300" cy="2290762"/>
          </a:xfrm>
          <a:prstGeom prst="circularArrow">
            <a:avLst>
              <a:gd name="adj1" fmla="val 8156"/>
              <a:gd name="adj2" fmla="val 1142319"/>
              <a:gd name="adj3" fmla="val 20414651"/>
              <a:gd name="adj4" fmla="val 16323365"/>
              <a:gd name="adj5" fmla="val 125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Afgeronde rechthoek 40"/>
          <p:cNvSpPr/>
          <p:nvPr/>
        </p:nvSpPr>
        <p:spPr bwMode="auto">
          <a:xfrm>
            <a:off x="3973513" y="1955800"/>
            <a:ext cx="1211262" cy="606425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Cp 5 </a:t>
            </a:r>
            <a:b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Responsabilidad de la dirección</a:t>
            </a:r>
            <a:endParaRPr lang="es-CO" sz="9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2" name="Afgeronde rechthoek 41"/>
          <p:cNvSpPr/>
          <p:nvPr/>
        </p:nvSpPr>
        <p:spPr bwMode="auto">
          <a:xfrm>
            <a:off x="5138738" y="3125788"/>
            <a:ext cx="1052512" cy="6048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Cp 8</a:t>
            </a:r>
            <a:b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Medición, análisis y mejora </a:t>
            </a:r>
            <a:endParaRPr lang="es-CO" sz="9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3" name="Afgeronde rechthoek 42"/>
          <p:cNvSpPr/>
          <p:nvPr/>
        </p:nvSpPr>
        <p:spPr bwMode="auto">
          <a:xfrm>
            <a:off x="2952750" y="3125788"/>
            <a:ext cx="1052513" cy="6048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Cp 6 </a:t>
            </a:r>
            <a:b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Gestión de los recursos</a:t>
            </a:r>
            <a:endParaRPr lang="en-US" sz="16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4" name="Afgeronde rechthoek 43"/>
          <p:cNvSpPr/>
          <p:nvPr/>
        </p:nvSpPr>
        <p:spPr bwMode="auto">
          <a:xfrm>
            <a:off x="4037013" y="4346575"/>
            <a:ext cx="1052512" cy="60483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Cp 7</a:t>
            </a:r>
          </a:p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Realización del producto</a:t>
            </a:r>
            <a:endParaRPr lang="en-US" sz="9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85018" name="Tijdelijke aanduiding voor dianummer 47"/>
          <p:cNvSpPr>
            <a:spLocks noGrp="1"/>
          </p:cNvSpPr>
          <p:nvPr>
            <p:ph type="sldNum" sz="quarter" idx="11"/>
          </p:nvPr>
        </p:nvSpPr>
        <p:spPr>
          <a:xfrm>
            <a:off x="6278563" y="6492875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4DD19BE7-AE11-C541-A40E-01BD806B546E}" type="slidenum">
              <a:rPr lang="nl-NL" sz="1400">
                <a:latin typeface="Arial" charset="0"/>
              </a:rPr>
              <a:pPr algn="r" eaLnBrk="1" hangingPunct="1"/>
              <a:t>20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960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al 4"/>
          <p:cNvSpPr/>
          <p:nvPr/>
        </p:nvSpPr>
        <p:spPr bwMode="auto">
          <a:xfrm flipH="1">
            <a:off x="1501775" y="463550"/>
            <a:ext cx="6181725" cy="5826125"/>
          </a:xfrm>
          <a:prstGeom prst="ellipse">
            <a:avLst/>
          </a:prstGeom>
          <a:solidFill>
            <a:schemeClr val="bg1"/>
          </a:solidFill>
          <a:ln w="57150"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al 5"/>
          <p:cNvSpPr/>
          <p:nvPr/>
        </p:nvSpPr>
        <p:spPr bwMode="auto">
          <a:xfrm>
            <a:off x="2849563" y="1820863"/>
            <a:ext cx="3429000" cy="3214687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ISO 9001</a:t>
            </a:r>
          </a:p>
        </p:txBody>
      </p:sp>
      <p:sp>
        <p:nvSpPr>
          <p:cNvPr id="70659" name="AutoShape 4"/>
          <p:cNvSpPr>
            <a:spLocks noChangeArrowheads="1"/>
          </p:cNvSpPr>
          <p:nvPr/>
        </p:nvSpPr>
        <p:spPr bwMode="auto">
          <a:xfrm>
            <a:off x="7751763" y="0"/>
            <a:ext cx="1392237" cy="6164263"/>
          </a:xfrm>
          <a:prstGeom prst="roundRect">
            <a:avLst>
              <a:gd name="adj" fmla="val 5463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algn="ctr"/>
            <a:r>
              <a:rPr lang="es-CO" sz="1200" b="1">
                <a:latin typeface="Arial" charset="0"/>
              </a:rPr>
              <a:t>Ambiente de</a:t>
            </a:r>
            <a:br>
              <a:rPr lang="es-CO" sz="1200" b="1">
                <a:latin typeface="Arial" charset="0"/>
              </a:rPr>
            </a:br>
            <a:r>
              <a:rPr lang="es-CO" sz="1200" b="1">
                <a:latin typeface="Arial" charset="0"/>
              </a:rPr>
              <a:t>la Organización</a:t>
            </a:r>
            <a:endParaRPr lang="es-CO" sz="1200">
              <a:latin typeface="Arial" charset="0"/>
            </a:endParaRPr>
          </a:p>
          <a:p>
            <a:pPr algn="ctr"/>
            <a:endParaRPr lang="es-CO">
              <a:latin typeface="Arial" charset="0"/>
            </a:endParaRPr>
          </a:p>
        </p:txBody>
      </p:sp>
      <p:sp>
        <p:nvSpPr>
          <p:cNvPr id="70660" name="AutoShape 5"/>
          <p:cNvSpPr>
            <a:spLocks noChangeArrowheads="1"/>
          </p:cNvSpPr>
          <p:nvPr/>
        </p:nvSpPr>
        <p:spPr bwMode="auto">
          <a:xfrm>
            <a:off x="7805738" y="928688"/>
            <a:ext cx="1282700" cy="4759325"/>
          </a:xfrm>
          <a:prstGeom prst="roundRect">
            <a:avLst>
              <a:gd name="adj" fmla="val 7301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r>
              <a:rPr lang="es-CO" sz="1400" b="1">
                <a:latin typeface="Arial" charset="0"/>
              </a:rPr>
              <a:t>Partes</a:t>
            </a:r>
          </a:p>
          <a:p>
            <a:pPr algn="ctr"/>
            <a:r>
              <a:rPr lang="es-CO" sz="1400" b="1">
                <a:latin typeface="Arial" charset="0"/>
              </a:rPr>
              <a:t>Interesadas</a:t>
            </a:r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>
              <a:latin typeface="Arial" charset="0"/>
            </a:endParaRPr>
          </a:p>
        </p:txBody>
      </p:sp>
      <p:sp>
        <p:nvSpPr>
          <p:cNvPr id="70661" name="AutoShape 6"/>
          <p:cNvSpPr>
            <a:spLocks noChangeArrowheads="1"/>
          </p:cNvSpPr>
          <p:nvPr/>
        </p:nvSpPr>
        <p:spPr bwMode="auto">
          <a:xfrm>
            <a:off x="7945438" y="3879850"/>
            <a:ext cx="1081087" cy="1463675"/>
          </a:xfrm>
          <a:prstGeom prst="roundRect">
            <a:avLst>
              <a:gd name="adj" fmla="val 6616"/>
            </a:avLst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400" b="1">
                <a:latin typeface="Arial" charset="0"/>
              </a:rPr>
              <a:t>Clientes</a:t>
            </a:r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>
              <a:latin typeface="Arial" charset="0"/>
            </a:endParaRPr>
          </a:p>
        </p:txBody>
      </p:sp>
      <p:sp>
        <p:nvSpPr>
          <p:cNvPr id="70662" name="AutoShape 7"/>
          <p:cNvSpPr>
            <a:spLocks noChangeArrowheads="1"/>
          </p:cNvSpPr>
          <p:nvPr/>
        </p:nvSpPr>
        <p:spPr bwMode="auto">
          <a:xfrm>
            <a:off x="0" y="0"/>
            <a:ext cx="1433513" cy="6100763"/>
          </a:xfrm>
          <a:prstGeom prst="roundRect">
            <a:avLst>
              <a:gd name="adj" fmla="val 412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algn="ctr"/>
            <a:r>
              <a:rPr lang="es-CO" sz="1200" b="1">
                <a:latin typeface="Arial" charset="0"/>
              </a:rPr>
              <a:t>Ambiente de </a:t>
            </a:r>
            <a:br>
              <a:rPr lang="es-CO" sz="1200" b="1">
                <a:latin typeface="Arial" charset="0"/>
              </a:rPr>
            </a:br>
            <a:r>
              <a:rPr lang="es-CO" sz="1200" b="1">
                <a:latin typeface="Arial" charset="0"/>
              </a:rPr>
              <a:t>la organización</a:t>
            </a:r>
            <a:endParaRPr lang="en-US" sz="1600">
              <a:latin typeface="Arial" charset="0"/>
            </a:endParaRPr>
          </a:p>
        </p:txBody>
      </p:sp>
      <p:sp>
        <p:nvSpPr>
          <p:cNvPr id="70663" name="AutoShape 8"/>
          <p:cNvSpPr>
            <a:spLocks noChangeArrowheads="1"/>
          </p:cNvSpPr>
          <p:nvPr/>
        </p:nvSpPr>
        <p:spPr bwMode="auto">
          <a:xfrm>
            <a:off x="93663" y="928688"/>
            <a:ext cx="1257300" cy="4759325"/>
          </a:xfrm>
          <a:prstGeom prst="roundRect">
            <a:avLst>
              <a:gd name="adj" fmla="val 7301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400" b="1">
              <a:latin typeface="Arial" charset="0"/>
            </a:endParaRPr>
          </a:p>
          <a:p>
            <a:pPr algn="ctr"/>
            <a:r>
              <a:rPr lang="es-CO" sz="1400" b="1">
                <a:latin typeface="Arial" charset="0"/>
              </a:rPr>
              <a:t>Partes</a:t>
            </a:r>
          </a:p>
          <a:p>
            <a:pPr algn="ctr"/>
            <a:r>
              <a:rPr lang="es-CO" sz="1400" b="1">
                <a:latin typeface="Arial" charset="0"/>
              </a:rPr>
              <a:t>Interesadas</a:t>
            </a:r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>
              <a:latin typeface="Arial" charset="0"/>
            </a:endParaRPr>
          </a:p>
        </p:txBody>
      </p:sp>
      <p:sp>
        <p:nvSpPr>
          <p:cNvPr id="70664" name="AutoShape 10"/>
          <p:cNvSpPr>
            <a:spLocks noChangeArrowheads="1"/>
          </p:cNvSpPr>
          <p:nvPr/>
        </p:nvSpPr>
        <p:spPr bwMode="auto">
          <a:xfrm>
            <a:off x="184150" y="3879850"/>
            <a:ext cx="1081088" cy="1463675"/>
          </a:xfrm>
          <a:prstGeom prst="roundRect">
            <a:avLst>
              <a:gd name="adj" fmla="val 6616"/>
            </a:avLst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400" b="1">
                <a:latin typeface="Arial" charset="0"/>
              </a:rPr>
              <a:t>Clientes</a:t>
            </a:r>
          </a:p>
          <a:p>
            <a:pPr algn="ctr"/>
            <a:endParaRPr lang="en-US" sz="1400" b="1">
              <a:latin typeface="Arial" charset="0"/>
            </a:endParaRPr>
          </a:p>
          <a:p>
            <a:pPr algn="ctr"/>
            <a:endParaRPr lang="en-US">
              <a:latin typeface="Arial" charset="0"/>
            </a:endParaRPr>
          </a:p>
        </p:txBody>
      </p:sp>
      <p:sp>
        <p:nvSpPr>
          <p:cNvPr id="70665" name="Rectangle 32"/>
          <p:cNvSpPr>
            <a:spLocks noChangeArrowheads="1"/>
          </p:cNvSpPr>
          <p:nvPr/>
        </p:nvSpPr>
        <p:spPr bwMode="auto">
          <a:xfrm>
            <a:off x="288925" y="4473575"/>
            <a:ext cx="865188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900">
                <a:latin typeface="Arial" charset="0"/>
              </a:rPr>
              <a:t>Requisitos</a:t>
            </a:r>
            <a:br>
              <a:rPr lang="es-CO" sz="900">
                <a:latin typeface="Arial" charset="0"/>
              </a:rPr>
            </a:br>
            <a:r>
              <a:rPr lang="es-CO" sz="900">
                <a:latin typeface="Arial" charset="0"/>
              </a:rPr>
              <a:t>&amp; expectativas</a:t>
            </a:r>
            <a:endParaRPr lang="en-US">
              <a:latin typeface="Arial" charset="0"/>
            </a:endParaRPr>
          </a:p>
        </p:txBody>
      </p:sp>
      <p:sp>
        <p:nvSpPr>
          <p:cNvPr id="70666" name="Rectangle 33"/>
          <p:cNvSpPr>
            <a:spLocks noChangeArrowheads="1"/>
          </p:cNvSpPr>
          <p:nvPr/>
        </p:nvSpPr>
        <p:spPr bwMode="auto">
          <a:xfrm>
            <a:off x="254000" y="1804988"/>
            <a:ext cx="1009650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000">
                <a:latin typeface="Arial" charset="0"/>
              </a:rPr>
              <a:t>Necesidades &amp; </a:t>
            </a:r>
            <a:br>
              <a:rPr lang="es-CO" sz="1000">
                <a:latin typeface="Arial" charset="0"/>
              </a:rPr>
            </a:br>
            <a:r>
              <a:rPr lang="es-CO" sz="1000">
                <a:latin typeface="Arial" charset="0"/>
              </a:rPr>
              <a:t>expectativas</a:t>
            </a:r>
            <a:endParaRPr lang="es-CO">
              <a:latin typeface="Arial" charset="0"/>
            </a:endParaRPr>
          </a:p>
        </p:txBody>
      </p:sp>
      <p:sp>
        <p:nvSpPr>
          <p:cNvPr id="70667" name="AutoShape 34"/>
          <p:cNvSpPr>
            <a:spLocks noChangeArrowheads="1"/>
          </p:cNvSpPr>
          <p:nvPr/>
        </p:nvSpPr>
        <p:spPr bwMode="auto">
          <a:xfrm>
            <a:off x="2116138" y="6356350"/>
            <a:ext cx="4895850" cy="381000"/>
          </a:xfrm>
          <a:prstGeom prst="roundRect">
            <a:avLst>
              <a:gd name="adj" fmla="val 8454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200" b="1">
                <a:latin typeface="Arial" charset="0"/>
              </a:rPr>
              <a:t>Fundamento: Principios de Gestión de la Calidad</a:t>
            </a:r>
            <a:endParaRPr lang="en-US">
              <a:latin typeface="Arial" charset="0"/>
            </a:endParaRPr>
          </a:p>
        </p:txBody>
      </p:sp>
      <p:sp>
        <p:nvSpPr>
          <p:cNvPr id="70668" name="Rectangle 41"/>
          <p:cNvSpPr>
            <a:spLocks noChangeArrowheads="1"/>
          </p:cNvSpPr>
          <p:nvPr/>
        </p:nvSpPr>
        <p:spPr bwMode="auto">
          <a:xfrm>
            <a:off x="7993063" y="3251200"/>
            <a:ext cx="906462" cy="3746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000">
                <a:latin typeface="Arial" charset="0"/>
              </a:rPr>
              <a:t>Satisfacción</a:t>
            </a:r>
            <a:endParaRPr lang="es-CO">
              <a:latin typeface="Arial" charset="0"/>
            </a:endParaRPr>
          </a:p>
        </p:txBody>
      </p:sp>
      <p:sp>
        <p:nvSpPr>
          <p:cNvPr id="70669" name="AutoShape 34"/>
          <p:cNvSpPr>
            <a:spLocks noChangeArrowheads="1"/>
          </p:cNvSpPr>
          <p:nvPr/>
        </p:nvSpPr>
        <p:spPr bwMode="auto">
          <a:xfrm>
            <a:off x="2106613" y="9525"/>
            <a:ext cx="4913312" cy="381000"/>
          </a:xfrm>
          <a:prstGeom prst="roundRect">
            <a:avLst>
              <a:gd name="adj" fmla="val 8454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200" b="1">
                <a:latin typeface="Arial" charset="0"/>
              </a:rPr>
              <a:t>La mejora continua del sistema de gestión de la Calidad</a:t>
            </a:r>
          </a:p>
          <a:p>
            <a:pPr algn="ctr"/>
            <a:r>
              <a:rPr lang="es-CO" sz="1200" b="1">
                <a:latin typeface="Arial" charset="0"/>
              </a:rPr>
              <a:t>conduce al éxito sostenido</a:t>
            </a:r>
          </a:p>
        </p:txBody>
      </p:sp>
      <p:sp>
        <p:nvSpPr>
          <p:cNvPr id="23" name="Draaiende pijl 22"/>
          <p:cNvSpPr/>
          <p:nvPr/>
        </p:nvSpPr>
        <p:spPr bwMode="auto">
          <a:xfrm rot="16200000" flipV="1">
            <a:off x="3983832" y="2231231"/>
            <a:ext cx="2019300" cy="1985963"/>
          </a:xfrm>
          <a:prstGeom prst="circularArrow">
            <a:avLst>
              <a:gd name="adj1" fmla="val 6901"/>
              <a:gd name="adj2" fmla="val 586209"/>
              <a:gd name="adj3" fmla="val 20439422"/>
              <a:gd name="adj4" fmla="val 17574313"/>
              <a:gd name="adj5" fmla="val 926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Draaiende pijl 23"/>
          <p:cNvSpPr/>
          <p:nvPr/>
        </p:nvSpPr>
        <p:spPr bwMode="auto">
          <a:xfrm flipV="1">
            <a:off x="3929063" y="2714625"/>
            <a:ext cx="2019300" cy="1985963"/>
          </a:xfrm>
          <a:prstGeom prst="circularArrow">
            <a:avLst>
              <a:gd name="adj1" fmla="val 6901"/>
              <a:gd name="adj2" fmla="val 394096"/>
              <a:gd name="adj3" fmla="val 20439422"/>
              <a:gd name="adj4" fmla="val 17640758"/>
              <a:gd name="adj5" fmla="val 8671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raaiende pijl 24"/>
          <p:cNvSpPr/>
          <p:nvPr/>
        </p:nvSpPr>
        <p:spPr bwMode="auto">
          <a:xfrm rot="10800000" flipV="1">
            <a:off x="3143250" y="2143125"/>
            <a:ext cx="2019300" cy="1985963"/>
          </a:xfrm>
          <a:prstGeom prst="circularArrow">
            <a:avLst>
              <a:gd name="adj1" fmla="val 6901"/>
              <a:gd name="adj2" fmla="val 439088"/>
              <a:gd name="adj3" fmla="val 20439422"/>
              <a:gd name="adj4" fmla="val 17566102"/>
              <a:gd name="adj5" fmla="val 926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Draaiende pijl 25"/>
          <p:cNvSpPr/>
          <p:nvPr/>
        </p:nvSpPr>
        <p:spPr bwMode="auto">
          <a:xfrm rot="5400000" flipV="1">
            <a:off x="3055144" y="2588419"/>
            <a:ext cx="2019300" cy="1985962"/>
          </a:xfrm>
          <a:prstGeom prst="circularArrow">
            <a:avLst>
              <a:gd name="adj1" fmla="val 6901"/>
              <a:gd name="adj2" fmla="val 387005"/>
              <a:gd name="adj3" fmla="val 20439422"/>
              <a:gd name="adj4" fmla="val 17317696"/>
              <a:gd name="adj5" fmla="val 9485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Tekstvak 49"/>
          <p:cNvSpPr txBox="1">
            <a:spLocks noChangeArrowheads="1"/>
          </p:cNvSpPr>
          <p:nvPr/>
        </p:nvSpPr>
        <p:spPr bwMode="auto">
          <a:xfrm>
            <a:off x="5357813" y="4929188"/>
            <a:ext cx="11588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latin typeface="+mn-lt"/>
                <a:ea typeface="+mn-ea"/>
                <a:cs typeface="Arial" charset="0"/>
              </a:rPr>
              <a:t>ISO 9004</a:t>
            </a:r>
          </a:p>
        </p:txBody>
      </p:sp>
      <p:cxnSp>
        <p:nvCxnSpPr>
          <p:cNvPr id="28" name="Rechte verbindingslijn met pijl 27"/>
          <p:cNvCxnSpPr/>
          <p:nvPr/>
        </p:nvCxnSpPr>
        <p:spPr bwMode="auto">
          <a:xfrm>
            <a:off x="1355725" y="4652963"/>
            <a:ext cx="2663825" cy="1587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met pijl 28"/>
          <p:cNvCxnSpPr/>
          <p:nvPr/>
        </p:nvCxnSpPr>
        <p:spPr bwMode="auto">
          <a:xfrm>
            <a:off x="5102225" y="4652963"/>
            <a:ext cx="2843213" cy="1587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77" name="AutoShape 30"/>
          <p:cNvSpPr>
            <a:spLocks noChangeArrowheads="1"/>
          </p:cNvSpPr>
          <p:nvPr/>
        </p:nvSpPr>
        <p:spPr bwMode="auto">
          <a:xfrm>
            <a:off x="5473700" y="4400550"/>
            <a:ext cx="647700" cy="5032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1000" b="1">
                <a:latin typeface="Arial" charset="0"/>
              </a:rPr>
              <a:t>Producto</a:t>
            </a:r>
            <a:endParaRPr lang="en-US">
              <a:latin typeface="Arial" charset="0"/>
            </a:endParaRPr>
          </a:p>
        </p:txBody>
      </p:sp>
      <p:sp>
        <p:nvSpPr>
          <p:cNvPr id="31" name="Draaiende pijl 30"/>
          <p:cNvSpPr/>
          <p:nvPr/>
        </p:nvSpPr>
        <p:spPr bwMode="auto">
          <a:xfrm rot="5400000" flipH="1" flipV="1">
            <a:off x="2235200" y="5184776"/>
            <a:ext cx="2376487" cy="2290762"/>
          </a:xfrm>
          <a:prstGeom prst="circularArrow">
            <a:avLst>
              <a:gd name="adj1" fmla="val 8156"/>
              <a:gd name="adj2" fmla="val 1142319"/>
              <a:gd name="adj3" fmla="val 20414651"/>
              <a:gd name="adj4" fmla="val 16226442"/>
              <a:gd name="adj5" fmla="val 125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2" name="Rechte verbindingslijn met pijl 31"/>
          <p:cNvCxnSpPr>
            <a:stCxn id="70666" idx="3"/>
          </p:cNvCxnSpPr>
          <p:nvPr/>
        </p:nvCxnSpPr>
        <p:spPr bwMode="auto">
          <a:xfrm flipV="1">
            <a:off x="1263650" y="1971675"/>
            <a:ext cx="950913" cy="14288"/>
          </a:xfrm>
          <a:prstGeom prst="straightConnector1">
            <a:avLst/>
          </a:prstGeom>
          <a:ln w="57150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met pijl 32"/>
          <p:cNvCxnSpPr/>
          <p:nvPr/>
        </p:nvCxnSpPr>
        <p:spPr bwMode="auto">
          <a:xfrm>
            <a:off x="7440613" y="3436938"/>
            <a:ext cx="628650" cy="12700"/>
          </a:xfrm>
          <a:prstGeom prst="straightConnector1">
            <a:avLst/>
          </a:prstGeom>
          <a:ln w="57150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Draaiende pijl 33"/>
          <p:cNvSpPr/>
          <p:nvPr/>
        </p:nvSpPr>
        <p:spPr bwMode="auto">
          <a:xfrm rot="18047617" flipV="1">
            <a:off x="4361656" y="-238919"/>
            <a:ext cx="2019301" cy="2290763"/>
          </a:xfrm>
          <a:prstGeom prst="circularArrow">
            <a:avLst>
              <a:gd name="adj1" fmla="val 8156"/>
              <a:gd name="adj2" fmla="val 1142319"/>
              <a:gd name="adj3" fmla="val 20414651"/>
              <a:gd name="adj4" fmla="val 16323365"/>
              <a:gd name="adj5" fmla="val 125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Afgeronde rechthoek 34"/>
          <p:cNvSpPr/>
          <p:nvPr/>
        </p:nvSpPr>
        <p:spPr bwMode="auto">
          <a:xfrm>
            <a:off x="4010025" y="712788"/>
            <a:ext cx="1108075" cy="871537"/>
          </a:xfrm>
          <a:prstGeom prst="roundRect">
            <a:avLst>
              <a:gd name="adj" fmla="val 8470"/>
            </a:avLst>
          </a:prstGeom>
          <a:solidFill>
            <a:srgbClr val="66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9004 Cp 4</a:t>
            </a:r>
            <a:b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Gestión para el éxito sostenido</a:t>
            </a:r>
            <a:endParaRPr lang="en-US" sz="1000" b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6" name="Afgeronde rechthoek 35"/>
          <p:cNvSpPr/>
          <p:nvPr/>
        </p:nvSpPr>
        <p:spPr bwMode="auto">
          <a:xfrm>
            <a:off x="5891213" y="1555750"/>
            <a:ext cx="1084262" cy="871538"/>
          </a:xfrm>
          <a:prstGeom prst="roundRect">
            <a:avLst>
              <a:gd name="adj" fmla="val 8470"/>
            </a:avLst>
          </a:prstGeom>
          <a:solidFill>
            <a:srgbClr val="66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9004 Cp 9</a:t>
            </a:r>
            <a:b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Mejora,</a:t>
            </a:r>
          </a:p>
          <a:p>
            <a:pPr algn="ctr">
              <a:defRPr/>
            </a:pP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Innovación  </a:t>
            </a:r>
            <a:b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y aprendizaje</a:t>
            </a:r>
          </a:p>
        </p:txBody>
      </p:sp>
      <p:sp>
        <p:nvSpPr>
          <p:cNvPr id="37" name="Afgeronde rechthoek 36"/>
          <p:cNvSpPr/>
          <p:nvPr/>
        </p:nvSpPr>
        <p:spPr bwMode="auto">
          <a:xfrm>
            <a:off x="2152650" y="1560513"/>
            <a:ext cx="1079500" cy="871537"/>
          </a:xfrm>
          <a:prstGeom prst="roundRect">
            <a:avLst>
              <a:gd name="adj" fmla="val 8470"/>
            </a:avLst>
          </a:prstGeom>
          <a:solidFill>
            <a:srgbClr val="66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9004 Cp 5</a:t>
            </a:r>
            <a:b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Estrategia y política </a:t>
            </a:r>
          </a:p>
        </p:txBody>
      </p:sp>
      <p:sp>
        <p:nvSpPr>
          <p:cNvPr id="38" name="Afgeronde rechthoek 37"/>
          <p:cNvSpPr/>
          <p:nvPr/>
        </p:nvSpPr>
        <p:spPr bwMode="auto">
          <a:xfrm>
            <a:off x="1666875" y="2992438"/>
            <a:ext cx="1079500" cy="871537"/>
          </a:xfrm>
          <a:prstGeom prst="roundRect">
            <a:avLst>
              <a:gd name="adj" fmla="val 8470"/>
            </a:avLst>
          </a:prstGeom>
          <a:solidFill>
            <a:srgbClr val="66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9004 Cp 6</a:t>
            </a:r>
            <a:b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Gestión de los recursos</a:t>
            </a:r>
            <a:b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(ampliado)</a:t>
            </a:r>
          </a:p>
        </p:txBody>
      </p:sp>
      <p:sp>
        <p:nvSpPr>
          <p:cNvPr id="39" name="Afgeronde rechthoek 38"/>
          <p:cNvSpPr/>
          <p:nvPr/>
        </p:nvSpPr>
        <p:spPr bwMode="auto">
          <a:xfrm>
            <a:off x="6359525" y="2992438"/>
            <a:ext cx="1079500" cy="919162"/>
          </a:xfrm>
          <a:prstGeom prst="roundRect">
            <a:avLst>
              <a:gd name="adj" fmla="val 8470"/>
            </a:avLst>
          </a:prstGeom>
          <a:solidFill>
            <a:srgbClr val="66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9004 Cp 8 Seguimiento, medición, análisis y revisión</a:t>
            </a:r>
          </a:p>
        </p:txBody>
      </p:sp>
      <p:sp>
        <p:nvSpPr>
          <p:cNvPr id="40" name="Afgeronde rechthoek 39"/>
          <p:cNvSpPr/>
          <p:nvPr/>
        </p:nvSpPr>
        <p:spPr bwMode="auto">
          <a:xfrm>
            <a:off x="4022725" y="5213350"/>
            <a:ext cx="1081088" cy="871538"/>
          </a:xfrm>
          <a:prstGeom prst="roundRect">
            <a:avLst>
              <a:gd name="adj" fmla="val 8470"/>
            </a:avLst>
          </a:prstGeom>
          <a:solidFill>
            <a:srgbClr val="66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9004 Cp 7</a:t>
            </a:r>
            <a:b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1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Gestión de los procesos</a:t>
            </a:r>
          </a:p>
        </p:txBody>
      </p:sp>
      <p:sp>
        <p:nvSpPr>
          <p:cNvPr id="41" name="Afgeronde rechthoek 40"/>
          <p:cNvSpPr/>
          <p:nvPr/>
        </p:nvSpPr>
        <p:spPr bwMode="auto">
          <a:xfrm>
            <a:off x="3973513" y="1955800"/>
            <a:ext cx="1211262" cy="606425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Cp 5 </a:t>
            </a:r>
            <a:b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Responsabilidad de la dirección</a:t>
            </a:r>
            <a:endParaRPr lang="es-CO" sz="9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2" name="Afgeronde rechthoek 41"/>
          <p:cNvSpPr/>
          <p:nvPr/>
        </p:nvSpPr>
        <p:spPr bwMode="auto">
          <a:xfrm>
            <a:off x="5138738" y="3125788"/>
            <a:ext cx="1052512" cy="6048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Cp 8</a:t>
            </a:r>
            <a:b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Medición, análisis y mejora </a:t>
            </a:r>
            <a:endParaRPr lang="es-CO" sz="9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3" name="Afgeronde rechthoek 42"/>
          <p:cNvSpPr/>
          <p:nvPr/>
        </p:nvSpPr>
        <p:spPr bwMode="auto">
          <a:xfrm>
            <a:off x="2952750" y="3125788"/>
            <a:ext cx="1052513" cy="6048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Cp 6 </a:t>
            </a:r>
            <a:b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Gestión de los recursos</a:t>
            </a:r>
            <a:endParaRPr lang="en-US" sz="16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4" name="Afgeronde rechthoek 43"/>
          <p:cNvSpPr/>
          <p:nvPr/>
        </p:nvSpPr>
        <p:spPr bwMode="auto">
          <a:xfrm>
            <a:off x="4037013" y="4346575"/>
            <a:ext cx="1052512" cy="60483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Cp 7</a:t>
            </a:r>
          </a:p>
          <a:p>
            <a:pPr algn="ctr">
              <a:defRPr/>
            </a:pPr>
            <a:r>
              <a:rPr lang="es-CO" sz="9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Realización del producto</a:t>
            </a:r>
            <a:endParaRPr lang="en-US" sz="9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0692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48A6B7E4-9D9A-7849-908F-36EDC8CE18B8}" type="slidenum">
              <a:rPr lang="nl-NL" sz="1400">
                <a:latin typeface="Arial" charset="0"/>
              </a:rPr>
              <a:pPr eaLnBrk="1" hangingPunct="1"/>
              <a:t>21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350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Blokboog 44"/>
          <p:cNvSpPr/>
          <p:nvPr/>
        </p:nvSpPr>
        <p:spPr>
          <a:xfrm>
            <a:off x="1939925" y="2979738"/>
            <a:ext cx="5264150" cy="3878262"/>
          </a:xfrm>
          <a:prstGeom prst="blockArc">
            <a:avLst>
              <a:gd name="adj1" fmla="val 10797681"/>
              <a:gd name="adj2" fmla="val 21520405"/>
              <a:gd name="adj3" fmla="val 4990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72706" name="Tijdelijke aanduiding voor dianummer 2"/>
          <p:cNvSpPr txBox="1">
            <a:spLocks noGrp="1"/>
          </p:cNvSpPr>
          <p:nvPr/>
        </p:nvSpPr>
        <p:spPr bwMode="auto">
          <a:xfrm>
            <a:off x="6169025" y="6208713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26BEDF5E-D3E0-1649-8CBF-F9D6D23D360F}" type="slidenum">
              <a:rPr lang="nl-NL" sz="1400">
                <a:latin typeface="Arial" charset="0"/>
              </a:rPr>
              <a:pPr algn="r" eaLnBrk="1" hangingPunct="1"/>
              <a:t>22</a:t>
            </a:fld>
            <a:endParaRPr lang="nl-NL" sz="1400">
              <a:latin typeface="Arial" charset="0"/>
            </a:endParaRPr>
          </a:p>
        </p:txBody>
      </p:sp>
      <p:sp>
        <p:nvSpPr>
          <p:cNvPr id="72707" name="AutoShape 34"/>
          <p:cNvSpPr>
            <a:spLocks noChangeArrowheads="1"/>
          </p:cNvSpPr>
          <p:nvPr/>
        </p:nvSpPr>
        <p:spPr bwMode="auto">
          <a:xfrm>
            <a:off x="0" y="725488"/>
            <a:ext cx="9144000" cy="817562"/>
          </a:xfrm>
          <a:prstGeom prst="roundRect">
            <a:avLst>
              <a:gd name="adj" fmla="val 8454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2400" b="1">
                <a:latin typeface="Arial" charset="0"/>
              </a:rPr>
              <a:t>La mejora continua del sistema de gestión de la Calidad</a:t>
            </a:r>
          </a:p>
          <a:p>
            <a:pPr algn="ctr"/>
            <a:r>
              <a:rPr lang="es-CO" sz="2400" b="1">
                <a:latin typeface="Arial" charset="0"/>
              </a:rPr>
              <a:t>conduce al éxito sostenido</a:t>
            </a:r>
          </a:p>
        </p:txBody>
      </p:sp>
      <p:sp>
        <p:nvSpPr>
          <p:cNvPr id="23" name="Draaiende pijl 22"/>
          <p:cNvSpPr/>
          <p:nvPr/>
        </p:nvSpPr>
        <p:spPr bwMode="auto">
          <a:xfrm rot="16200000" flipV="1">
            <a:off x="3925887" y="3579813"/>
            <a:ext cx="2892425" cy="3695700"/>
          </a:xfrm>
          <a:prstGeom prst="circularArrow">
            <a:avLst>
              <a:gd name="adj1" fmla="val 6901"/>
              <a:gd name="adj2" fmla="val 586209"/>
              <a:gd name="adj3" fmla="val 20439422"/>
              <a:gd name="adj4" fmla="val 17574313"/>
              <a:gd name="adj5" fmla="val 9267"/>
            </a:avLst>
          </a:prstGeom>
          <a:solidFill>
            <a:schemeClr val="tx2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raaiende pijl 24"/>
          <p:cNvSpPr/>
          <p:nvPr/>
        </p:nvSpPr>
        <p:spPr bwMode="auto">
          <a:xfrm rot="10800000" flipV="1">
            <a:off x="1928813" y="3879850"/>
            <a:ext cx="3757612" cy="2843213"/>
          </a:xfrm>
          <a:prstGeom prst="circularArrow">
            <a:avLst>
              <a:gd name="adj1" fmla="val 6901"/>
              <a:gd name="adj2" fmla="val 439088"/>
              <a:gd name="adj3" fmla="val 20439422"/>
              <a:gd name="adj4" fmla="val 17566102"/>
              <a:gd name="adj5" fmla="val 9267"/>
            </a:avLst>
          </a:prstGeom>
          <a:solidFill>
            <a:schemeClr val="tx2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Draaiende pijl 33"/>
          <p:cNvSpPr/>
          <p:nvPr/>
        </p:nvSpPr>
        <p:spPr bwMode="auto">
          <a:xfrm rot="18047617" flipV="1">
            <a:off x="4754563" y="201613"/>
            <a:ext cx="2892425" cy="4264025"/>
          </a:xfrm>
          <a:prstGeom prst="circularArrow">
            <a:avLst>
              <a:gd name="adj1" fmla="val 8156"/>
              <a:gd name="adj2" fmla="val 1142319"/>
              <a:gd name="adj3" fmla="val 20414651"/>
              <a:gd name="adj4" fmla="val 16323365"/>
              <a:gd name="adj5" fmla="val 12500"/>
            </a:avLst>
          </a:prstGeom>
          <a:solidFill>
            <a:schemeClr val="tx2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Afgeronde rechthoek 34"/>
          <p:cNvSpPr/>
          <p:nvPr/>
        </p:nvSpPr>
        <p:spPr bwMode="auto">
          <a:xfrm>
            <a:off x="3541713" y="2005013"/>
            <a:ext cx="2062162" cy="1247775"/>
          </a:xfrm>
          <a:prstGeom prst="roundRect">
            <a:avLst>
              <a:gd name="adj" fmla="val 8470"/>
            </a:avLst>
          </a:prstGeom>
          <a:solidFill>
            <a:srgbClr val="66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9004 Cap 4</a:t>
            </a:r>
            <a:b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Gestión para el éxito sostenido</a:t>
            </a:r>
            <a:endParaRPr lang="en-US" b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6" name="Afgeronde rechthoek 35"/>
          <p:cNvSpPr/>
          <p:nvPr/>
        </p:nvSpPr>
        <p:spPr bwMode="auto">
          <a:xfrm>
            <a:off x="7043738" y="3211513"/>
            <a:ext cx="2017712" cy="1247775"/>
          </a:xfrm>
          <a:prstGeom prst="roundRect">
            <a:avLst>
              <a:gd name="adj" fmla="val 8470"/>
            </a:avLst>
          </a:prstGeom>
          <a:solidFill>
            <a:srgbClr val="66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9004 Cap 9</a:t>
            </a:r>
            <a:b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Mejora,</a:t>
            </a:r>
          </a:p>
          <a:p>
            <a:pPr algn="ctr">
              <a:defRPr/>
            </a:pP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Innovación  </a:t>
            </a:r>
            <a:b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y aprendizaje</a:t>
            </a:r>
            <a:endParaRPr lang="en-US" b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7" name="Afgeronde rechthoek 36"/>
          <p:cNvSpPr/>
          <p:nvPr/>
        </p:nvSpPr>
        <p:spPr bwMode="auto">
          <a:xfrm>
            <a:off x="84138" y="3217863"/>
            <a:ext cx="2009775" cy="1249362"/>
          </a:xfrm>
          <a:prstGeom prst="roundRect">
            <a:avLst>
              <a:gd name="adj" fmla="val 8470"/>
            </a:avLst>
          </a:prstGeom>
          <a:solidFill>
            <a:srgbClr val="66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9004 Cap 5</a:t>
            </a:r>
            <a:b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Estrategia y política</a:t>
            </a:r>
            <a:r>
              <a:rPr lang="en-US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</a:t>
            </a:r>
          </a:p>
        </p:txBody>
      </p:sp>
      <p:sp>
        <p:nvSpPr>
          <p:cNvPr id="41" name="Afgeronde rechthoek 40"/>
          <p:cNvSpPr/>
          <p:nvPr/>
        </p:nvSpPr>
        <p:spPr bwMode="auto">
          <a:xfrm>
            <a:off x="3400425" y="3611563"/>
            <a:ext cx="2198688" cy="100806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Cap 5 </a:t>
            </a:r>
            <a:b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Responsabilidad</a:t>
            </a:r>
          </a:p>
          <a:p>
            <a:pPr algn="ctr">
              <a:defRPr/>
            </a:pP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de la dirección</a:t>
            </a:r>
            <a:endParaRPr lang="en-US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2715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>
                <a:solidFill>
                  <a:srgbClr val="2D2D8A"/>
                </a:solidFill>
                <a:latin typeface="Arial" charset="0"/>
              </a:rPr>
              <a:t>¿Qué camino tomar?</a:t>
            </a:r>
          </a:p>
        </p:txBody>
      </p:sp>
      <p:sp>
        <p:nvSpPr>
          <p:cNvPr id="72717" name="AutoShape 34"/>
          <p:cNvSpPr>
            <a:spLocks noChangeArrowheads="1"/>
          </p:cNvSpPr>
          <p:nvPr/>
        </p:nvSpPr>
        <p:spPr bwMode="auto">
          <a:xfrm>
            <a:off x="361950" y="6132513"/>
            <a:ext cx="8455025" cy="725487"/>
          </a:xfrm>
          <a:prstGeom prst="roundRect">
            <a:avLst>
              <a:gd name="adj" fmla="val 8454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2800" b="1">
                <a:latin typeface="Arial" charset="0"/>
              </a:rPr>
              <a:t>Fundamento: Principios de Gestión de la Calidad</a:t>
            </a:r>
            <a:endParaRPr lang="en-US" sz="2800">
              <a:latin typeface="Arial" charset="0"/>
            </a:endParaRPr>
          </a:p>
        </p:txBody>
      </p:sp>
      <p:sp>
        <p:nvSpPr>
          <p:cNvPr id="72718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1AC53E71-2888-8D48-BFDD-5597DD213983}" type="slidenum">
              <a:rPr lang="nl-NL" sz="1400">
                <a:latin typeface="Arial" charset="0"/>
              </a:rPr>
              <a:pPr eaLnBrk="1" hangingPunct="1"/>
              <a:t>22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129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Blokboog 45"/>
          <p:cNvSpPr/>
          <p:nvPr/>
        </p:nvSpPr>
        <p:spPr>
          <a:xfrm flipV="1">
            <a:off x="1958975" y="-788988"/>
            <a:ext cx="5264150" cy="4903788"/>
          </a:xfrm>
          <a:prstGeom prst="blockArc">
            <a:avLst>
              <a:gd name="adj1" fmla="val 10797681"/>
              <a:gd name="adj2" fmla="val 21520405"/>
              <a:gd name="adj3" fmla="val 4990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74754" name="Tijdelijke aanduiding voor dianummer 2"/>
          <p:cNvSpPr txBox="1">
            <a:spLocks noGrp="1"/>
          </p:cNvSpPr>
          <p:nvPr/>
        </p:nvSpPr>
        <p:spPr bwMode="auto">
          <a:xfrm>
            <a:off x="6169025" y="6208713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405AB2B4-DA98-C949-9CAE-ACC14998A69A}" type="slidenum">
              <a:rPr lang="nl-NL" sz="1400">
                <a:latin typeface="Arial" charset="0"/>
              </a:rPr>
              <a:pPr algn="r" eaLnBrk="1" hangingPunct="1"/>
              <a:t>23</a:t>
            </a:fld>
            <a:endParaRPr lang="nl-NL" sz="1400">
              <a:latin typeface="Arial" charset="0"/>
            </a:endParaRPr>
          </a:p>
        </p:txBody>
      </p:sp>
      <p:sp>
        <p:nvSpPr>
          <p:cNvPr id="24" name="Draaiende pijl 23"/>
          <p:cNvSpPr/>
          <p:nvPr/>
        </p:nvSpPr>
        <p:spPr bwMode="auto">
          <a:xfrm flipV="1">
            <a:off x="3614738" y="738188"/>
            <a:ext cx="2733675" cy="2857500"/>
          </a:xfrm>
          <a:prstGeom prst="circularArrow">
            <a:avLst>
              <a:gd name="adj1" fmla="val 6901"/>
              <a:gd name="adj2" fmla="val 394096"/>
              <a:gd name="adj3" fmla="val 20439422"/>
              <a:gd name="adj4" fmla="val 17640758"/>
              <a:gd name="adj5" fmla="val 8671"/>
            </a:avLst>
          </a:prstGeom>
          <a:solidFill>
            <a:schemeClr val="tx2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Draaiende pijl 25"/>
          <p:cNvSpPr/>
          <p:nvPr/>
        </p:nvSpPr>
        <p:spPr bwMode="auto">
          <a:xfrm rot="5400000" flipV="1">
            <a:off x="2343945" y="640556"/>
            <a:ext cx="2906712" cy="2689225"/>
          </a:xfrm>
          <a:prstGeom prst="circularArrow">
            <a:avLst>
              <a:gd name="adj1" fmla="val 6901"/>
              <a:gd name="adj2" fmla="val 387005"/>
              <a:gd name="adj3" fmla="val 20439422"/>
              <a:gd name="adj4" fmla="val 17317696"/>
              <a:gd name="adj5" fmla="val 9485"/>
            </a:avLst>
          </a:prstGeom>
          <a:solidFill>
            <a:schemeClr val="tx2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8" name="Rechte verbindingslijn met pijl 27"/>
          <p:cNvCxnSpPr/>
          <p:nvPr/>
        </p:nvCxnSpPr>
        <p:spPr bwMode="auto">
          <a:xfrm>
            <a:off x="693738" y="3451225"/>
            <a:ext cx="2852737" cy="0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met pijl 28"/>
          <p:cNvCxnSpPr>
            <a:endCxn id="57" idx="2"/>
          </p:cNvCxnSpPr>
          <p:nvPr/>
        </p:nvCxnSpPr>
        <p:spPr bwMode="auto">
          <a:xfrm>
            <a:off x="5294313" y="3451225"/>
            <a:ext cx="3124200" cy="1588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759" name="AutoShape 30"/>
          <p:cNvSpPr>
            <a:spLocks noChangeArrowheads="1"/>
          </p:cNvSpPr>
          <p:nvPr/>
        </p:nvSpPr>
        <p:spPr bwMode="auto">
          <a:xfrm>
            <a:off x="5705475" y="3101975"/>
            <a:ext cx="1168400" cy="723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b="1">
                <a:latin typeface="Arial" charset="0"/>
              </a:rPr>
              <a:t>Producto</a:t>
            </a:r>
            <a:endParaRPr lang="en-US" sz="4000">
              <a:latin typeface="Arial" charset="0"/>
            </a:endParaRPr>
          </a:p>
        </p:txBody>
      </p:sp>
      <p:sp>
        <p:nvSpPr>
          <p:cNvPr id="38" name="Afgeronde rechthoek 37"/>
          <p:cNvSpPr/>
          <p:nvPr/>
        </p:nvSpPr>
        <p:spPr bwMode="auto">
          <a:xfrm>
            <a:off x="77788" y="931863"/>
            <a:ext cx="2020887" cy="1465262"/>
          </a:xfrm>
          <a:prstGeom prst="roundRect">
            <a:avLst>
              <a:gd name="adj" fmla="val 8470"/>
            </a:avLst>
          </a:prstGeom>
          <a:solidFill>
            <a:srgbClr val="66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9004 Cap 6</a:t>
            </a:r>
            <a:b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Gestión de los recursos</a:t>
            </a:r>
            <a:b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(ampliado)</a:t>
            </a:r>
          </a:p>
        </p:txBody>
      </p:sp>
      <p:sp>
        <p:nvSpPr>
          <p:cNvPr id="39" name="Afgeronde rechthoek 38"/>
          <p:cNvSpPr/>
          <p:nvPr/>
        </p:nvSpPr>
        <p:spPr bwMode="auto">
          <a:xfrm>
            <a:off x="7077075" y="931863"/>
            <a:ext cx="2019300" cy="1479550"/>
          </a:xfrm>
          <a:prstGeom prst="roundRect">
            <a:avLst>
              <a:gd name="adj" fmla="val 8470"/>
            </a:avLst>
          </a:prstGeom>
          <a:solidFill>
            <a:srgbClr val="66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9004 Cap 8 Seguimiento, medición, análisis y revisión</a:t>
            </a:r>
            <a:endParaRPr lang="en-US" b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0" name="Afgeronde rechthoek 39"/>
          <p:cNvSpPr/>
          <p:nvPr/>
        </p:nvSpPr>
        <p:spPr bwMode="auto">
          <a:xfrm>
            <a:off x="3657600" y="4333875"/>
            <a:ext cx="1955800" cy="1255713"/>
          </a:xfrm>
          <a:prstGeom prst="roundRect">
            <a:avLst>
              <a:gd name="adj" fmla="val 8470"/>
            </a:avLst>
          </a:prstGeom>
          <a:solidFill>
            <a:srgbClr val="66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9004 Cap 7</a:t>
            </a:r>
            <a:b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Gestión de los procesos</a:t>
            </a:r>
          </a:p>
        </p:txBody>
      </p:sp>
      <p:sp>
        <p:nvSpPr>
          <p:cNvPr id="42" name="Afgeronde rechthoek 41"/>
          <p:cNvSpPr/>
          <p:nvPr/>
        </p:nvSpPr>
        <p:spPr bwMode="auto">
          <a:xfrm>
            <a:off x="4854575" y="1103313"/>
            <a:ext cx="2066925" cy="109696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Cap 8</a:t>
            </a:r>
            <a:b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Medición, análisis y mejora </a:t>
            </a:r>
            <a:endParaRPr lang="es-CO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3" name="Afgeronde rechthoek 42"/>
          <p:cNvSpPr/>
          <p:nvPr/>
        </p:nvSpPr>
        <p:spPr bwMode="auto">
          <a:xfrm>
            <a:off x="2292350" y="1103313"/>
            <a:ext cx="1965325" cy="109696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Cap 6 </a:t>
            </a:r>
            <a:b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Gestión de los recursos</a:t>
            </a:r>
            <a:endParaRPr lang="es-CO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4" name="Afgeronde rechthoek 43"/>
          <p:cNvSpPr/>
          <p:nvPr/>
        </p:nvSpPr>
        <p:spPr bwMode="auto">
          <a:xfrm>
            <a:off x="3562350" y="2838450"/>
            <a:ext cx="2035175" cy="111918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ISO 9001 Cap 7</a:t>
            </a:r>
          </a:p>
          <a:p>
            <a:pPr algn="ctr">
              <a:defRPr/>
            </a:pPr>
            <a:r>
              <a:rPr lang="es-CO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Realización del producto</a:t>
            </a:r>
            <a:endParaRPr lang="en-US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4766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>
                <a:solidFill>
                  <a:srgbClr val="2D2D8A"/>
                </a:solidFill>
                <a:latin typeface="Arial" charset="0"/>
              </a:rPr>
              <a:t>Tomar el camino elegido</a:t>
            </a:r>
            <a:endParaRPr lang="en-US" sz="3200" b="1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74768" name="AutoShape 34"/>
          <p:cNvSpPr>
            <a:spLocks noChangeArrowheads="1"/>
          </p:cNvSpPr>
          <p:nvPr/>
        </p:nvSpPr>
        <p:spPr bwMode="auto">
          <a:xfrm>
            <a:off x="347663" y="6132513"/>
            <a:ext cx="8455025" cy="725487"/>
          </a:xfrm>
          <a:prstGeom prst="roundRect">
            <a:avLst>
              <a:gd name="adj" fmla="val 8454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 sz="2800" b="1">
                <a:latin typeface="Arial" charset="0"/>
              </a:rPr>
              <a:t>Fundamento: Principios de Gestión de la Calidad</a:t>
            </a:r>
            <a:endParaRPr lang="en-US" sz="2800">
              <a:latin typeface="Arial" charset="0"/>
            </a:endParaRPr>
          </a:p>
        </p:txBody>
      </p:sp>
      <p:sp>
        <p:nvSpPr>
          <p:cNvPr id="56" name="Ovaal 55"/>
          <p:cNvSpPr/>
          <p:nvPr/>
        </p:nvSpPr>
        <p:spPr>
          <a:xfrm>
            <a:off x="0" y="2900363"/>
            <a:ext cx="725488" cy="1135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</a:t>
            </a:r>
          </a:p>
        </p:txBody>
      </p:sp>
      <p:sp>
        <p:nvSpPr>
          <p:cNvPr id="57" name="Ovaal 56"/>
          <p:cNvSpPr/>
          <p:nvPr/>
        </p:nvSpPr>
        <p:spPr>
          <a:xfrm>
            <a:off x="8418513" y="2882900"/>
            <a:ext cx="725487" cy="1136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</a:t>
            </a:r>
          </a:p>
        </p:txBody>
      </p:sp>
      <p:sp>
        <p:nvSpPr>
          <p:cNvPr id="74771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FF75F4A1-96B7-1A40-9EEC-49293B010E69}" type="slidenum">
              <a:rPr lang="nl-NL" sz="1400">
                <a:latin typeface="Arial" charset="0"/>
              </a:rPr>
              <a:pPr eaLnBrk="1" hangingPunct="1"/>
              <a:t>23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528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marL="531813" algn="r" defTabSz="785813"/>
            <a:r>
              <a:rPr lang="en-US" sz="3200" b="1">
                <a:solidFill>
                  <a:srgbClr val="2D2D8A"/>
                </a:solidFill>
                <a:latin typeface="Arial" charset="0"/>
              </a:rPr>
              <a:t>¿A dónde ir, por qué y cómo llegar alla?</a:t>
            </a:r>
          </a:p>
        </p:txBody>
      </p:sp>
      <p:grpSp>
        <p:nvGrpSpPr>
          <p:cNvPr id="68611" name="Groep 14"/>
          <p:cNvGrpSpPr>
            <a:grpSpLocks/>
          </p:cNvGrpSpPr>
          <p:nvPr/>
        </p:nvGrpSpPr>
        <p:grpSpPr bwMode="auto">
          <a:xfrm>
            <a:off x="2339975" y="1655763"/>
            <a:ext cx="4545013" cy="4268787"/>
            <a:chOff x="3226671" y="1145618"/>
            <a:chExt cx="3536736" cy="3379085"/>
          </a:xfrm>
        </p:grpSpPr>
        <p:sp>
          <p:nvSpPr>
            <p:cNvPr id="11" name="Blokboog 10"/>
            <p:cNvSpPr/>
            <p:nvPr/>
          </p:nvSpPr>
          <p:spPr>
            <a:xfrm>
              <a:off x="3231612" y="1150645"/>
              <a:ext cx="3531795" cy="3374058"/>
            </a:xfrm>
            <a:prstGeom prst="blockArc">
              <a:avLst>
                <a:gd name="adj1" fmla="val 10800000"/>
                <a:gd name="adj2" fmla="val 2"/>
                <a:gd name="adj3" fmla="val 30608"/>
              </a:avLst>
            </a:prstGeom>
            <a:solidFill>
              <a:srgbClr val="66FF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Blokboog 11"/>
            <p:cNvSpPr/>
            <p:nvPr/>
          </p:nvSpPr>
          <p:spPr>
            <a:xfrm flipV="1">
              <a:off x="3226671" y="1145618"/>
              <a:ext cx="3531795" cy="3374058"/>
            </a:xfrm>
            <a:prstGeom prst="blockArc">
              <a:avLst>
                <a:gd name="adj1" fmla="val 10800000"/>
                <a:gd name="adj2" fmla="val 2"/>
                <a:gd name="adj3" fmla="val 30608"/>
              </a:avLst>
            </a:prstGeom>
            <a:solidFill>
              <a:srgbClr val="66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Ovaal 12"/>
            <p:cNvSpPr/>
            <p:nvPr/>
          </p:nvSpPr>
          <p:spPr>
            <a:xfrm>
              <a:off x="4212460" y="2143384"/>
              <a:ext cx="1540451" cy="135088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68612" name="Tekstvak 15"/>
          <p:cNvSpPr txBox="1">
            <a:spLocks noChangeArrowheads="1"/>
          </p:cNvSpPr>
          <p:nvPr/>
        </p:nvSpPr>
        <p:spPr bwMode="auto">
          <a:xfrm>
            <a:off x="2732088" y="2278063"/>
            <a:ext cx="37639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800" b="1">
                <a:latin typeface="Arial" charset="0"/>
              </a:rPr>
              <a:t>¿Donde y por qué?</a:t>
            </a:r>
          </a:p>
        </p:txBody>
      </p:sp>
      <p:sp>
        <p:nvSpPr>
          <p:cNvPr id="68613" name="Tekstvak 16"/>
          <p:cNvSpPr txBox="1">
            <a:spLocks noChangeArrowheads="1"/>
          </p:cNvSpPr>
          <p:nvPr/>
        </p:nvSpPr>
        <p:spPr bwMode="auto">
          <a:xfrm>
            <a:off x="3519488" y="4860925"/>
            <a:ext cx="21383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800" b="1">
                <a:latin typeface="Arial" charset="0"/>
              </a:rPr>
              <a:t>¿C</a:t>
            </a:r>
            <a:r>
              <a:rPr lang="en-US" sz="2800" b="1">
                <a:solidFill>
                  <a:srgbClr val="2D2D8A"/>
                </a:solidFill>
                <a:latin typeface="Arial" charset="0"/>
              </a:rPr>
              <a:t>ómo</a:t>
            </a:r>
            <a:r>
              <a:rPr lang="en-US" sz="2800" b="1">
                <a:latin typeface="Arial" charset="0"/>
              </a:rPr>
              <a:t>?</a:t>
            </a:r>
          </a:p>
        </p:txBody>
      </p:sp>
      <p:sp>
        <p:nvSpPr>
          <p:cNvPr id="68614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234401A5-7CEE-5E4C-90BD-CA10ABFDF533}" type="slidenum">
              <a:rPr lang="nl-NL" sz="1400">
                <a:latin typeface="Arial" charset="0"/>
              </a:rPr>
              <a:pPr eaLnBrk="1" hangingPunct="1"/>
              <a:t>24</a:t>
            </a:fld>
            <a:endParaRPr lang="nl-NL" sz="1400">
              <a:latin typeface="Arial" charset="0"/>
            </a:endParaRPr>
          </a:p>
        </p:txBody>
      </p:sp>
      <p:pic>
        <p:nvPicPr>
          <p:cNvPr id="68615" name="Picture 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7150" y="3008313"/>
            <a:ext cx="1489075" cy="148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9359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4"/>
          <p:cNvSpPr>
            <a:spLocks noChangeArrowheads="1"/>
          </p:cNvSpPr>
          <p:nvPr/>
        </p:nvSpPr>
        <p:spPr bwMode="auto">
          <a:xfrm>
            <a:off x="177800" y="2579688"/>
            <a:ext cx="8966200" cy="26193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63525" y="1023938"/>
            <a:ext cx="8655050" cy="4946650"/>
          </a:xfrm>
        </p:spPr>
        <p:txBody>
          <a:bodyPr>
            <a:normAutofit fontScale="92500" lnSpcReduction="10000"/>
          </a:bodyPr>
          <a:lstStyle/>
          <a:p>
            <a:pPr marL="441325" indent="-441325" eaLnBrk="1" hangingPunct="1">
              <a:buFontTx/>
              <a:buAutoNum type="arabicPeriod"/>
            </a:pPr>
            <a:r>
              <a:rPr lang="es-CO" sz="2000">
                <a:solidFill>
                  <a:srgbClr val="222268"/>
                </a:solidFill>
                <a:latin typeface="Arial" charset="0"/>
              </a:rPr>
              <a:t>Alcance</a:t>
            </a:r>
          </a:p>
          <a:p>
            <a:pPr marL="441325" indent="-441325" eaLnBrk="1" hangingPunct="1">
              <a:buFontTx/>
              <a:buAutoNum type="arabicPeriod"/>
            </a:pPr>
            <a:r>
              <a:rPr lang="es-CO" sz="2000">
                <a:solidFill>
                  <a:srgbClr val="222268"/>
                </a:solidFill>
                <a:latin typeface="Arial" charset="0"/>
              </a:rPr>
              <a:t>Referencias normativas</a:t>
            </a:r>
          </a:p>
          <a:p>
            <a:pPr marL="441325" indent="-441325" eaLnBrk="1" hangingPunct="1">
              <a:buFontTx/>
              <a:buAutoNum type="arabicPeriod"/>
            </a:pPr>
            <a:r>
              <a:rPr lang="es-CO" sz="2000">
                <a:solidFill>
                  <a:srgbClr val="222268"/>
                </a:solidFill>
                <a:latin typeface="Arial" charset="0"/>
              </a:rPr>
              <a:t>Términos y definiciones</a:t>
            </a:r>
          </a:p>
          <a:p>
            <a:pPr marL="441325" indent="-441325" eaLnBrk="1" hangingPunct="1">
              <a:buFontTx/>
              <a:buAutoNum type="arabicPeriod"/>
            </a:pPr>
            <a:r>
              <a:rPr lang="es-CO" sz="2400" b="1">
                <a:solidFill>
                  <a:srgbClr val="FF0000"/>
                </a:solidFill>
                <a:latin typeface="Arial" charset="0"/>
              </a:rPr>
              <a:t>Gestión para el éxito sostenido de una organización</a:t>
            </a:r>
          </a:p>
          <a:p>
            <a:pPr marL="441325" indent="-441325" eaLnBrk="1" hangingPunct="1">
              <a:buFontTx/>
              <a:buAutoNum type="arabicPeriod"/>
            </a:pPr>
            <a:r>
              <a:rPr lang="es-CO" sz="2400" b="1">
                <a:solidFill>
                  <a:srgbClr val="2D2D8A"/>
                </a:solidFill>
                <a:latin typeface="Arial" charset="0"/>
              </a:rPr>
              <a:t>Formulación, planificación e implementación de la estrategia y la política</a:t>
            </a:r>
          </a:p>
          <a:p>
            <a:pPr marL="441325" indent="-441325" eaLnBrk="1" hangingPunct="1">
              <a:buFontTx/>
              <a:buAutoNum type="arabicPeriod"/>
            </a:pPr>
            <a:r>
              <a:rPr lang="es-CO" sz="2400" b="1">
                <a:solidFill>
                  <a:srgbClr val="2D2D8A"/>
                </a:solidFill>
                <a:latin typeface="Arial" charset="0"/>
              </a:rPr>
              <a:t>Gestión de los recursos</a:t>
            </a:r>
          </a:p>
          <a:p>
            <a:pPr marL="441325" indent="-441325" eaLnBrk="1" hangingPunct="1">
              <a:buFontTx/>
              <a:buAutoNum type="arabicPeriod"/>
            </a:pPr>
            <a:r>
              <a:rPr lang="es-CO" sz="2400" b="1">
                <a:solidFill>
                  <a:srgbClr val="2D2D8A"/>
                </a:solidFill>
                <a:latin typeface="Arial" charset="0"/>
              </a:rPr>
              <a:t>Gestión de los procesos</a:t>
            </a:r>
          </a:p>
          <a:p>
            <a:pPr marL="441325" indent="-441325" eaLnBrk="1" hangingPunct="1">
              <a:buFontTx/>
              <a:buAutoNum type="arabicPeriod"/>
            </a:pPr>
            <a:r>
              <a:rPr lang="es-CO" sz="2400" b="1">
                <a:solidFill>
                  <a:srgbClr val="2D2D8A"/>
                </a:solidFill>
                <a:latin typeface="Arial" charset="0"/>
              </a:rPr>
              <a:t>Seguimiento, medición, análisis y revisión</a:t>
            </a:r>
          </a:p>
          <a:p>
            <a:pPr marL="441325" indent="-441325" eaLnBrk="1" hangingPunct="1">
              <a:buFontTx/>
              <a:buAutoNum type="arabicPeriod"/>
            </a:pPr>
            <a:r>
              <a:rPr lang="es-CO" sz="2400" b="1">
                <a:solidFill>
                  <a:srgbClr val="2D2D8A"/>
                </a:solidFill>
                <a:latin typeface="Arial" charset="0"/>
              </a:rPr>
              <a:t>Mejora, innovación y aprendizaje</a:t>
            </a:r>
          </a:p>
          <a:p>
            <a:pPr marL="1009650" lvl="1" indent="-609600" eaLnBrk="1" hangingPunct="1">
              <a:buFontTx/>
              <a:buNone/>
            </a:pPr>
            <a:r>
              <a:rPr lang="es-CO" sz="2400" b="1">
                <a:solidFill>
                  <a:srgbClr val="222268"/>
                </a:solidFill>
                <a:latin typeface="Arial" charset="0"/>
                <a:cs typeface="Arial" charset="0"/>
              </a:rPr>
              <a:t>Anexo A Una herramienta de autoevaluación</a:t>
            </a:r>
          </a:p>
          <a:p>
            <a:pPr marL="1009650" lvl="1" indent="-609600" eaLnBrk="1" hangingPunct="1">
              <a:buFontTx/>
              <a:buNone/>
            </a:pPr>
            <a:r>
              <a:rPr lang="es-CO" sz="2400" b="1">
                <a:solidFill>
                  <a:srgbClr val="222268"/>
                </a:solidFill>
                <a:latin typeface="Arial" charset="0"/>
                <a:cs typeface="Arial" charset="0"/>
              </a:rPr>
              <a:t>Anexo B Principios de gestión de la Calidad</a:t>
            </a:r>
          </a:p>
          <a:p>
            <a:pPr marL="1009650" lvl="1" indent="-609600" eaLnBrk="1" hangingPunct="1">
              <a:buFontTx/>
              <a:buNone/>
            </a:pPr>
            <a:r>
              <a:rPr lang="es-CO" sz="2400" b="1">
                <a:solidFill>
                  <a:srgbClr val="222268"/>
                </a:solidFill>
                <a:latin typeface="Arial" charset="0"/>
                <a:cs typeface="Arial" charset="0"/>
              </a:rPr>
              <a:t>Anexo C Correspondencia entre ISO 9004 y 9001 </a:t>
            </a:r>
          </a:p>
          <a:p>
            <a:pPr marL="441325" indent="-441325" eaLnBrk="1" hangingPunct="1">
              <a:buFontTx/>
              <a:buAutoNum type="arabicPeriod"/>
            </a:pPr>
            <a:endParaRPr lang="en-US" sz="2400">
              <a:latin typeface="Arial" charset="0"/>
            </a:endParaRPr>
          </a:p>
        </p:txBody>
      </p:sp>
      <p:sp>
        <p:nvSpPr>
          <p:cNvPr id="76803" name="AutoShape 5"/>
          <p:cNvSpPr>
            <a:spLocks noChangeArrowheads="1"/>
          </p:cNvSpPr>
          <p:nvPr/>
        </p:nvSpPr>
        <p:spPr bwMode="auto">
          <a:xfrm>
            <a:off x="6985000" y="739775"/>
            <a:ext cx="1968500" cy="1135063"/>
          </a:xfrm>
          <a:prstGeom prst="wedgeRectCallout">
            <a:avLst>
              <a:gd name="adj1" fmla="val 58227"/>
              <a:gd name="adj2" fmla="val 236852"/>
            </a:avLst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s-CO" sz="2200" b="1" i="1">
                <a:solidFill>
                  <a:srgbClr val="FFFF00"/>
                </a:solidFill>
                <a:latin typeface="Arial" charset="0"/>
              </a:rPr>
              <a:t>Los  “elementos esenciales</a:t>
            </a:r>
            <a:r>
              <a:rPr lang="en-US" sz="2200" b="1" i="1">
                <a:solidFill>
                  <a:srgbClr val="FFFF00"/>
                </a:solidFill>
                <a:latin typeface="Arial" charset="0"/>
              </a:rPr>
              <a:t>”</a:t>
            </a:r>
          </a:p>
        </p:txBody>
      </p:sp>
      <p:sp>
        <p:nvSpPr>
          <p:cNvPr id="76804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>
                <a:solidFill>
                  <a:srgbClr val="2D2D8A"/>
                </a:solidFill>
                <a:latin typeface="Arial" charset="0"/>
              </a:rPr>
              <a:t>Estructura de la norma ISO 9004:2009</a:t>
            </a:r>
          </a:p>
        </p:txBody>
      </p:sp>
      <p:sp>
        <p:nvSpPr>
          <p:cNvPr id="76806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25821C86-5D42-034C-B98C-10F7467924FD}" type="slidenum">
              <a:rPr lang="nl-NL" sz="1400">
                <a:latin typeface="Arial" charset="0"/>
              </a:rPr>
              <a:pPr eaLnBrk="1" hangingPunct="1"/>
              <a:t>25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06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ijdelijke aanduiding voor dianummer 2"/>
          <p:cNvSpPr txBox="1">
            <a:spLocks noGrp="1"/>
          </p:cNvSpPr>
          <p:nvPr/>
        </p:nvSpPr>
        <p:spPr bwMode="auto">
          <a:xfrm>
            <a:off x="6169025" y="6208713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A11253E2-7970-6945-A763-AEA16F92C155}" type="slidenum">
              <a:rPr lang="nl-NL" sz="1400">
                <a:latin typeface="Arial" charset="0"/>
              </a:rPr>
              <a:pPr algn="r" eaLnBrk="1" hangingPunct="1"/>
              <a:t>26</a:t>
            </a:fld>
            <a:endParaRPr lang="nl-NL" sz="1400">
              <a:latin typeface="Arial" charset="0"/>
            </a:endParaRPr>
          </a:p>
        </p:txBody>
      </p:sp>
      <p:sp>
        <p:nvSpPr>
          <p:cNvPr id="80898" name="Rectangle 718"/>
          <p:cNvSpPr>
            <a:spLocks noChangeArrowheads="1"/>
          </p:cNvSpPr>
          <p:nvPr/>
        </p:nvSpPr>
        <p:spPr bwMode="auto">
          <a:xfrm>
            <a:off x="0" y="0"/>
            <a:ext cx="9144000" cy="10255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>
                <a:solidFill>
                  <a:srgbClr val="2D2D8A"/>
                </a:solidFill>
                <a:latin typeface="Arial" charset="0"/>
              </a:rPr>
              <a:t>Cap 4. Ejemplos de partes interesadas </a:t>
            </a:r>
            <a:br>
              <a:rPr lang="es-CO" sz="3200" b="1">
                <a:solidFill>
                  <a:srgbClr val="2D2D8A"/>
                </a:solidFill>
                <a:latin typeface="Arial" charset="0"/>
              </a:rPr>
            </a:br>
            <a:r>
              <a:rPr lang="es-CO" sz="3200" b="1">
                <a:solidFill>
                  <a:srgbClr val="2D2D8A"/>
                </a:solidFill>
                <a:latin typeface="Arial" charset="0"/>
              </a:rPr>
              <a:t>y sus necesidades y expectativas</a:t>
            </a:r>
            <a:endParaRPr lang="en-US" sz="3200" b="1">
              <a:solidFill>
                <a:srgbClr val="2D2D8A"/>
              </a:solidFill>
              <a:latin typeface="Arial" charset="0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706700"/>
              </p:ext>
            </p:extLst>
          </p:nvPr>
        </p:nvGraphicFramePr>
        <p:xfrm>
          <a:off x="341313" y="1028700"/>
          <a:ext cx="8639175" cy="5651500"/>
        </p:xfrm>
        <a:graphic>
          <a:graphicData uri="http://schemas.openxmlformats.org/drawingml/2006/table">
            <a:tbl>
              <a:tblPr/>
              <a:tblGrid>
                <a:gridCol w="3535362"/>
                <a:gridCol w="5103813"/>
              </a:tblGrid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Parte interesada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Necesidades y expectativas claves</a:t>
                      </a:r>
                      <a:endParaRPr kumimoji="0" lang="es-CO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0"/>
                    </a:solidFill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Clientes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Calidad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Propietarios / accionistas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Rentabilidad sostenida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Transparencia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Empleados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Calidad del trabajo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Reconocimiento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Proveedores y socios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Beneficios mutuos y continuidad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Sociedad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Protección ambiental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Buena ética de negocios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Gobierno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Sostenibles para de </a:t>
                      </a:r>
                      <a:r>
                        <a:rPr kumimoji="0" lang="es-ES_tradnl" sz="24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ciudadamos</a:t>
                      </a:r>
                      <a:r>
                        <a:rPr kumimoji="0" lang="es-ES_tradnl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/>
                      </a:r>
                      <a:br>
                        <a:rPr kumimoji="0" lang="es-ES_tradnl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</a:br>
                      <a:r>
                        <a:rPr kumimoji="0" lang="es-ES_tradnl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Posicionamiento internacional</a:t>
                      </a:r>
                      <a:endParaRPr kumimoji="0" lang="es-ES_tradnl" sz="2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193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3" name="Picture 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199121">
            <a:off x="5715000" y="3040063"/>
            <a:ext cx="465138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234" name="Picture 6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163" y="3622675"/>
            <a:ext cx="6985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633413" y="1414463"/>
            <a:ext cx="169862" cy="4270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rgbClr val="919191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endParaRPr lang="nl-NL" sz="2200" b="1" i="1">
              <a:solidFill>
                <a:srgbClr val="FFFF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95236" name="Freeform 6"/>
          <p:cNvSpPr>
            <a:spLocks/>
          </p:cNvSpPr>
          <p:nvPr/>
        </p:nvSpPr>
        <p:spPr bwMode="auto">
          <a:xfrm>
            <a:off x="573088" y="3406775"/>
            <a:ext cx="8258175" cy="3036888"/>
          </a:xfrm>
          <a:custGeom>
            <a:avLst/>
            <a:gdLst>
              <a:gd name="T0" fmla="*/ 2147483647 w 5636"/>
              <a:gd name="T1" fmla="*/ 2147483647 h 1913"/>
              <a:gd name="T2" fmla="*/ 2147483647 w 5636"/>
              <a:gd name="T3" fmla="*/ 2147483647 h 1913"/>
              <a:gd name="T4" fmla="*/ 2147483647 w 5636"/>
              <a:gd name="T5" fmla="*/ 2147483647 h 1913"/>
              <a:gd name="T6" fmla="*/ 2147483647 w 5636"/>
              <a:gd name="T7" fmla="*/ 2147483647 h 1913"/>
              <a:gd name="T8" fmla="*/ 2147483647 w 5636"/>
              <a:gd name="T9" fmla="*/ 2147483647 h 1913"/>
              <a:gd name="T10" fmla="*/ 2147483647 w 5636"/>
              <a:gd name="T11" fmla="*/ 2147483647 h 1913"/>
              <a:gd name="T12" fmla="*/ 2147483647 w 5636"/>
              <a:gd name="T13" fmla="*/ 2147483647 h 1913"/>
              <a:gd name="T14" fmla="*/ 2147483647 w 5636"/>
              <a:gd name="T15" fmla="*/ 2147483647 h 1913"/>
              <a:gd name="T16" fmla="*/ 2147483647 w 5636"/>
              <a:gd name="T17" fmla="*/ 2147483647 h 1913"/>
              <a:gd name="T18" fmla="*/ 2147483647 w 5636"/>
              <a:gd name="T19" fmla="*/ 2147483647 h 1913"/>
              <a:gd name="T20" fmla="*/ 2147483647 w 5636"/>
              <a:gd name="T21" fmla="*/ 2147483647 h 1913"/>
              <a:gd name="T22" fmla="*/ 2147483647 w 5636"/>
              <a:gd name="T23" fmla="*/ 2147483647 h 1913"/>
              <a:gd name="T24" fmla="*/ 2147483647 w 5636"/>
              <a:gd name="T25" fmla="*/ 2147483647 h 1913"/>
              <a:gd name="T26" fmla="*/ 2147483647 w 5636"/>
              <a:gd name="T27" fmla="*/ 2147483647 h 1913"/>
              <a:gd name="T28" fmla="*/ 2147483647 w 5636"/>
              <a:gd name="T29" fmla="*/ 2147483647 h 1913"/>
              <a:gd name="T30" fmla="*/ 2147483647 w 5636"/>
              <a:gd name="T31" fmla="*/ 2147483647 h 1913"/>
              <a:gd name="T32" fmla="*/ 2147483647 w 5636"/>
              <a:gd name="T33" fmla="*/ 2147483647 h 1913"/>
              <a:gd name="T34" fmla="*/ 2147483647 w 5636"/>
              <a:gd name="T35" fmla="*/ 2147483647 h 1913"/>
              <a:gd name="T36" fmla="*/ 2147483647 w 5636"/>
              <a:gd name="T37" fmla="*/ 2147483647 h 1913"/>
              <a:gd name="T38" fmla="*/ 2147483647 w 5636"/>
              <a:gd name="T39" fmla="*/ 2147483647 h 1913"/>
              <a:gd name="T40" fmla="*/ 2147483647 w 5636"/>
              <a:gd name="T41" fmla="*/ 2147483647 h 1913"/>
              <a:gd name="T42" fmla="*/ 2147483647 w 5636"/>
              <a:gd name="T43" fmla="*/ 2147483647 h 1913"/>
              <a:gd name="T44" fmla="*/ 2147483647 w 5636"/>
              <a:gd name="T45" fmla="*/ 2147483647 h 1913"/>
              <a:gd name="T46" fmla="*/ 2147483647 w 5636"/>
              <a:gd name="T47" fmla="*/ 2147483647 h 1913"/>
              <a:gd name="T48" fmla="*/ 2147483647 w 5636"/>
              <a:gd name="T49" fmla="*/ 2147483647 h 1913"/>
              <a:gd name="T50" fmla="*/ 2147483647 w 5636"/>
              <a:gd name="T51" fmla="*/ 2147483647 h 1913"/>
              <a:gd name="T52" fmla="*/ 2147483647 w 5636"/>
              <a:gd name="T53" fmla="*/ 2147483647 h 1913"/>
              <a:gd name="T54" fmla="*/ 2147483647 w 5636"/>
              <a:gd name="T55" fmla="*/ 2147483647 h 1913"/>
              <a:gd name="T56" fmla="*/ 2147483647 w 5636"/>
              <a:gd name="T57" fmla="*/ 2147483647 h 1913"/>
              <a:gd name="T58" fmla="*/ 2147483647 w 5636"/>
              <a:gd name="T59" fmla="*/ 2147483647 h 1913"/>
              <a:gd name="T60" fmla="*/ 2147483647 w 5636"/>
              <a:gd name="T61" fmla="*/ 2147483647 h 1913"/>
              <a:gd name="T62" fmla="*/ 2147483647 w 5636"/>
              <a:gd name="T63" fmla="*/ 2147483647 h 1913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5636"/>
              <a:gd name="T97" fmla="*/ 0 h 1913"/>
              <a:gd name="T98" fmla="*/ 5636 w 5636"/>
              <a:gd name="T99" fmla="*/ 1913 h 1913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5636" h="1913">
                <a:moveTo>
                  <a:pt x="0" y="1913"/>
                </a:moveTo>
                <a:cubicBezTo>
                  <a:pt x="19" y="1885"/>
                  <a:pt x="5" y="1895"/>
                  <a:pt x="34" y="1886"/>
                </a:cubicBezTo>
                <a:cubicBezTo>
                  <a:pt x="48" y="1882"/>
                  <a:pt x="75" y="1872"/>
                  <a:pt x="75" y="1872"/>
                </a:cubicBezTo>
                <a:cubicBezTo>
                  <a:pt x="153" y="1876"/>
                  <a:pt x="226" y="1889"/>
                  <a:pt x="302" y="1879"/>
                </a:cubicBezTo>
                <a:cubicBezTo>
                  <a:pt x="351" y="1862"/>
                  <a:pt x="292" y="1887"/>
                  <a:pt x="336" y="1851"/>
                </a:cubicBezTo>
                <a:cubicBezTo>
                  <a:pt x="356" y="1834"/>
                  <a:pt x="432" y="1805"/>
                  <a:pt x="459" y="1803"/>
                </a:cubicBezTo>
                <a:cubicBezTo>
                  <a:pt x="536" y="1798"/>
                  <a:pt x="611" y="1795"/>
                  <a:pt x="686" y="1776"/>
                </a:cubicBezTo>
                <a:cubicBezTo>
                  <a:pt x="705" y="1745"/>
                  <a:pt x="734" y="1732"/>
                  <a:pt x="768" y="1721"/>
                </a:cubicBezTo>
                <a:cubicBezTo>
                  <a:pt x="847" y="1603"/>
                  <a:pt x="1039" y="1622"/>
                  <a:pt x="1152" y="1618"/>
                </a:cubicBezTo>
                <a:cubicBezTo>
                  <a:pt x="1161" y="1613"/>
                  <a:pt x="1173" y="1612"/>
                  <a:pt x="1179" y="1604"/>
                </a:cubicBezTo>
                <a:cubicBezTo>
                  <a:pt x="1185" y="1597"/>
                  <a:pt x="1183" y="1586"/>
                  <a:pt x="1186" y="1577"/>
                </a:cubicBezTo>
                <a:cubicBezTo>
                  <a:pt x="1201" y="1529"/>
                  <a:pt x="1214" y="1467"/>
                  <a:pt x="1241" y="1426"/>
                </a:cubicBezTo>
                <a:cubicBezTo>
                  <a:pt x="1250" y="1384"/>
                  <a:pt x="1269" y="1358"/>
                  <a:pt x="1310" y="1344"/>
                </a:cubicBezTo>
                <a:cubicBezTo>
                  <a:pt x="1416" y="1270"/>
                  <a:pt x="1573" y="1283"/>
                  <a:pt x="1694" y="1262"/>
                </a:cubicBezTo>
                <a:cubicBezTo>
                  <a:pt x="1716" y="1254"/>
                  <a:pt x="1755" y="1227"/>
                  <a:pt x="1755" y="1227"/>
                </a:cubicBezTo>
                <a:cubicBezTo>
                  <a:pt x="1798" y="1165"/>
                  <a:pt x="1737" y="1248"/>
                  <a:pt x="1790" y="1193"/>
                </a:cubicBezTo>
                <a:cubicBezTo>
                  <a:pt x="1833" y="1149"/>
                  <a:pt x="1773" y="1195"/>
                  <a:pt x="1817" y="1152"/>
                </a:cubicBezTo>
                <a:cubicBezTo>
                  <a:pt x="1842" y="1127"/>
                  <a:pt x="1880" y="1115"/>
                  <a:pt x="1913" y="1104"/>
                </a:cubicBezTo>
                <a:cubicBezTo>
                  <a:pt x="1964" y="1036"/>
                  <a:pt x="2140" y="1074"/>
                  <a:pt x="2194" y="1076"/>
                </a:cubicBezTo>
                <a:cubicBezTo>
                  <a:pt x="2250" y="1086"/>
                  <a:pt x="2221" y="1078"/>
                  <a:pt x="2276" y="1097"/>
                </a:cubicBezTo>
                <a:cubicBezTo>
                  <a:pt x="2283" y="1099"/>
                  <a:pt x="2297" y="1104"/>
                  <a:pt x="2297" y="1104"/>
                </a:cubicBezTo>
                <a:cubicBezTo>
                  <a:pt x="2351" y="1086"/>
                  <a:pt x="2398" y="1060"/>
                  <a:pt x="2448" y="1035"/>
                </a:cubicBezTo>
                <a:cubicBezTo>
                  <a:pt x="2474" y="998"/>
                  <a:pt x="2525" y="965"/>
                  <a:pt x="2558" y="932"/>
                </a:cubicBezTo>
                <a:cubicBezTo>
                  <a:pt x="2582" y="908"/>
                  <a:pt x="2652" y="807"/>
                  <a:pt x="2667" y="775"/>
                </a:cubicBezTo>
                <a:cubicBezTo>
                  <a:pt x="2670" y="768"/>
                  <a:pt x="2669" y="760"/>
                  <a:pt x="2674" y="754"/>
                </a:cubicBezTo>
                <a:cubicBezTo>
                  <a:pt x="2715" y="703"/>
                  <a:pt x="2675" y="782"/>
                  <a:pt x="2715" y="720"/>
                </a:cubicBezTo>
                <a:cubicBezTo>
                  <a:pt x="2726" y="703"/>
                  <a:pt x="2734" y="683"/>
                  <a:pt x="2743" y="665"/>
                </a:cubicBezTo>
                <a:cubicBezTo>
                  <a:pt x="2761" y="630"/>
                  <a:pt x="2801" y="575"/>
                  <a:pt x="2839" y="562"/>
                </a:cubicBezTo>
                <a:cubicBezTo>
                  <a:pt x="2853" y="557"/>
                  <a:pt x="2880" y="548"/>
                  <a:pt x="2880" y="548"/>
                </a:cubicBezTo>
                <a:cubicBezTo>
                  <a:pt x="2933" y="557"/>
                  <a:pt x="2987" y="566"/>
                  <a:pt x="3038" y="583"/>
                </a:cubicBezTo>
                <a:cubicBezTo>
                  <a:pt x="3139" y="571"/>
                  <a:pt x="3163" y="572"/>
                  <a:pt x="3236" y="521"/>
                </a:cubicBezTo>
                <a:cubicBezTo>
                  <a:pt x="3275" y="523"/>
                  <a:pt x="3314" y="524"/>
                  <a:pt x="3353" y="528"/>
                </a:cubicBezTo>
                <a:cubicBezTo>
                  <a:pt x="3422" y="535"/>
                  <a:pt x="3286" y="552"/>
                  <a:pt x="3428" y="576"/>
                </a:cubicBezTo>
                <a:cubicBezTo>
                  <a:pt x="3442" y="578"/>
                  <a:pt x="3456" y="581"/>
                  <a:pt x="3470" y="583"/>
                </a:cubicBezTo>
                <a:cubicBezTo>
                  <a:pt x="3472" y="584"/>
                  <a:pt x="3509" y="597"/>
                  <a:pt x="3511" y="596"/>
                </a:cubicBezTo>
                <a:cubicBezTo>
                  <a:pt x="3517" y="593"/>
                  <a:pt x="3514" y="582"/>
                  <a:pt x="3518" y="576"/>
                </a:cubicBezTo>
                <a:cubicBezTo>
                  <a:pt x="3523" y="570"/>
                  <a:pt x="3531" y="565"/>
                  <a:pt x="3538" y="562"/>
                </a:cubicBezTo>
                <a:cubicBezTo>
                  <a:pt x="3570" y="548"/>
                  <a:pt x="3599" y="546"/>
                  <a:pt x="3627" y="521"/>
                </a:cubicBezTo>
                <a:cubicBezTo>
                  <a:pt x="3704" y="451"/>
                  <a:pt x="3793" y="355"/>
                  <a:pt x="3895" y="329"/>
                </a:cubicBezTo>
                <a:cubicBezTo>
                  <a:pt x="3917" y="314"/>
                  <a:pt x="3937" y="310"/>
                  <a:pt x="3963" y="302"/>
                </a:cubicBezTo>
                <a:cubicBezTo>
                  <a:pt x="4025" y="309"/>
                  <a:pt x="4086" y="321"/>
                  <a:pt x="4148" y="329"/>
                </a:cubicBezTo>
                <a:cubicBezTo>
                  <a:pt x="4208" y="349"/>
                  <a:pt x="4246" y="388"/>
                  <a:pt x="4299" y="425"/>
                </a:cubicBezTo>
                <a:cubicBezTo>
                  <a:pt x="4316" y="437"/>
                  <a:pt x="4337" y="441"/>
                  <a:pt x="4354" y="452"/>
                </a:cubicBezTo>
                <a:cubicBezTo>
                  <a:pt x="4365" y="485"/>
                  <a:pt x="4397" y="506"/>
                  <a:pt x="4430" y="514"/>
                </a:cubicBezTo>
                <a:cubicBezTo>
                  <a:pt x="4448" y="552"/>
                  <a:pt x="4440" y="566"/>
                  <a:pt x="4484" y="555"/>
                </a:cubicBezTo>
                <a:cubicBezTo>
                  <a:pt x="4526" y="597"/>
                  <a:pt x="4541" y="644"/>
                  <a:pt x="4560" y="699"/>
                </a:cubicBezTo>
                <a:cubicBezTo>
                  <a:pt x="4562" y="706"/>
                  <a:pt x="4574" y="703"/>
                  <a:pt x="4580" y="706"/>
                </a:cubicBezTo>
                <a:cubicBezTo>
                  <a:pt x="4590" y="710"/>
                  <a:pt x="4599" y="715"/>
                  <a:pt x="4608" y="720"/>
                </a:cubicBezTo>
                <a:cubicBezTo>
                  <a:pt x="4655" y="715"/>
                  <a:pt x="4681" y="710"/>
                  <a:pt x="4724" y="699"/>
                </a:cubicBezTo>
                <a:cubicBezTo>
                  <a:pt x="4764" y="642"/>
                  <a:pt x="4710" y="714"/>
                  <a:pt x="4759" y="665"/>
                </a:cubicBezTo>
                <a:cubicBezTo>
                  <a:pt x="4784" y="640"/>
                  <a:pt x="4801" y="600"/>
                  <a:pt x="4820" y="569"/>
                </a:cubicBezTo>
                <a:cubicBezTo>
                  <a:pt x="4822" y="558"/>
                  <a:pt x="4823" y="546"/>
                  <a:pt x="4827" y="535"/>
                </a:cubicBezTo>
                <a:cubicBezTo>
                  <a:pt x="4830" y="527"/>
                  <a:pt x="4838" y="522"/>
                  <a:pt x="4841" y="514"/>
                </a:cubicBezTo>
                <a:cubicBezTo>
                  <a:pt x="4869" y="438"/>
                  <a:pt x="4878" y="353"/>
                  <a:pt x="4896" y="274"/>
                </a:cubicBezTo>
                <a:cubicBezTo>
                  <a:pt x="4904" y="238"/>
                  <a:pt x="4909" y="186"/>
                  <a:pt x="4937" y="158"/>
                </a:cubicBezTo>
                <a:cubicBezTo>
                  <a:pt x="4966" y="130"/>
                  <a:pt x="5001" y="119"/>
                  <a:pt x="5033" y="96"/>
                </a:cubicBezTo>
                <a:cubicBezTo>
                  <a:pt x="5055" y="80"/>
                  <a:pt x="5047" y="71"/>
                  <a:pt x="5074" y="68"/>
                </a:cubicBezTo>
                <a:cubicBezTo>
                  <a:pt x="5101" y="65"/>
                  <a:pt x="5129" y="64"/>
                  <a:pt x="5156" y="62"/>
                </a:cubicBezTo>
                <a:cubicBezTo>
                  <a:pt x="5191" y="72"/>
                  <a:pt x="5218" y="96"/>
                  <a:pt x="5252" y="110"/>
                </a:cubicBezTo>
                <a:cubicBezTo>
                  <a:pt x="5267" y="116"/>
                  <a:pt x="5300" y="123"/>
                  <a:pt x="5300" y="123"/>
                </a:cubicBezTo>
                <a:cubicBezTo>
                  <a:pt x="5305" y="132"/>
                  <a:pt x="5304" y="150"/>
                  <a:pt x="5314" y="151"/>
                </a:cubicBezTo>
                <a:cubicBezTo>
                  <a:pt x="5351" y="155"/>
                  <a:pt x="5424" y="137"/>
                  <a:pt x="5424" y="137"/>
                </a:cubicBezTo>
                <a:cubicBezTo>
                  <a:pt x="5453" y="122"/>
                  <a:pt x="5470" y="105"/>
                  <a:pt x="5492" y="82"/>
                </a:cubicBezTo>
                <a:cubicBezTo>
                  <a:pt x="5508" y="35"/>
                  <a:pt x="5550" y="26"/>
                  <a:pt x="5595" y="20"/>
                </a:cubicBezTo>
                <a:cubicBezTo>
                  <a:pt x="5607" y="17"/>
                  <a:pt x="5636" y="15"/>
                  <a:pt x="5636" y="0"/>
                </a:cubicBezTo>
              </a:path>
            </a:pathLst>
          </a:custGeom>
          <a:noFill/>
          <a:ln w="762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ES_tradnl"/>
          </a:p>
        </p:txBody>
      </p:sp>
      <p:sp>
        <p:nvSpPr>
          <p:cNvPr id="95237" name="Oval 7"/>
          <p:cNvSpPr>
            <a:spLocks noChangeAspect="1" noChangeArrowheads="1"/>
          </p:cNvSpPr>
          <p:nvPr/>
        </p:nvSpPr>
        <p:spPr bwMode="auto">
          <a:xfrm>
            <a:off x="2976563" y="4259263"/>
            <a:ext cx="860425" cy="849312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600">
              <a:latin typeface="Arial" charset="0"/>
            </a:endParaRPr>
          </a:p>
        </p:txBody>
      </p:sp>
      <p:sp>
        <p:nvSpPr>
          <p:cNvPr id="95238" name="Line 8"/>
          <p:cNvSpPr>
            <a:spLocks noChangeAspect="1" noChangeShapeType="1"/>
          </p:cNvSpPr>
          <p:nvPr/>
        </p:nvSpPr>
        <p:spPr bwMode="auto">
          <a:xfrm flipH="1">
            <a:off x="3397250" y="4256088"/>
            <a:ext cx="3175" cy="8572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_tradnl"/>
          </a:p>
        </p:txBody>
      </p:sp>
      <p:sp>
        <p:nvSpPr>
          <p:cNvPr id="95239" name="Text Box 9"/>
          <p:cNvSpPr txBox="1">
            <a:spLocks noChangeAspect="1" noChangeArrowheads="1"/>
          </p:cNvSpPr>
          <p:nvPr/>
        </p:nvSpPr>
        <p:spPr bwMode="auto">
          <a:xfrm>
            <a:off x="3073400" y="4352925"/>
            <a:ext cx="319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600">
                <a:latin typeface="Arial" charset="0"/>
              </a:rPr>
              <a:t>A</a:t>
            </a:r>
          </a:p>
        </p:txBody>
      </p:sp>
      <p:sp>
        <p:nvSpPr>
          <p:cNvPr id="95240" name="Text Box 10"/>
          <p:cNvSpPr txBox="1">
            <a:spLocks noChangeAspect="1" noChangeArrowheads="1"/>
          </p:cNvSpPr>
          <p:nvPr/>
        </p:nvSpPr>
        <p:spPr bwMode="auto">
          <a:xfrm>
            <a:off x="3463925" y="4352925"/>
            <a:ext cx="319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600">
                <a:latin typeface="Arial" charset="0"/>
              </a:rPr>
              <a:t>P</a:t>
            </a:r>
          </a:p>
        </p:txBody>
      </p:sp>
      <p:sp>
        <p:nvSpPr>
          <p:cNvPr id="95241" name="Text Box 11"/>
          <p:cNvSpPr txBox="1">
            <a:spLocks noChangeAspect="1" noChangeArrowheads="1"/>
          </p:cNvSpPr>
          <p:nvPr/>
        </p:nvSpPr>
        <p:spPr bwMode="auto">
          <a:xfrm>
            <a:off x="3463925" y="4697413"/>
            <a:ext cx="3317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600">
                <a:latin typeface="Arial" charset="0"/>
              </a:rPr>
              <a:t>H</a:t>
            </a:r>
          </a:p>
        </p:txBody>
      </p:sp>
      <p:sp>
        <p:nvSpPr>
          <p:cNvPr id="95242" name="Text Box 12"/>
          <p:cNvSpPr txBox="1">
            <a:spLocks noChangeAspect="1" noChangeArrowheads="1"/>
          </p:cNvSpPr>
          <p:nvPr/>
        </p:nvSpPr>
        <p:spPr bwMode="auto">
          <a:xfrm>
            <a:off x="3073400" y="4697413"/>
            <a:ext cx="3206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600">
                <a:latin typeface="Arial" charset="0"/>
              </a:rPr>
              <a:t>V</a:t>
            </a:r>
          </a:p>
        </p:txBody>
      </p:sp>
      <p:sp>
        <p:nvSpPr>
          <p:cNvPr id="95243" name="Line 13"/>
          <p:cNvSpPr>
            <a:spLocks noChangeAspect="1" noChangeShapeType="1"/>
          </p:cNvSpPr>
          <p:nvPr/>
        </p:nvSpPr>
        <p:spPr bwMode="auto">
          <a:xfrm>
            <a:off x="2982913" y="4675188"/>
            <a:ext cx="844550" cy="79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_tradnl"/>
          </a:p>
        </p:txBody>
      </p:sp>
      <p:sp>
        <p:nvSpPr>
          <p:cNvPr id="95244" name="Freeform 14"/>
          <p:cNvSpPr>
            <a:spLocks/>
          </p:cNvSpPr>
          <p:nvPr/>
        </p:nvSpPr>
        <p:spPr bwMode="auto">
          <a:xfrm>
            <a:off x="3397250" y="4276725"/>
            <a:ext cx="411163" cy="392113"/>
          </a:xfrm>
          <a:custGeom>
            <a:avLst/>
            <a:gdLst>
              <a:gd name="T0" fmla="*/ 0 w 288"/>
              <a:gd name="T1" fmla="*/ 0 h 260"/>
              <a:gd name="T2" fmla="*/ 2147483647 w 288"/>
              <a:gd name="T3" fmla="*/ 2147483647 h 260"/>
              <a:gd name="T4" fmla="*/ 2147483647 w 288"/>
              <a:gd name="T5" fmla="*/ 2147483647 h 260"/>
              <a:gd name="T6" fmla="*/ 2147483647 w 288"/>
              <a:gd name="T7" fmla="*/ 2147483647 h 260"/>
              <a:gd name="T8" fmla="*/ 0 60000 65536"/>
              <a:gd name="T9" fmla="*/ 0 60000 65536"/>
              <a:gd name="T10" fmla="*/ 0 60000 65536"/>
              <a:gd name="T11" fmla="*/ 0 60000 65536"/>
              <a:gd name="T12" fmla="*/ 0 w 288"/>
              <a:gd name="T13" fmla="*/ 0 h 260"/>
              <a:gd name="T14" fmla="*/ 288 w 288"/>
              <a:gd name="T15" fmla="*/ 260 h 2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8" h="260">
                <a:moveTo>
                  <a:pt x="0" y="0"/>
                </a:moveTo>
                <a:cubicBezTo>
                  <a:pt x="63" y="3"/>
                  <a:pt x="127" y="6"/>
                  <a:pt x="171" y="34"/>
                </a:cubicBezTo>
                <a:cubicBezTo>
                  <a:pt x="215" y="62"/>
                  <a:pt x="248" y="133"/>
                  <a:pt x="267" y="171"/>
                </a:cubicBezTo>
                <a:cubicBezTo>
                  <a:pt x="286" y="209"/>
                  <a:pt x="287" y="234"/>
                  <a:pt x="288" y="260"/>
                </a:cubicBezTo>
              </a:path>
            </a:pathLst>
          </a:custGeom>
          <a:noFill/>
          <a:ln w="38100">
            <a:solidFill>
              <a:schemeClr val="bg2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ES_tradnl"/>
          </a:p>
        </p:txBody>
      </p:sp>
      <p:sp>
        <p:nvSpPr>
          <p:cNvPr id="95245" name="Line 17"/>
          <p:cNvSpPr>
            <a:spLocks noChangeShapeType="1"/>
          </p:cNvSpPr>
          <p:nvPr/>
        </p:nvSpPr>
        <p:spPr bwMode="auto">
          <a:xfrm>
            <a:off x="7888288" y="2176463"/>
            <a:ext cx="0" cy="1393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_tradnl"/>
          </a:p>
        </p:txBody>
      </p:sp>
      <p:sp>
        <p:nvSpPr>
          <p:cNvPr id="95246" name="AutoShape 18"/>
          <p:cNvSpPr>
            <a:spLocks noChangeArrowheads="1"/>
          </p:cNvSpPr>
          <p:nvPr/>
        </p:nvSpPr>
        <p:spPr bwMode="auto">
          <a:xfrm rot="5400000">
            <a:off x="8023225" y="2041525"/>
            <a:ext cx="446088" cy="744538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FF0000"/>
              </a:gs>
              <a:gs pos="100000">
                <a:schemeClr val="bg2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247" name="Oval 22"/>
          <p:cNvSpPr>
            <a:spLocks noChangeAspect="1" noChangeArrowheads="1"/>
          </p:cNvSpPr>
          <p:nvPr/>
        </p:nvSpPr>
        <p:spPr bwMode="auto">
          <a:xfrm>
            <a:off x="974725" y="5600700"/>
            <a:ext cx="601663" cy="595313"/>
          </a:xfrm>
          <a:prstGeom prst="ellipse">
            <a:avLst/>
          </a:prstGeom>
          <a:solidFill>
            <a:schemeClr val="bg2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600">
              <a:latin typeface="Arial" charset="0"/>
            </a:endParaRPr>
          </a:p>
        </p:txBody>
      </p:sp>
      <p:sp>
        <p:nvSpPr>
          <p:cNvPr id="95248" name="Line 23"/>
          <p:cNvSpPr>
            <a:spLocks noChangeAspect="1" noChangeShapeType="1"/>
          </p:cNvSpPr>
          <p:nvPr/>
        </p:nvSpPr>
        <p:spPr bwMode="auto">
          <a:xfrm flipH="1">
            <a:off x="1277938" y="5603875"/>
            <a:ext cx="3175" cy="6000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_tradnl"/>
          </a:p>
        </p:txBody>
      </p:sp>
      <p:sp>
        <p:nvSpPr>
          <p:cNvPr id="95249" name="Text Box 24"/>
          <p:cNvSpPr txBox="1">
            <a:spLocks noChangeAspect="1" noChangeArrowheads="1"/>
          </p:cNvSpPr>
          <p:nvPr/>
        </p:nvSpPr>
        <p:spPr bwMode="auto">
          <a:xfrm>
            <a:off x="1058863" y="5643563"/>
            <a:ext cx="207962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200" b="1">
                <a:solidFill>
                  <a:srgbClr val="FFFF00"/>
                </a:solidFill>
                <a:latin typeface="Arial" charset="0"/>
              </a:rPr>
              <a:t>A</a:t>
            </a:r>
          </a:p>
        </p:txBody>
      </p:sp>
      <p:sp>
        <p:nvSpPr>
          <p:cNvPr id="95250" name="Text Box 25"/>
          <p:cNvSpPr txBox="1">
            <a:spLocks noChangeAspect="1" noChangeArrowheads="1"/>
          </p:cNvSpPr>
          <p:nvPr/>
        </p:nvSpPr>
        <p:spPr bwMode="auto">
          <a:xfrm>
            <a:off x="1257300" y="5637213"/>
            <a:ext cx="20637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200" b="1">
                <a:solidFill>
                  <a:srgbClr val="FFFF00"/>
                </a:solidFill>
                <a:latin typeface="Arial" charset="0"/>
              </a:rPr>
              <a:t>P</a:t>
            </a:r>
          </a:p>
        </p:txBody>
      </p:sp>
      <p:sp>
        <p:nvSpPr>
          <p:cNvPr id="95251" name="Text Box 26"/>
          <p:cNvSpPr txBox="1">
            <a:spLocks noChangeAspect="1" noChangeArrowheads="1"/>
          </p:cNvSpPr>
          <p:nvPr/>
        </p:nvSpPr>
        <p:spPr bwMode="auto">
          <a:xfrm>
            <a:off x="1246188" y="5892800"/>
            <a:ext cx="21272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200" b="1">
                <a:solidFill>
                  <a:srgbClr val="FFFF00"/>
                </a:solidFill>
                <a:latin typeface="Arial" charset="0"/>
              </a:rPr>
              <a:t>H</a:t>
            </a:r>
          </a:p>
        </p:txBody>
      </p:sp>
      <p:sp>
        <p:nvSpPr>
          <p:cNvPr id="95252" name="Text Box 27"/>
          <p:cNvSpPr txBox="1">
            <a:spLocks noChangeAspect="1" noChangeArrowheads="1"/>
          </p:cNvSpPr>
          <p:nvPr/>
        </p:nvSpPr>
        <p:spPr bwMode="auto">
          <a:xfrm>
            <a:off x="1054100" y="5892800"/>
            <a:ext cx="21272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200" b="1">
                <a:solidFill>
                  <a:srgbClr val="FFFF00"/>
                </a:solidFill>
                <a:latin typeface="Arial" charset="0"/>
              </a:rPr>
              <a:t>V</a:t>
            </a:r>
          </a:p>
        </p:txBody>
      </p:sp>
      <p:sp>
        <p:nvSpPr>
          <p:cNvPr id="95253" name="Line 28"/>
          <p:cNvSpPr>
            <a:spLocks noChangeAspect="1" noChangeShapeType="1"/>
          </p:cNvSpPr>
          <p:nvPr/>
        </p:nvSpPr>
        <p:spPr bwMode="auto">
          <a:xfrm>
            <a:off x="981075" y="5895975"/>
            <a:ext cx="590550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_tradnl"/>
          </a:p>
        </p:txBody>
      </p:sp>
      <p:sp>
        <p:nvSpPr>
          <p:cNvPr id="95254" name="Freeform 29"/>
          <p:cNvSpPr>
            <a:spLocks noChangeAspect="1"/>
          </p:cNvSpPr>
          <p:nvPr/>
        </p:nvSpPr>
        <p:spPr bwMode="auto">
          <a:xfrm>
            <a:off x="1284288" y="5611813"/>
            <a:ext cx="287337" cy="274637"/>
          </a:xfrm>
          <a:custGeom>
            <a:avLst/>
            <a:gdLst>
              <a:gd name="T0" fmla="*/ 0 w 288"/>
              <a:gd name="T1" fmla="*/ 0 h 260"/>
              <a:gd name="T2" fmla="*/ 2147483647 w 288"/>
              <a:gd name="T3" fmla="*/ 2147483647 h 260"/>
              <a:gd name="T4" fmla="*/ 2147483647 w 288"/>
              <a:gd name="T5" fmla="*/ 2147483647 h 260"/>
              <a:gd name="T6" fmla="*/ 2147483647 w 288"/>
              <a:gd name="T7" fmla="*/ 2147483647 h 260"/>
              <a:gd name="T8" fmla="*/ 0 60000 65536"/>
              <a:gd name="T9" fmla="*/ 0 60000 65536"/>
              <a:gd name="T10" fmla="*/ 0 60000 65536"/>
              <a:gd name="T11" fmla="*/ 0 60000 65536"/>
              <a:gd name="T12" fmla="*/ 0 w 288"/>
              <a:gd name="T13" fmla="*/ 0 h 260"/>
              <a:gd name="T14" fmla="*/ 288 w 288"/>
              <a:gd name="T15" fmla="*/ 260 h 2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8" h="260">
                <a:moveTo>
                  <a:pt x="0" y="0"/>
                </a:moveTo>
                <a:cubicBezTo>
                  <a:pt x="63" y="3"/>
                  <a:pt x="127" y="6"/>
                  <a:pt x="171" y="34"/>
                </a:cubicBezTo>
                <a:cubicBezTo>
                  <a:pt x="215" y="62"/>
                  <a:pt x="248" y="133"/>
                  <a:pt x="267" y="171"/>
                </a:cubicBezTo>
                <a:cubicBezTo>
                  <a:pt x="286" y="209"/>
                  <a:pt x="287" y="234"/>
                  <a:pt x="288" y="26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ES_tradnl"/>
          </a:p>
        </p:txBody>
      </p:sp>
      <p:grpSp>
        <p:nvGrpSpPr>
          <p:cNvPr id="95255" name="Group 30"/>
          <p:cNvGrpSpPr>
            <a:grpSpLocks/>
          </p:cNvGrpSpPr>
          <p:nvPr/>
        </p:nvGrpSpPr>
        <p:grpSpPr bwMode="auto">
          <a:xfrm>
            <a:off x="6022975" y="3481388"/>
            <a:ext cx="420688" cy="417512"/>
            <a:chOff x="4090" y="1882"/>
            <a:chExt cx="287" cy="263"/>
          </a:xfrm>
        </p:grpSpPr>
        <p:sp>
          <p:nvSpPr>
            <p:cNvPr id="95290" name="Oval 31"/>
            <p:cNvSpPr>
              <a:spLocks noChangeAspect="1" noChangeArrowheads="1"/>
            </p:cNvSpPr>
            <p:nvPr/>
          </p:nvSpPr>
          <p:spPr bwMode="auto">
            <a:xfrm>
              <a:off x="4090" y="1883"/>
              <a:ext cx="287" cy="259"/>
            </a:xfrm>
            <a:prstGeom prst="ellipse">
              <a:avLst/>
            </a:prstGeom>
            <a:solidFill>
              <a:srgbClr val="66FF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50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95291" name="Line 32"/>
            <p:cNvSpPr>
              <a:spLocks noChangeAspect="1" noChangeShapeType="1"/>
            </p:cNvSpPr>
            <p:nvPr/>
          </p:nvSpPr>
          <p:spPr bwMode="auto">
            <a:xfrm flipH="1">
              <a:off x="4235" y="1884"/>
              <a:ext cx="1" cy="2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5292" name="Text Box 33"/>
            <p:cNvSpPr txBox="1">
              <a:spLocks noChangeAspect="1" noChangeArrowheads="1"/>
            </p:cNvSpPr>
            <p:nvPr/>
          </p:nvSpPr>
          <p:spPr bwMode="auto">
            <a:xfrm>
              <a:off x="4115" y="1882"/>
              <a:ext cx="98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nl-NL" sz="1000" b="1">
                  <a:solidFill>
                    <a:schemeClr val="tx2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95293" name="Text Box 34"/>
            <p:cNvSpPr txBox="1">
              <a:spLocks noChangeAspect="1" noChangeArrowheads="1"/>
            </p:cNvSpPr>
            <p:nvPr/>
          </p:nvSpPr>
          <p:spPr bwMode="auto">
            <a:xfrm>
              <a:off x="4217" y="1887"/>
              <a:ext cx="98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nl-NL" sz="1000" b="1">
                  <a:solidFill>
                    <a:schemeClr val="tx2"/>
                  </a:solidFill>
                  <a:latin typeface="Arial" charset="0"/>
                </a:rPr>
                <a:t>P</a:t>
              </a:r>
            </a:p>
          </p:txBody>
        </p:sp>
        <p:sp>
          <p:nvSpPr>
            <p:cNvPr id="95294" name="Text Box 35"/>
            <p:cNvSpPr txBox="1">
              <a:spLocks noChangeAspect="1" noChangeArrowheads="1"/>
            </p:cNvSpPr>
            <p:nvPr/>
          </p:nvSpPr>
          <p:spPr bwMode="auto">
            <a:xfrm>
              <a:off x="4211" y="1998"/>
              <a:ext cx="102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nl-NL" sz="1000" b="1">
                  <a:solidFill>
                    <a:schemeClr val="tx2"/>
                  </a:solidFill>
                  <a:latin typeface="Arial" charset="0"/>
                </a:rPr>
                <a:t>H</a:t>
              </a:r>
            </a:p>
          </p:txBody>
        </p:sp>
        <p:sp>
          <p:nvSpPr>
            <p:cNvPr id="95295" name="Text Box 36"/>
            <p:cNvSpPr txBox="1">
              <a:spLocks noChangeAspect="1" noChangeArrowheads="1"/>
            </p:cNvSpPr>
            <p:nvPr/>
          </p:nvSpPr>
          <p:spPr bwMode="auto">
            <a:xfrm>
              <a:off x="4112" y="1990"/>
              <a:ext cx="102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nl-NL" sz="1000" b="1">
                  <a:solidFill>
                    <a:schemeClr val="tx2"/>
                  </a:solidFill>
                  <a:latin typeface="Arial" charset="0"/>
                </a:rPr>
                <a:t>V</a:t>
              </a:r>
            </a:p>
          </p:txBody>
        </p:sp>
        <p:sp>
          <p:nvSpPr>
            <p:cNvPr id="95296" name="Line 37"/>
            <p:cNvSpPr>
              <a:spLocks noChangeAspect="1" noChangeShapeType="1"/>
            </p:cNvSpPr>
            <p:nvPr/>
          </p:nvSpPr>
          <p:spPr bwMode="auto">
            <a:xfrm>
              <a:off x="4093" y="2011"/>
              <a:ext cx="282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5297" name="Freeform 38"/>
            <p:cNvSpPr>
              <a:spLocks noChangeAspect="1"/>
            </p:cNvSpPr>
            <p:nvPr/>
          </p:nvSpPr>
          <p:spPr bwMode="auto">
            <a:xfrm>
              <a:off x="4237" y="1888"/>
              <a:ext cx="138" cy="119"/>
            </a:xfrm>
            <a:custGeom>
              <a:avLst/>
              <a:gdLst>
                <a:gd name="T0" fmla="*/ 0 w 288"/>
                <a:gd name="T1" fmla="*/ 0 h 260"/>
                <a:gd name="T2" fmla="*/ 0 w 288"/>
                <a:gd name="T3" fmla="*/ 0 h 260"/>
                <a:gd name="T4" fmla="*/ 0 w 288"/>
                <a:gd name="T5" fmla="*/ 0 h 260"/>
                <a:gd name="T6" fmla="*/ 0 w 288"/>
                <a:gd name="T7" fmla="*/ 0 h 2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8"/>
                <a:gd name="T13" fmla="*/ 0 h 260"/>
                <a:gd name="T14" fmla="*/ 288 w 288"/>
                <a:gd name="T15" fmla="*/ 260 h 2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8" h="260">
                  <a:moveTo>
                    <a:pt x="0" y="0"/>
                  </a:moveTo>
                  <a:cubicBezTo>
                    <a:pt x="63" y="3"/>
                    <a:pt x="127" y="6"/>
                    <a:pt x="171" y="34"/>
                  </a:cubicBezTo>
                  <a:cubicBezTo>
                    <a:pt x="215" y="62"/>
                    <a:pt x="248" y="133"/>
                    <a:pt x="267" y="171"/>
                  </a:cubicBezTo>
                  <a:cubicBezTo>
                    <a:pt x="286" y="209"/>
                    <a:pt x="287" y="234"/>
                    <a:pt x="288" y="26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ES_tradnl"/>
            </a:p>
          </p:txBody>
        </p:sp>
      </p:grpSp>
      <p:sp>
        <p:nvSpPr>
          <p:cNvPr id="95256" name="AutoShape 57"/>
          <p:cNvSpPr>
            <a:spLocks noChangeArrowheads="1"/>
          </p:cNvSpPr>
          <p:nvPr/>
        </p:nvSpPr>
        <p:spPr bwMode="auto">
          <a:xfrm rot="-1548606">
            <a:off x="2738438" y="4765675"/>
            <a:ext cx="550862" cy="520700"/>
          </a:xfrm>
          <a:prstGeom prst="rtTriangle">
            <a:avLst/>
          </a:prstGeom>
          <a:solidFill>
            <a:srgbClr val="C0C0C0"/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257" name="AutoShape 58"/>
          <p:cNvSpPr>
            <a:spLocks noChangeArrowheads="1"/>
          </p:cNvSpPr>
          <p:nvPr/>
        </p:nvSpPr>
        <p:spPr bwMode="auto">
          <a:xfrm rot="-855805">
            <a:off x="5005388" y="3951288"/>
            <a:ext cx="293687" cy="301625"/>
          </a:xfrm>
          <a:prstGeom prst="rtTriangle">
            <a:avLst/>
          </a:prstGeom>
          <a:solidFill>
            <a:srgbClr val="C0C0C0"/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258" name="AutoShape 59"/>
          <p:cNvSpPr>
            <a:spLocks noChangeArrowheads="1"/>
          </p:cNvSpPr>
          <p:nvPr/>
        </p:nvSpPr>
        <p:spPr bwMode="auto">
          <a:xfrm rot="-874117">
            <a:off x="587375" y="5786438"/>
            <a:ext cx="550863" cy="520700"/>
          </a:xfrm>
          <a:prstGeom prst="rtTriangle">
            <a:avLst/>
          </a:prstGeom>
          <a:solidFill>
            <a:srgbClr val="C0C0C0"/>
          </a:solidFill>
          <a:ln w="571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95259" name="Picture 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1893">
            <a:off x="5262563" y="3228975"/>
            <a:ext cx="465137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5260" name="Group 48"/>
          <p:cNvGrpSpPr>
            <a:grpSpLocks/>
          </p:cNvGrpSpPr>
          <p:nvPr/>
        </p:nvGrpSpPr>
        <p:grpSpPr bwMode="auto">
          <a:xfrm>
            <a:off x="5372100" y="2916238"/>
            <a:ext cx="420688" cy="417512"/>
            <a:chOff x="3682" y="1590"/>
            <a:chExt cx="287" cy="263"/>
          </a:xfrm>
        </p:grpSpPr>
        <p:sp>
          <p:nvSpPr>
            <p:cNvPr id="95282" name="Oval 49"/>
            <p:cNvSpPr>
              <a:spLocks noChangeAspect="1" noChangeArrowheads="1"/>
            </p:cNvSpPr>
            <p:nvPr/>
          </p:nvSpPr>
          <p:spPr bwMode="auto">
            <a:xfrm>
              <a:off x="3682" y="1591"/>
              <a:ext cx="287" cy="259"/>
            </a:xfrm>
            <a:prstGeom prst="ellipse">
              <a:avLst/>
            </a:prstGeom>
            <a:solidFill>
              <a:srgbClr val="66FF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50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95283" name="Line 50"/>
            <p:cNvSpPr>
              <a:spLocks noChangeAspect="1" noChangeShapeType="1"/>
            </p:cNvSpPr>
            <p:nvPr/>
          </p:nvSpPr>
          <p:spPr bwMode="auto">
            <a:xfrm flipH="1">
              <a:off x="3827" y="1592"/>
              <a:ext cx="1" cy="2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5284" name="Text Box 51"/>
            <p:cNvSpPr txBox="1">
              <a:spLocks noChangeAspect="1" noChangeArrowheads="1"/>
            </p:cNvSpPr>
            <p:nvPr/>
          </p:nvSpPr>
          <p:spPr bwMode="auto">
            <a:xfrm>
              <a:off x="3707" y="1590"/>
              <a:ext cx="98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nl-NL" sz="1000" b="1">
                  <a:solidFill>
                    <a:schemeClr val="tx2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95285" name="Text Box 52"/>
            <p:cNvSpPr txBox="1">
              <a:spLocks noChangeAspect="1" noChangeArrowheads="1"/>
            </p:cNvSpPr>
            <p:nvPr/>
          </p:nvSpPr>
          <p:spPr bwMode="auto">
            <a:xfrm>
              <a:off x="3809" y="1595"/>
              <a:ext cx="98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nl-NL" sz="1000" b="1">
                  <a:solidFill>
                    <a:schemeClr val="tx2"/>
                  </a:solidFill>
                  <a:latin typeface="Arial" charset="0"/>
                </a:rPr>
                <a:t>P</a:t>
              </a:r>
            </a:p>
          </p:txBody>
        </p:sp>
        <p:sp>
          <p:nvSpPr>
            <p:cNvPr id="95286" name="Text Box 53"/>
            <p:cNvSpPr txBox="1">
              <a:spLocks noChangeAspect="1" noChangeArrowheads="1"/>
            </p:cNvSpPr>
            <p:nvPr/>
          </p:nvSpPr>
          <p:spPr bwMode="auto">
            <a:xfrm>
              <a:off x="3803" y="1706"/>
              <a:ext cx="102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nl-NL" sz="1000" b="1">
                  <a:solidFill>
                    <a:schemeClr val="tx2"/>
                  </a:solidFill>
                  <a:latin typeface="Arial" charset="0"/>
                </a:rPr>
                <a:t>H</a:t>
              </a:r>
            </a:p>
          </p:txBody>
        </p:sp>
        <p:sp>
          <p:nvSpPr>
            <p:cNvPr id="95287" name="Text Box 54"/>
            <p:cNvSpPr txBox="1">
              <a:spLocks noChangeAspect="1" noChangeArrowheads="1"/>
            </p:cNvSpPr>
            <p:nvPr/>
          </p:nvSpPr>
          <p:spPr bwMode="auto">
            <a:xfrm>
              <a:off x="3704" y="1698"/>
              <a:ext cx="102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nl-NL" sz="1000" b="1">
                  <a:solidFill>
                    <a:schemeClr val="tx2"/>
                  </a:solidFill>
                  <a:latin typeface="Arial" charset="0"/>
                </a:rPr>
                <a:t>V</a:t>
              </a:r>
            </a:p>
          </p:txBody>
        </p:sp>
        <p:sp>
          <p:nvSpPr>
            <p:cNvPr id="95288" name="Line 55"/>
            <p:cNvSpPr>
              <a:spLocks noChangeAspect="1" noChangeShapeType="1"/>
            </p:cNvSpPr>
            <p:nvPr/>
          </p:nvSpPr>
          <p:spPr bwMode="auto">
            <a:xfrm>
              <a:off x="3685" y="1719"/>
              <a:ext cx="282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5289" name="Freeform 56"/>
            <p:cNvSpPr>
              <a:spLocks noChangeAspect="1"/>
            </p:cNvSpPr>
            <p:nvPr/>
          </p:nvSpPr>
          <p:spPr bwMode="auto">
            <a:xfrm>
              <a:off x="3829" y="1596"/>
              <a:ext cx="138" cy="119"/>
            </a:xfrm>
            <a:custGeom>
              <a:avLst/>
              <a:gdLst>
                <a:gd name="T0" fmla="*/ 0 w 288"/>
                <a:gd name="T1" fmla="*/ 0 h 260"/>
                <a:gd name="T2" fmla="*/ 0 w 288"/>
                <a:gd name="T3" fmla="*/ 0 h 260"/>
                <a:gd name="T4" fmla="*/ 0 w 288"/>
                <a:gd name="T5" fmla="*/ 0 h 260"/>
                <a:gd name="T6" fmla="*/ 0 w 288"/>
                <a:gd name="T7" fmla="*/ 0 h 2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8"/>
                <a:gd name="T13" fmla="*/ 0 h 260"/>
                <a:gd name="T14" fmla="*/ 288 w 288"/>
                <a:gd name="T15" fmla="*/ 260 h 2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8" h="260">
                  <a:moveTo>
                    <a:pt x="0" y="0"/>
                  </a:moveTo>
                  <a:cubicBezTo>
                    <a:pt x="63" y="3"/>
                    <a:pt x="127" y="6"/>
                    <a:pt x="171" y="34"/>
                  </a:cubicBezTo>
                  <a:cubicBezTo>
                    <a:pt x="215" y="62"/>
                    <a:pt x="248" y="133"/>
                    <a:pt x="267" y="171"/>
                  </a:cubicBezTo>
                  <a:cubicBezTo>
                    <a:pt x="286" y="209"/>
                    <a:pt x="287" y="234"/>
                    <a:pt x="288" y="26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ES_tradnl"/>
            </a:p>
          </p:txBody>
        </p:sp>
      </p:grpSp>
      <p:grpSp>
        <p:nvGrpSpPr>
          <p:cNvPr id="95261" name="Group 39"/>
          <p:cNvGrpSpPr>
            <a:grpSpLocks/>
          </p:cNvGrpSpPr>
          <p:nvPr/>
        </p:nvGrpSpPr>
        <p:grpSpPr bwMode="auto">
          <a:xfrm>
            <a:off x="5195888" y="3805238"/>
            <a:ext cx="420687" cy="417512"/>
            <a:chOff x="3570" y="2062"/>
            <a:chExt cx="287" cy="263"/>
          </a:xfrm>
        </p:grpSpPr>
        <p:sp>
          <p:nvSpPr>
            <p:cNvPr id="95274" name="Oval 40"/>
            <p:cNvSpPr>
              <a:spLocks noChangeAspect="1" noChangeArrowheads="1"/>
            </p:cNvSpPr>
            <p:nvPr/>
          </p:nvSpPr>
          <p:spPr bwMode="auto">
            <a:xfrm>
              <a:off x="3570" y="2063"/>
              <a:ext cx="287" cy="259"/>
            </a:xfrm>
            <a:prstGeom prst="ellipse">
              <a:avLst/>
            </a:prstGeom>
            <a:solidFill>
              <a:srgbClr val="66FF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50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95275" name="Line 41"/>
            <p:cNvSpPr>
              <a:spLocks noChangeAspect="1" noChangeShapeType="1"/>
            </p:cNvSpPr>
            <p:nvPr/>
          </p:nvSpPr>
          <p:spPr bwMode="auto">
            <a:xfrm flipH="1">
              <a:off x="3715" y="2064"/>
              <a:ext cx="1" cy="2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5276" name="Text Box 42"/>
            <p:cNvSpPr txBox="1">
              <a:spLocks noChangeAspect="1" noChangeArrowheads="1"/>
            </p:cNvSpPr>
            <p:nvPr/>
          </p:nvSpPr>
          <p:spPr bwMode="auto">
            <a:xfrm>
              <a:off x="3595" y="2062"/>
              <a:ext cx="98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nl-NL" sz="1000" b="1">
                  <a:solidFill>
                    <a:schemeClr val="tx2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95277" name="Text Box 43"/>
            <p:cNvSpPr txBox="1">
              <a:spLocks noChangeAspect="1" noChangeArrowheads="1"/>
            </p:cNvSpPr>
            <p:nvPr/>
          </p:nvSpPr>
          <p:spPr bwMode="auto">
            <a:xfrm>
              <a:off x="3697" y="2067"/>
              <a:ext cx="98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nl-NL" sz="1000" b="1">
                  <a:solidFill>
                    <a:schemeClr val="tx2"/>
                  </a:solidFill>
                  <a:latin typeface="Arial" charset="0"/>
                </a:rPr>
                <a:t>P</a:t>
              </a:r>
            </a:p>
          </p:txBody>
        </p:sp>
        <p:sp>
          <p:nvSpPr>
            <p:cNvPr id="95278" name="Text Box 44"/>
            <p:cNvSpPr txBox="1">
              <a:spLocks noChangeAspect="1" noChangeArrowheads="1"/>
            </p:cNvSpPr>
            <p:nvPr/>
          </p:nvSpPr>
          <p:spPr bwMode="auto">
            <a:xfrm>
              <a:off x="3691" y="2178"/>
              <a:ext cx="102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nl-NL" sz="1000" b="1">
                  <a:solidFill>
                    <a:schemeClr val="tx2"/>
                  </a:solidFill>
                  <a:latin typeface="Arial" charset="0"/>
                </a:rPr>
                <a:t>H</a:t>
              </a:r>
            </a:p>
          </p:txBody>
        </p:sp>
        <p:sp>
          <p:nvSpPr>
            <p:cNvPr id="95279" name="Text Box 45"/>
            <p:cNvSpPr txBox="1">
              <a:spLocks noChangeAspect="1" noChangeArrowheads="1"/>
            </p:cNvSpPr>
            <p:nvPr/>
          </p:nvSpPr>
          <p:spPr bwMode="auto">
            <a:xfrm>
              <a:off x="3592" y="2170"/>
              <a:ext cx="102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Console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nl-NL" sz="1000" b="1">
                  <a:solidFill>
                    <a:schemeClr val="tx2"/>
                  </a:solidFill>
                  <a:latin typeface="Arial" charset="0"/>
                </a:rPr>
                <a:t>V</a:t>
              </a:r>
            </a:p>
          </p:txBody>
        </p:sp>
        <p:sp>
          <p:nvSpPr>
            <p:cNvPr id="95280" name="Line 46"/>
            <p:cNvSpPr>
              <a:spLocks noChangeAspect="1" noChangeShapeType="1"/>
            </p:cNvSpPr>
            <p:nvPr/>
          </p:nvSpPr>
          <p:spPr bwMode="auto">
            <a:xfrm>
              <a:off x="3573" y="2191"/>
              <a:ext cx="282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5281" name="Freeform 47"/>
            <p:cNvSpPr>
              <a:spLocks noChangeAspect="1"/>
            </p:cNvSpPr>
            <p:nvPr/>
          </p:nvSpPr>
          <p:spPr bwMode="auto">
            <a:xfrm>
              <a:off x="3717" y="2068"/>
              <a:ext cx="138" cy="119"/>
            </a:xfrm>
            <a:custGeom>
              <a:avLst/>
              <a:gdLst>
                <a:gd name="T0" fmla="*/ 0 w 288"/>
                <a:gd name="T1" fmla="*/ 0 h 260"/>
                <a:gd name="T2" fmla="*/ 0 w 288"/>
                <a:gd name="T3" fmla="*/ 0 h 260"/>
                <a:gd name="T4" fmla="*/ 0 w 288"/>
                <a:gd name="T5" fmla="*/ 0 h 260"/>
                <a:gd name="T6" fmla="*/ 0 w 288"/>
                <a:gd name="T7" fmla="*/ 0 h 2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8"/>
                <a:gd name="T13" fmla="*/ 0 h 260"/>
                <a:gd name="T14" fmla="*/ 288 w 288"/>
                <a:gd name="T15" fmla="*/ 260 h 2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8" h="260">
                  <a:moveTo>
                    <a:pt x="0" y="0"/>
                  </a:moveTo>
                  <a:cubicBezTo>
                    <a:pt x="63" y="3"/>
                    <a:pt x="127" y="6"/>
                    <a:pt x="171" y="34"/>
                  </a:cubicBezTo>
                  <a:cubicBezTo>
                    <a:pt x="215" y="62"/>
                    <a:pt x="248" y="133"/>
                    <a:pt x="267" y="171"/>
                  </a:cubicBezTo>
                  <a:cubicBezTo>
                    <a:pt x="286" y="209"/>
                    <a:pt x="287" y="234"/>
                    <a:pt x="288" y="26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ES_tradnl"/>
            </a:p>
          </p:txBody>
        </p:sp>
      </p:grpSp>
      <p:pic>
        <p:nvPicPr>
          <p:cNvPr id="95263" name="Picture 15" descr="j040406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2213" y="2382838"/>
            <a:ext cx="869950" cy="108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264" name="Picture 16" descr="RECBI00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900" y="1566863"/>
            <a:ext cx="785813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265" name="Picture 20" descr="j029095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3208338"/>
            <a:ext cx="681037" cy="95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266" name="Picture 65" descr="C:\Users\bob\AppData\Local\Microsoft\Windows\Temporary Internet Files\Content.IE5\A7MPV1ZY\MCj02236040000[1].wm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25" y="2605088"/>
            <a:ext cx="4603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267" name="Picture 66" descr="C:\Users\bob\AppData\Local\Microsoft\Windows\Temporary Internet Files\Content.IE5\B6KMJK8Y\MPj04330270000[1]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663" y="1074738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268" name="Picture 69" descr="C:\Program Files\Microsoft Office\Media\CntCD1\ClipArt7\j0311942.wm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4088" y="1282700"/>
            <a:ext cx="733425" cy="182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269" name="Picture 70" descr="C:\Program Files\Microsoft Office\Media\CntCD1\ClipArt3\j0234527.wmf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338" y="3656013"/>
            <a:ext cx="6556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270" name="Picture 71" descr="C:\Program Files\Microsoft Office\Media\CntCD1\ClipArt3\j0237268.wmf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125" y="2070100"/>
            <a:ext cx="1336675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71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>
                <a:solidFill>
                  <a:srgbClr val="2D2D8A"/>
                </a:solidFill>
                <a:latin typeface="Arial" charset="0"/>
              </a:rPr>
              <a:t>¿Qué quiere decir en pocas palabras?</a:t>
            </a:r>
          </a:p>
        </p:txBody>
      </p:sp>
      <p:sp>
        <p:nvSpPr>
          <p:cNvPr id="95272" name="Cloud"/>
          <p:cNvSpPr>
            <a:spLocks noChangeAspect="1" noEditPoints="1" noChangeArrowheads="1"/>
          </p:cNvSpPr>
          <p:nvPr/>
        </p:nvSpPr>
        <p:spPr bwMode="auto">
          <a:xfrm>
            <a:off x="6313488" y="1501775"/>
            <a:ext cx="1595437" cy="10287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CO" i="1">
                <a:solidFill>
                  <a:schemeClr val="tx2"/>
                </a:solidFill>
                <a:latin typeface="Comic Sans MS" charset="0"/>
              </a:rPr>
              <a:t>Misión</a:t>
            </a:r>
          </a:p>
          <a:p>
            <a:pPr algn="ctr"/>
            <a:r>
              <a:rPr lang="es-CO" i="1">
                <a:solidFill>
                  <a:schemeClr val="tx2"/>
                </a:solidFill>
                <a:latin typeface="Comic Sans MS" charset="0"/>
              </a:rPr>
              <a:t>&amp;Visión</a:t>
            </a:r>
          </a:p>
        </p:txBody>
      </p:sp>
      <p:sp>
        <p:nvSpPr>
          <p:cNvPr id="95273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8C3D6D52-31D4-C143-B122-7A0566E7ACDF}" type="slidenum">
              <a:rPr lang="nl-NL" sz="1400">
                <a:latin typeface="Arial" charset="0"/>
              </a:rPr>
              <a:pPr eaLnBrk="1" hangingPunct="1"/>
              <a:t>27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260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649288" y="895350"/>
            <a:ext cx="8229600" cy="553878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s-CO" altLang="ja-JP">
                <a:solidFill>
                  <a:srgbClr val="2D2D8A"/>
                </a:solidFill>
                <a:latin typeface="Arial" charset="0"/>
                <a:ea typeface="MS PGothic" charset="0"/>
                <a:cs typeface="MS PGothic" charset="0"/>
              </a:rPr>
              <a:t>Algunos ejemplos:</a:t>
            </a:r>
          </a:p>
          <a:p>
            <a:pPr>
              <a:lnSpc>
                <a:spcPct val="90000"/>
              </a:lnSpc>
            </a:pPr>
            <a:r>
              <a:rPr lang="es-CO" altLang="ja-JP">
                <a:solidFill>
                  <a:srgbClr val="2D2D8A"/>
                </a:solidFill>
                <a:latin typeface="Arial" charset="0"/>
                <a:ea typeface="MS PGothic" charset="0"/>
                <a:cs typeface="MS PGothic" charset="0"/>
              </a:rPr>
              <a:t>Para mejorar la satisfacción del cliente.</a:t>
            </a:r>
          </a:p>
          <a:p>
            <a:pPr>
              <a:lnSpc>
                <a:spcPct val="90000"/>
              </a:lnSpc>
            </a:pPr>
            <a:r>
              <a:rPr lang="es-CO" altLang="ja-JP">
                <a:solidFill>
                  <a:srgbClr val="2D2D8A"/>
                </a:solidFill>
                <a:latin typeface="Arial" charset="0"/>
                <a:ea typeface="MS PGothic" charset="0"/>
                <a:cs typeface="MS PGothic" charset="0"/>
              </a:rPr>
              <a:t>Para reducir costos / incrementar ganancias.</a:t>
            </a:r>
          </a:p>
          <a:p>
            <a:pPr>
              <a:lnSpc>
                <a:spcPct val="9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  <a:ea typeface="MS PGothic" charset="0"/>
                <a:cs typeface="MS PGothic" charset="0"/>
              </a:rPr>
              <a:t>En caso de una adquisición o una fusión.</a:t>
            </a:r>
          </a:p>
          <a:p>
            <a:pPr>
              <a:lnSpc>
                <a:spcPct val="9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  <a:ea typeface="MS PGothic" charset="0"/>
                <a:cs typeface="MS PGothic" charset="0"/>
              </a:rPr>
              <a:t>En caso de una nueva Dirección.</a:t>
            </a:r>
          </a:p>
          <a:p>
            <a:pPr>
              <a:lnSpc>
                <a:spcPct val="9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  <a:ea typeface="MS PGothic" charset="0"/>
                <a:cs typeface="MS PGothic" charset="0"/>
              </a:rPr>
              <a:t>Para mejorar la relación con los proveedores.</a:t>
            </a:r>
          </a:p>
          <a:p>
            <a:pPr>
              <a:lnSpc>
                <a:spcPct val="9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  <a:ea typeface="MS PGothic" charset="0"/>
                <a:cs typeface="MS PGothic" charset="0"/>
              </a:rPr>
              <a:t>Para desarrollar un sistema actual de gestión (de la calidad), más allá de ISO 9001.</a:t>
            </a:r>
            <a:endParaRPr lang="es-CO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97282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>
                <a:solidFill>
                  <a:srgbClr val="2D2D8A"/>
                </a:solidFill>
                <a:latin typeface="Arial" charset="0"/>
              </a:rPr>
              <a:t>¿Cuándo emplear ISO 9004:2009?</a:t>
            </a:r>
          </a:p>
        </p:txBody>
      </p:sp>
      <p:sp>
        <p:nvSpPr>
          <p:cNvPr id="97284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460FB52B-7CC9-544C-9AFE-138AEACF65E1}" type="slidenum">
              <a:rPr lang="nl-NL" sz="1400">
                <a:latin typeface="Arial" charset="0"/>
              </a:rPr>
              <a:pPr eaLnBrk="1" hangingPunct="1"/>
              <a:t>28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92011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18"/>
          <p:cNvSpPr>
            <a:spLocks noChangeArrowheads="1"/>
          </p:cNvSpPr>
          <p:nvPr/>
        </p:nvSpPr>
        <p:spPr bwMode="auto">
          <a:xfrm>
            <a:off x="0" y="0"/>
            <a:ext cx="9144000" cy="5524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defTabSz="785813">
              <a:defRPr/>
            </a:pPr>
            <a:r>
              <a:rPr lang="es-CO" sz="3200" b="1">
                <a:solidFill>
                  <a:srgbClr val="000090"/>
                </a:solidFill>
                <a:latin typeface="Arial" charset="0"/>
                <a:cs typeface="Arial" charset="0"/>
              </a:rPr>
              <a:t>¿Qué hacen las organizaciones  sostenibles?</a:t>
            </a:r>
          </a:p>
        </p:txBody>
      </p:sp>
      <p:sp>
        <p:nvSpPr>
          <p:cNvPr id="32" name="Rechthoek 31"/>
          <p:cNvSpPr/>
          <p:nvPr/>
        </p:nvSpPr>
        <p:spPr>
          <a:xfrm>
            <a:off x="0" y="568325"/>
            <a:ext cx="9144000" cy="6289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s-CO" sz="2400" b="1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Creen, comunican y despliegan su visión, estrategia y objetivos en un lenguaje claro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s-CO" sz="2400" b="1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Buscan, evalúan y utilizan las oportunidades (suministran los productos buenos)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s-CO" sz="2400" b="1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Exploran continuamente su propio ambiente externo e interno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s-CO" sz="2400" b="1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Dirigen sus procesos y recursos de manera efectiva y eficiente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s-CO" sz="2400" b="1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Identifican, evalúan y gestionan los riesgos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s-CO" sz="2400" b="1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Miden, analizan y revisan la información sobre los productos, procesos y ambiente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s-CO" sz="2400" b="1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Mejoran, innovan y aprenden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s-CO" sz="2400" b="1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Alcanzan la satisfacción de las partes interesadas pertinentes </a:t>
            </a:r>
          </a:p>
        </p:txBody>
      </p:sp>
      <p:sp>
        <p:nvSpPr>
          <p:cNvPr id="62467" name="Tijdelijke aanduiding voor dianummer 4"/>
          <p:cNvSpPr>
            <a:spLocks noGrp="1"/>
          </p:cNvSpPr>
          <p:nvPr>
            <p:ph type="sldNum" sz="quarter" idx="11"/>
          </p:nvPr>
        </p:nvSpPr>
        <p:spPr>
          <a:xfrm>
            <a:off x="6248400" y="6538912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2C109E40-2CBD-FF4B-BC4D-F3D55E517ABC}" type="slidenum">
              <a:rPr lang="nl-NL" sz="1400">
                <a:latin typeface="Arial" charset="0"/>
              </a:rPr>
              <a:pPr algn="r" eaLnBrk="1" hangingPunct="1"/>
              <a:t>29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786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defTabSz="785813">
              <a:defRPr/>
            </a:pPr>
            <a:r>
              <a:rPr lang="es-CO" sz="3200" b="1">
                <a:solidFill>
                  <a:srgbClr val="000090"/>
                </a:solidFill>
                <a:latin typeface="Arial" charset="0"/>
                <a:cs typeface="Arial" charset="0"/>
              </a:rPr>
              <a:t>¿Qué pasó en las ultimas 2 semanas?</a:t>
            </a:r>
          </a:p>
        </p:txBody>
      </p:sp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60727"/>
              </p:ext>
            </p:extLst>
          </p:nvPr>
        </p:nvGraphicFramePr>
        <p:xfrm>
          <a:off x="0" y="566738"/>
          <a:ext cx="9144000" cy="4179888"/>
        </p:xfrm>
        <a:graphic>
          <a:graphicData uri="http://schemas.openxmlformats.org/drawingml/2006/table">
            <a:tbl>
              <a:tblPr/>
              <a:tblGrid>
                <a:gridCol w="6502400"/>
                <a:gridCol w="1306513"/>
                <a:gridCol w="1335087"/>
              </a:tblGrid>
              <a:tr h="1074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Problemas en mi actividad </a:t>
                      </a:r>
                      <a:br>
                        <a:rPr kumimoji="0" 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</a:br>
                      <a:r>
                        <a:rPr kumimoji="0" 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causados por: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0….2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veces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 veces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o más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1. La información sobre mi actividad fue incorrecta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2. Problemas con infraestructura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3. Problemas con mi material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4. No he tenido suficiente tiempo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5. No he tenido la formación necesaria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6. Otras causas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  <p:sp>
        <p:nvSpPr>
          <p:cNvPr id="44068" name="Tekstvak 7"/>
          <p:cNvSpPr txBox="1">
            <a:spLocks noChangeArrowheads="1"/>
          </p:cNvSpPr>
          <p:nvPr/>
        </p:nvSpPr>
        <p:spPr bwMode="auto">
          <a:xfrm>
            <a:off x="377825" y="4819650"/>
            <a:ext cx="8766175" cy="181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1800225" indent="-276225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sz="2800">
                <a:solidFill>
                  <a:srgbClr val="222268"/>
                </a:solidFill>
                <a:latin typeface="Arial" charset="0"/>
              </a:rPr>
              <a:t>Las consecuencias para mi cliente:</a:t>
            </a:r>
          </a:p>
          <a:p>
            <a:pPr lvl="1" eaLnBrk="1" hangingPunct="1">
              <a:buFont typeface="Arial" charset="0"/>
              <a:buChar char="•"/>
            </a:pPr>
            <a:r>
              <a:rPr lang="es-CO" sz="2800">
                <a:solidFill>
                  <a:srgbClr val="222268"/>
                </a:solidFill>
                <a:latin typeface="Arial" charset="0"/>
              </a:rPr>
              <a:t>Servicio no adecuado (calidad)</a:t>
            </a:r>
          </a:p>
          <a:p>
            <a:pPr lvl="1" eaLnBrk="1" hangingPunct="1">
              <a:buFont typeface="Arial" charset="0"/>
              <a:buChar char="•"/>
            </a:pPr>
            <a:r>
              <a:rPr lang="es-CO" sz="2800">
                <a:solidFill>
                  <a:srgbClr val="222268"/>
                </a:solidFill>
                <a:latin typeface="Arial" charset="0"/>
              </a:rPr>
              <a:t>Servicio no a tiempo</a:t>
            </a:r>
          </a:p>
          <a:p>
            <a:pPr lvl="1" eaLnBrk="1" hangingPunct="1">
              <a:buFont typeface="Arial" charset="0"/>
              <a:buChar char="•"/>
            </a:pPr>
            <a:r>
              <a:rPr lang="es-CO" sz="2800">
                <a:solidFill>
                  <a:srgbClr val="222268"/>
                </a:solidFill>
                <a:latin typeface="Arial" charset="0"/>
              </a:rPr>
              <a:t>Servicio más caro</a:t>
            </a:r>
          </a:p>
        </p:txBody>
      </p:sp>
      <p:sp>
        <p:nvSpPr>
          <p:cNvPr id="44075" name="Tijdelijke aanduiding voor dianummer 9"/>
          <p:cNvSpPr>
            <a:spLocks noGrp="1"/>
          </p:cNvSpPr>
          <p:nvPr>
            <p:ph type="sldNum" sz="quarter" idx="11"/>
          </p:nvPr>
        </p:nvSpPr>
        <p:spPr>
          <a:xfrm>
            <a:off x="6248400" y="6538912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4187A5C9-9FA5-4846-9134-990608AB3705}" type="slidenum">
              <a:rPr lang="nl-NL" sz="1400">
                <a:latin typeface="Arial" charset="0"/>
              </a:rPr>
              <a:pPr algn="r" eaLnBrk="1" hangingPunct="1"/>
              <a:t>3</a:t>
            </a:fld>
            <a:endParaRPr lang="nl-NL" sz="1400">
              <a:latin typeface="Arial" charset="0"/>
            </a:endParaRPr>
          </a:p>
        </p:txBody>
      </p:sp>
      <p:sp>
        <p:nvSpPr>
          <p:cNvPr id="8" name="Lachebekje 8"/>
          <p:cNvSpPr/>
          <p:nvPr/>
        </p:nvSpPr>
        <p:spPr>
          <a:xfrm>
            <a:off x="7769165" y="5907295"/>
            <a:ext cx="765723" cy="645911"/>
          </a:xfrm>
          <a:prstGeom prst="smileyFace">
            <a:avLst>
              <a:gd name="adj" fmla="val -4653"/>
            </a:avLst>
          </a:prstGeom>
          <a:solidFill>
            <a:srgbClr val="FF0000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10" name="Lachebekje 10"/>
          <p:cNvSpPr/>
          <p:nvPr/>
        </p:nvSpPr>
        <p:spPr>
          <a:xfrm>
            <a:off x="7769165" y="5037240"/>
            <a:ext cx="765723" cy="645911"/>
          </a:xfrm>
          <a:prstGeom prst="smileyFace">
            <a:avLst>
              <a:gd name="adj" fmla="val 4653"/>
            </a:avLst>
          </a:prstGeom>
          <a:solidFill>
            <a:srgbClr val="66FF33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045970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 7"/>
          <p:cNvGraphicFramePr>
            <a:graphicFrameLocks noGrp="1"/>
          </p:cNvGraphicFramePr>
          <p:nvPr/>
        </p:nvGraphicFramePr>
        <p:xfrm>
          <a:off x="0" y="536575"/>
          <a:ext cx="9144000" cy="6318250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 1. Liderazgo</a:t>
                      </a:r>
                    </a:p>
                  </a:txBody>
                  <a:tcPr marL="28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 2. Visión</a:t>
                      </a:r>
                    </a:p>
                  </a:txBody>
                  <a:tcPr marL="28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 3. Objetivos y planes</a:t>
                      </a:r>
                    </a:p>
                  </a:txBody>
                  <a:tcPr marL="28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 4. Equipos</a:t>
                      </a:r>
                    </a:p>
                  </a:txBody>
                  <a:tcPr marL="28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D7D"/>
                    </a:solidFill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 5. Relaciones con las partes interesadas</a:t>
                      </a:r>
                    </a:p>
                  </a:txBody>
                  <a:tcPr marL="28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D7D"/>
                    </a:solidFill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 6. Comunicación </a:t>
                      </a:r>
                    </a:p>
                  </a:txBody>
                  <a:tcPr marL="28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EF"/>
                    </a:solidFill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 7. Reconocimiento </a:t>
                      </a:r>
                    </a:p>
                  </a:txBody>
                  <a:tcPr marL="28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EF"/>
                    </a:solidFill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 8. Planificación para la mejora y el desarollo</a:t>
                      </a:r>
                    </a:p>
                  </a:txBody>
                  <a:tcPr marL="28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 9. Planificación para el aprendizaje </a:t>
                      </a:r>
                    </a:p>
                  </a:txBody>
                  <a:tcPr marL="28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10. Medición y retroalimentación</a:t>
                      </a:r>
                    </a:p>
                  </a:txBody>
                  <a:tcPr marL="28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3CE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71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66738"/>
          </a:xfrm>
          <a:solidFill>
            <a:srgbClr val="FF0000"/>
          </a:solidFill>
        </p:spPr>
        <p:txBody>
          <a:bodyPr lIns="92075" tIns="46038" rIns="92075" bIns="46038">
            <a:noAutofit/>
          </a:bodyPr>
          <a:lstStyle/>
          <a:p>
            <a:pPr algn="r" defTabSz="785813">
              <a:defRPr/>
            </a:pPr>
            <a:r>
              <a:rPr lang="es-CO" sz="3200" b="1" dirty="0">
                <a:solidFill>
                  <a:srgbClr val="000090"/>
                </a:solidFill>
                <a:latin typeface="Arial" charset="0"/>
                <a:cs typeface="Arial" charset="0"/>
              </a:rPr>
              <a:t>¿Diez condiciones para el éxito?</a:t>
            </a:r>
          </a:p>
        </p:txBody>
      </p:sp>
      <p:sp>
        <p:nvSpPr>
          <p:cNvPr id="68634" name="Tijdelijke aanduiding voor dianummer 5"/>
          <p:cNvSpPr>
            <a:spLocks noGrp="1"/>
          </p:cNvSpPr>
          <p:nvPr>
            <p:ph type="sldNum" sz="quarter" idx="11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3C4A6A8E-F1E3-AD4E-B40E-A1A2664EE779}" type="slidenum">
              <a:rPr lang="nl-NL" sz="1400">
                <a:latin typeface="Arial" charset="0"/>
              </a:rPr>
              <a:pPr algn="r" eaLnBrk="1" hangingPunct="1"/>
              <a:t>30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550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1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66738"/>
          </a:xfrm>
          <a:solidFill>
            <a:srgbClr val="FF0000"/>
          </a:solidFill>
        </p:spPr>
        <p:txBody>
          <a:bodyPr lIns="92075" tIns="46038" rIns="92075" bIns="46038">
            <a:noAutofit/>
          </a:bodyPr>
          <a:lstStyle/>
          <a:p>
            <a:pPr algn="r" defTabSz="785813">
              <a:defRPr/>
            </a:pPr>
            <a:r>
              <a:rPr lang="es-CO" sz="3200" b="1">
                <a:solidFill>
                  <a:srgbClr val="000090"/>
                </a:solidFill>
                <a:latin typeface="Arial" charset="0"/>
                <a:cs typeface="Arial" charset="0"/>
              </a:rPr>
              <a:t>¿Cuáles son las condiciones para el éxito?</a:t>
            </a:r>
          </a:p>
        </p:txBody>
      </p:sp>
      <p:sp>
        <p:nvSpPr>
          <p:cNvPr id="14" name="Afgeronde rechthoek 13"/>
          <p:cNvSpPr/>
          <p:nvPr/>
        </p:nvSpPr>
        <p:spPr>
          <a:xfrm>
            <a:off x="2979738" y="1008063"/>
            <a:ext cx="3279775" cy="1135062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400" b="1">
                <a:solidFill>
                  <a:srgbClr val="002060"/>
                </a:solidFill>
                <a:latin typeface="Arial" charset="0"/>
                <a:ea typeface="ＭＳ Ｐゴシック" charset="0"/>
                <a:cs typeface="Arial" charset="0"/>
              </a:rPr>
              <a:t>¿A dónde ir?</a:t>
            </a:r>
          </a:p>
          <a:p>
            <a:pPr algn="ctr">
              <a:defRPr/>
            </a:pPr>
            <a:r>
              <a:rPr lang="es-CO" sz="2400" b="1">
                <a:solidFill>
                  <a:srgbClr val="002060"/>
                </a:solidFill>
                <a:latin typeface="Arial" charset="0"/>
                <a:ea typeface="ＭＳ Ｐゴシック" charset="0"/>
                <a:cs typeface="Arial" charset="0"/>
              </a:rPr>
              <a:t>¿Por qué?</a:t>
            </a:r>
          </a:p>
        </p:txBody>
      </p:sp>
      <p:sp>
        <p:nvSpPr>
          <p:cNvPr id="15" name="Afgeronde rechthoek 14"/>
          <p:cNvSpPr/>
          <p:nvPr/>
        </p:nvSpPr>
        <p:spPr>
          <a:xfrm>
            <a:off x="3011488" y="5038725"/>
            <a:ext cx="3325812" cy="1135063"/>
          </a:xfrm>
          <a:prstGeom prst="roundRect">
            <a:avLst/>
          </a:prstGeom>
          <a:solidFill>
            <a:srgbClr val="43CE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400" b="1">
                <a:solidFill>
                  <a:srgbClr val="002060"/>
                </a:solidFill>
                <a:latin typeface="Arial" charset="0"/>
                <a:ea typeface="ＭＳ Ｐゴシック" charset="0"/>
                <a:cs typeface="Arial" charset="0"/>
              </a:rPr>
              <a:t>¿Dónde estamos?</a:t>
            </a:r>
          </a:p>
          <a:p>
            <a:pPr algn="ctr">
              <a:defRPr/>
            </a:pPr>
            <a:r>
              <a:rPr lang="es-CO" sz="2400" b="1">
                <a:solidFill>
                  <a:srgbClr val="002060"/>
                </a:solidFill>
                <a:latin typeface="Arial" charset="0"/>
                <a:ea typeface="ＭＳ Ｐゴシック" charset="0"/>
                <a:cs typeface="Arial" charset="0"/>
              </a:rPr>
              <a:t>¿Nuestros resultados?</a:t>
            </a:r>
          </a:p>
        </p:txBody>
      </p:sp>
      <p:sp>
        <p:nvSpPr>
          <p:cNvPr id="16" name="Afgeronde rechthoek 15"/>
          <p:cNvSpPr/>
          <p:nvPr/>
        </p:nvSpPr>
        <p:spPr>
          <a:xfrm>
            <a:off x="6873875" y="2992438"/>
            <a:ext cx="2270125" cy="113665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400" b="1">
                <a:solidFill>
                  <a:srgbClr val="002060"/>
                </a:solidFill>
                <a:latin typeface="Arial" charset="0"/>
                <a:ea typeface="ＭＳ Ｐゴシック" charset="0"/>
                <a:cs typeface="Arial" charset="0"/>
              </a:rPr>
              <a:t>¿Cómo?</a:t>
            </a:r>
          </a:p>
          <a:p>
            <a:pPr algn="ctr">
              <a:defRPr/>
            </a:pPr>
            <a:r>
              <a:rPr lang="es-CO" sz="2400" b="1">
                <a:solidFill>
                  <a:srgbClr val="002060"/>
                </a:solidFill>
                <a:latin typeface="Arial" charset="0"/>
                <a:ea typeface="ＭＳ Ｐゴシック" charset="0"/>
                <a:cs typeface="Arial" charset="0"/>
              </a:rPr>
              <a:t>¿Con qué?</a:t>
            </a:r>
          </a:p>
        </p:txBody>
      </p:sp>
      <p:sp>
        <p:nvSpPr>
          <p:cNvPr id="17" name="Afgeronde rechthoek 16"/>
          <p:cNvSpPr/>
          <p:nvPr/>
        </p:nvSpPr>
        <p:spPr>
          <a:xfrm>
            <a:off x="0" y="2992438"/>
            <a:ext cx="2301875" cy="1136650"/>
          </a:xfrm>
          <a:prstGeom prst="roundRect">
            <a:avLst/>
          </a:prstGeom>
          <a:solidFill>
            <a:srgbClr val="FF7D7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400" b="1">
                <a:solidFill>
                  <a:srgbClr val="002060"/>
                </a:solidFill>
                <a:latin typeface="Arial" charset="0"/>
                <a:ea typeface="ＭＳ Ｐゴシック" charset="0"/>
                <a:cs typeface="Arial" charset="0"/>
              </a:rPr>
              <a:t>¿Con quiénes?</a:t>
            </a:r>
          </a:p>
        </p:txBody>
      </p:sp>
      <p:sp>
        <p:nvSpPr>
          <p:cNvPr id="19" name="PIJL-LINKS en -RECHTS 18"/>
          <p:cNvSpPr/>
          <p:nvPr/>
        </p:nvSpPr>
        <p:spPr>
          <a:xfrm>
            <a:off x="2270125" y="3284538"/>
            <a:ext cx="4651375" cy="552450"/>
          </a:xfrm>
          <a:prstGeom prst="leftRightArrow">
            <a:avLst/>
          </a:prstGeom>
          <a:solidFill>
            <a:srgbClr val="D27D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20" name="PIJL-OMHOOG en -OMLAAG 19"/>
          <p:cNvSpPr/>
          <p:nvPr/>
        </p:nvSpPr>
        <p:spPr>
          <a:xfrm>
            <a:off x="4321175" y="2093913"/>
            <a:ext cx="517525" cy="2933700"/>
          </a:xfrm>
          <a:prstGeom prst="upDownArrow">
            <a:avLst/>
          </a:prstGeom>
          <a:solidFill>
            <a:srgbClr val="D27D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18" name="Ovaal 17"/>
          <p:cNvSpPr/>
          <p:nvPr/>
        </p:nvSpPr>
        <p:spPr>
          <a:xfrm>
            <a:off x="2711450" y="2832100"/>
            <a:ext cx="3736975" cy="14573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400" b="1">
                <a:solidFill>
                  <a:srgbClr val="002060"/>
                </a:solidFill>
                <a:latin typeface="Arial" charset="0"/>
                <a:ea typeface="ＭＳ Ｐゴシック" charset="0"/>
                <a:cs typeface="Arial" charset="0"/>
              </a:rPr>
              <a:t>Comunicación</a:t>
            </a:r>
          </a:p>
          <a:p>
            <a:pPr algn="ctr">
              <a:defRPr/>
            </a:pPr>
            <a:r>
              <a:rPr lang="es-CO" sz="2400" b="1">
                <a:solidFill>
                  <a:srgbClr val="002060"/>
                </a:solidFill>
                <a:latin typeface="Arial" charset="0"/>
                <a:ea typeface="ＭＳ Ｐゴシック" charset="0"/>
                <a:cs typeface="Arial" charset="0"/>
              </a:rPr>
              <a:t>Reconocimiento</a:t>
            </a:r>
          </a:p>
        </p:txBody>
      </p:sp>
      <p:sp>
        <p:nvSpPr>
          <p:cNvPr id="70665" name="Tijdelijke aanduiding voor dianummer 12"/>
          <p:cNvSpPr>
            <a:spLocks noGrp="1"/>
          </p:cNvSpPr>
          <p:nvPr>
            <p:ph type="sldNum" sz="quarter" idx="11"/>
          </p:nvPr>
        </p:nvSpPr>
        <p:spPr>
          <a:xfrm>
            <a:off x="7010400" y="6396518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DE0BD101-8BD5-9842-A905-0995DB5027A9}" type="slidenum">
              <a:rPr lang="nl-NL" sz="1400">
                <a:latin typeface="Arial" charset="0"/>
              </a:rPr>
              <a:pPr algn="r" eaLnBrk="1" hangingPunct="1"/>
              <a:t>31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523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0131"/>
              </p:ext>
            </p:extLst>
          </p:nvPr>
        </p:nvGraphicFramePr>
        <p:xfrm>
          <a:off x="0" y="538163"/>
          <a:ext cx="9144000" cy="6315075"/>
        </p:xfrm>
        <a:graphic>
          <a:graphicData uri="http://schemas.openxmlformats.org/drawingml/2006/table">
            <a:tbl>
              <a:tblPr/>
              <a:tblGrid>
                <a:gridCol w="3957638"/>
                <a:gridCol w="5186362"/>
              </a:tblGrid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Características: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</a:t>
                      </a:r>
                      <a:r>
                        <a:rPr kumimoji="0" lang="es-E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Satisfecho con la situación hoy?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0"/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Pasión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Sí / 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Creatividad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400" b="1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Disciplina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400" b="1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Confianza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400" b="1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441325" marR="0" lvl="0" indent="-4413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Respecto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3038" marR="0" lvl="0" indent="-1730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400" b="1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Aprendizaje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3038" marR="0" lvl="0" indent="-1730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400" b="1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Comunicación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268288" marR="0" lvl="0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400" b="1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Manejar los conflictos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400" b="1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Manejar las faltas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400" b="1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Tener la responsabilidad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400" b="1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Honestidad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400" b="1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Audacia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7172" name="Rectangle 71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66738"/>
          </a:xfrm>
          <a:solidFill>
            <a:srgbClr val="FF0000"/>
          </a:solidFill>
        </p:spPr>
        <p:txBody>
          <a:bodyPr lIns="92075" tIns="46038" rIns="92075" bIns="46038">
            <a:noAutofit/>
          </a:bodyPr>
          <a:lstStyle/>
          <a:p>
            <a:pPr algn="r">
              <a:defRPr/>
            </a:pPr>
            <a:r>
              <a:rPr lang="es-CO" sz="3200" b="1" dirty="0">
                <a:solidFill>
                  <a:srgbClr val="000090"/>
                </a:solidFill>
                <a:latin typeface="Arial" charset="0"/>
                <a:cs typeface="Arial" charset="0"/>
              </a:rPr>
              <a:t>¿La cultura de la calidad? </a:t>
            </a:r>
          </a:p>
        </p:txBody>
      </p:sp>
      <p:sp>
        <p:nvSpPr>
          <p:cNvPr id="74798" name="Tijdelijke aanduiding voor dianummer 5"/>
          <p:cNvSpPr>
            <a:spLocks noGrp="1"/>
          </p:cNvSpPr>
          <p:nvPr>
            <p:ph type="sldNum" sz="quarter" idx="11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4518D041-42A5-F547-8C07-626BDE941CE7}" type="slidenum">
              <a:rPr lang="nl-NL" sz="1400">
                <a:latin typeface="Arial" charset="0"/>
              </a:rPr>
              <a:pPr algn="r" eaLnBrk="1" hangingPunct="1"/>
              <a:t>32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882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68325" y="1143000"/>
            <a:ext cx="8575675" cy="540543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s-CO">
                <a:solidFill>
                  <a:srgbClr val="2D2D8A"/>
                </a:solidFill>
                <a:latin typeface="Arial" charset="0"/>
              </a:rPr>
              <a:t>Debe aplicarse a:</a:t>
            </a:r>
          </a:p>
          <a:p>
            <a:pPr>
              <a:lnSpc>
                <a:spcPct val="8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</a:rPr>
              <a:t>Productos,</a:t>
            </a:r>
          </a:p>
          <a:p>
            <a:pPr>
              <a:lnSpc>
                <a:spcPct val="8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</a:rPr>
              <a:t>Procesos y sus interfaces,</a:t>
            </a:r>
          </a:p>
          <a:p>
            <a:pPr>
              <a:lnSpc>
                <a:spcPct val="8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</a:rPr>
              <a:t>Estructuras organizacionales,</a:t>
            </a:r>
          </a:p>
          <a:p>
            <a:pPr>
              <a:lnSpc>
                <a:spcPct val="8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</a:rPr>
              <a:t>Sistema de gestión,</a:t>
            </a:r>
          </a:p>
          <a:p>
            <a:pPr>
              <a:lnSpc>
                <a:spcPct val="8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</a:rPr>
              <a:t>Aspectos humanos y cultura,</a:t>
            </a:r>
          </a:p>
          <a:p>
            <a:pPr>
              <a:lnSpc>
                <a:spcPct val="8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</a:rPr>
              <a:t>Infraestructura, relaciones laborales y tecnología,</a:t>
            </a:r>
          </a:p>
          <a:p>
            <a:pPr>
              <a:lnSpc>
                <a:spcPct val="8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</a:rPr>
              <a:t>Las relaciones de la organización con las partes interesadas, </a:t>
            </a:r>
          </a:p>
          <a:p>
            <a:pPr>
              <a:lnSpc>
                <a:spcPct val="80000"/>
              </a:lnSpc>
            </a:pPr>
            <a:r>
              <a:rPr lang="es-CO">
                <a:solidFill>
                  <a:srgbClr val="2D2D8A"/>
                </a:solidFill>
                <a:latin typeface="Arial" charset="0"/>
              </a:rPr>
              <a:t>Cooperación en articulación.</a:t>
            </a:r>
          </a:p>
        </p:txBody>
      </p:sp>
      <p:sp>
        <p:nvSpPr>
          <p:cNvPr id="93186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  <a:extLst/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>
                <a:solidFill>
                  <a:srgbClr val="2D2D8A"/>
                </a:solidFill>
                <a:latin typeface="Arial" charset="0"/>
              </a:rPr>
              <a:t>Capitulo 9. Mejora, innovación, aprendizaje</a:t>
            </a:r>
          </a:p>
        </p:txBody>
      </p:sp>
      <p:sp>
        <p:nvSpPr>
          <p:cNvPr id="93187" name="Tijdelijke aanduiding voor dianummer 6"/>
          <p:cNvSpPr>
            <a:spLocks noGrp="1"/>
          </p:cNvSpPr>
          <p:nvPr>
            <p:ph type="sldNum" sz="quarter" idx="11"/>
          </p:nvPr>
        </p:nvSpPr>
        <p:spPr>
          <a:xfrm>
            <a:off x="6248400" y="6492875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EA577855-94E3-B14F-AF1D-F3BB3D23BE06}" type="slidenum">
              <a:rPr lang="nl-NL" sz="1400">
                <a:latin typeface="Arial" charset="0"/>
              </a:rPr>
              <a:pPr algn="r" eaLnBrk="1" hangingPunct="1"/>
              <a:t>33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49404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5" name="Picture 3" descr="an00647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672138">
            <a:off x="2389188" y="4211638"/>
            <a:ext cx="161607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66" name="Picture 4" descr="j01924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9988">
            <a:off x="4538663" y="2921000"/>
            <a:ext cx="1630362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7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n-US" sz="3200" b="1">
                <a:solidFill>
                  <a:srgbClr val="2D2D8A"/>
                </a:solidFill>
                <a:latin typeface="Arial" charset="0"/>
              </a:rPr>
              <a:t>Mirense en el espejo, pero, ¿que ven?</a:t>
            </a:r>
          </a:p>
        </p:txBody>
      </p:sp>
      <p:sp>
        <p:nvSpPr>
          <p:cNvPr id="6246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51A82FDF-F40D-2546-970C-B978FF8959F1}" type="slidenum">
              <a:rPr lang="nl-NL" sz="1400">
                <a:latin typeface="Arial" charset="0"/>
              </a:rPr>
              <a:pPr eaLnBrk="1" hangingPunct="1"/>
              <a:t>34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279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3" descr="an00647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672138">
            <a:off x="2401888" y="4221163"/>
            <a:ext cx="161607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760788" y="1925638"/>
            <a:ext cx="1676400" cy="2222500"/>
            <a:chOff x="2566" y="862"/>
            <a:chExt cx="1144" cy="1400"/>
          </a:xfrm>
        </p:grpSpPr>
        <p:pic>
          <p:nvPicPr>
            <p:cNvPr id="64525" name="Picture 5" descr="j019242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19988">
              <a:off x="2566" y="862"/>
              <a:ext cx="1144" cy="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4526" name="Picture 6" descr="ANWRA00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94024">
              <a:off x="2740" y="1125"/>
              <a:ext cx="611" cy="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779588" y="1833563"/>
            <a:ext cx="1628775" cy="2160587"/>
            <a:chOff x="967" y="556"/>
            <a:chExt cx="1112" cy="1361"/>
          </a:xfrm>
        </p:grpSpPr>
        <p:pic>
          <p:nvPicPr>
            <p:cNvPr id="64523" name="Picture 8" descr="j019242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19988">
              <a:off x="967" y="556"/>
              <a:ext cx="1112" cy="1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4524" name="Picture 9" descr="ANWWI001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2016">
              <a:off x="1202" y="846"/>
              <a:ext cx="56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732463" y="2641600"/>
            <a:ext cx="1630362" cy="2160588"/>
            <a:chOff x="3912" y="1313"/>
            <a:chExt cx="1112" cy="1361"/>
          </a:xfrm>
        </p:grpSpPr>
        <p:pic>
          <p:nvPicPr>
            <p:cNvPr id="64520" name="Picture 11" descr="j019242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19988">
              <a:off x="3912" y="1313"/>
              <a:ext cx="1112" cy="1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4521" name="Rectangle 12"/>
            <p:cNvSpPr>
              <a:spLocks noChangeArrowheads="1"/>
            </p:cNvSpPr>
            <p:nvPr/>
          </p:nvSpPr>
          <p:spPr bwMode="auto">
            <a:xfrm rot="576654">
              <a:off x="4155" y="1598"/>
              <a:ext cx="535" cy="824"/>
            </a:xfrm>
            <a:prstGeom prst="rect">
              <a:avLst/>
            </a:prstGeom>
            <a:solidFill>
              <a:srgbClr val="99FF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64522" name="Picture 13" descr="j0344852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2940">
              <a:off x="4206" y="1898"/>
              <a:ext cx="478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4517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n-US" sz="3200" b="1">
                <a:solidFill>
                  <a:srgbClr val="2D2D8A"/>
                </a:solidFill>
                <a:latin typeface="Arial" charset="0"/>
              </a:rPr>
              <a:t>Mirense en el espejo, pero, ¿que ven?</a:t>
            </a:r>
          </a:p>
        </p:txBody>
      </p:sp>
      <p:sp>
        <p:nvSpPr>
          <p:cNvPr id="6451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A7C10440-0582-7040-9998-CFE14A3DAC06}" type="slidenum">
              <a:rPr lang="nl-NL" sz="1400">
                <a:latin typeface="Arial" charset="0"/>
              </a:rPr>
              <a:pPr eaLnBrk="1" hangingPunct="1"/>
              <a:t>35</a:t>
            </a:fld>
            <a:endParaRPr lang="nl-NL" sz="1400"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95720968"/>
      </p:ext>
    </p:extLst>
  </p:cSld>
  <p:clrMapOvr>
    <a:masterClrMapping/>
  </p:clrMapOvr>
  <p:transition xmlns:p14="http://schemas.microsoft.com/office/powerpoint/2010/main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1582738"/>
            <a:ext cx="9144000" cy="46593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pPr marL="419100" indent="-419100" defTabSz="785813">
              <a:spcBef>
                <a:spcPts val="300"/>
              </a:spcBef>
              <a:spcAft>
                <a:spcPts val="300"/>
              </a:spcAft>
              <a:buFont typeface="Monotype Sorts" charset="0"/>
              <a:buNone/>
              <a:defRPr/>
            </a:pPr>
            <a:r>
              <a:rPr lang="es-CO" sz="2800" b="1" dirty="0">
                <a:solidFill>
                  <a:srgbClr val="2D2D8A"/>
                </a:solidFill>
                <a:latin typeface="Arial" charset="0"/>
                <a:cs typeface="Arial" charset="0"/>
              </a:rPr>
              <a:t>Los nuevos elementos claves:</a:t>
            </a:r>
          </a:p>
          <a:p>
            <a:pPr marL="531813" lvl="1" indent="-358775" defTabSz="785813">
              <a:spcBef>
                <a:spcPts val="300"/>
              </a:spcBef>
              <a:spcAft>
                <a:spcPts val="300"/>
              </a:spcAft>
              <a:defRPr/>
            </a:pPr>
            <a:r>
              <a:rPr lang="es-CO" sz="2400" b="1" dirty="0">
                <a:solidFill>
                  <a:srgbClr val="2D2D8A"/>
                </a:solidFill>
                <a:latin typeface="Arial" charset="0"/>
                <a:cs typeface="Arial" charset="0"/>
              </a:rPr>
              <a:t>¿Enfoque?</a:t>
            </a:r>
          </a:p>
          <a:p>
            <a:pPr marL="531813" lvl="1" indent="-358775" defTabSz="785813">
              <a:spcBef>
                <a:spcPts val="300"/>
              </a:spcBef>
              <a:spcAft>
                <a:spcPts val="300"/>
              </a:spcAft>
              <a:defRPr/>
            </a:pPr>
            <a:r>
              <a:rPr lang="es-CO" sz="2400" b="1" dirty="0">
                <a:solidFill>
                  <a:srgbClr val="2D2D8A"/>
                </a:solidFill>
                <a:latin typeface="Arial" charset="0"/>
                <a:cs typeface="Arial" charset="0"/>
              </a:rPr>
              <a:t>¿Liderazgo?</a:t>
            </a:r>
          </a:p>
          <a:p>
            <a:pPr marL="531813" lvl="1" indent="-358775" defTabSz="785813">
              <a:spcBef>
                <a:spcPts val="300"/>
              </a:spcBef>
              <a:spcAft>
                <a:spcPts val="300"/>
              </a:spcAft>
              <a:defRPr/>
            </a:pPr>
            <a:r>
              <a:rPr lang="es-CO" sz="2400" b="1" dirty="0">
                <a:solidFill>
                  <a:srgbClr val="2D2D8A"/>
                </a:solidFill>
                <a:latin typeface="Arial" charset="0"/>
                <a:cs typeface="Arial" charset="0"/>
              </a:rPr>
              <a:t>¿Estrategia?</a:t>
            </a:r>
          </a:p>
          <a:p>
            <a:pPr marL="531813" lvl="1" indent="-358775" defTabSz="785813">
              <a:spcBef>
                <a:spcPts val="300"/>
              </a:spcBef>
              <a:spcAft>
                <a:spcPts val="300"/>
              </a:spcAft>
              <a:defRPr/>
            </a:pPr>
            <a:r>
              <a:rPr lang="es-CO" sz="2400" b="1" dirty="0">
                <a:solidFill>
                  <a:srgbClr val="2D2D8A"/>
                </a:solidFill>
                <a:latin typeface="Arial" charset="0"/>
                <a:cs typeface="Arial" charset="0"/>
              </a:rPr>
              <a:t>¿Recursos?</a:t>
            </a:r>
          </a:p>
          <a:p>
            <a:pPr marL="531813" lvl="1" indent="-358775" defTabSz="785813">
              <a:spcBef>
                <a:spcPts val="300"/>
              </a:spcBef>
              <a:spcAft>
                <a:spcPts val="300"/>
              </a:spcAft>
              <a:defRPr/>
            </a:pPr>
            <a:r>
              <a:rPr lang="es-CO" sz="2400" b="1" dirty="0">
                <a:solidFill>
                  <a:srgbClr val="2D2D8A"/>
                </a:solidFill>
                <a:latin typeface="Arial" charset="0"/>
                <a:cs typeface="Arial" charset="0"/>
              </a:rPr>
              <a:t>¿Procesos?</a:t>
            </a:r>
          </a:p>
          <a:p>
            <a:pPr marL="531813" lvl="1" indent="-358775" defTabSz="785813">
              <a:spcBef>
                <a:spcPts val="300"/>
              </a:spcBef>
              <a:spcAft>
                <a:spcPts val="300"/>
              </a:spcAft>
              <a:defRPr/>
            </a:pPr>
            <a:r>
              <a:rPr lang="es-CO" sz="2400" b="1" dirty="0">
                <a:solidFill>
                  <a:srgbClr val="2D2D8A"/>
                </a:solidFill>
                <a:latin typeface="Arial" charset="0"/>
                <a:cs typeface="Arial" charset="0"/>
              </a:rPr>
              <a:t>¿Resultados?</a:t>
            </a:r>
          </a:p>
          <a:p>
            <a:pPr marL="531813" lvl="1" indent="-358775" defTabSz="785813">
              <a:spcBef>
                <a:spcPts val="300"/>
              </a:spcBef>
              <a:spcAft>
                <a:spcPts val="300"/>
              </a:spcAft>
              <a:defRPr/>
            </a:pPr>
            <a:r>
              <a:rPr lang="es-CO" sz="2400" b="1" dirty="0">
                <a:solidFill>
                  <a:srgbClr val="2D2D8A"/>
                </a:solidFill>
                <a:latin typeface="Arial" charset="0"/>
                <a:cs typeface="Arial" charset="0"/>
              </a:rPr>
              <a:t>¿Seguimiento?</a:t>
            </a:r>
          </a:p>
          <a:p>
            <a:pPr marL="531813" lvl="1" indent="-358775" defTabSz="785813">
              <a:spcBef>
                <a:spcPts val="300"/>
              </a:spcBef>
              <a:spcAft>
                <a:spcPts val="300"/>
              </a:spcAft>
              <a:defRPr/>
            </a:pPr>
            <a:r>
              <a:rPr lang="es-CO" sz="2400" b="1" dirty="0">
                <a:solidFill>
                  <a:srgbClr val="2D2D8A"/>
                </a:solidFill>
                <a:latin typeface="Arial" charset="0"/>
                <a:cs typeface="Arial" charset="0"/>
              </a:rPr>
              <a:t>¿Mejora?</a:t>
            </a:r>
          </a:p>
          <a:p>
            <a:pPr marL="531813" lvl="1" indent="-358775" defTabSz="785813">
              <a:spcBef>
                <a:spcPts val="300"/>
              </a:spcBef>
              <a:spcAft>
                <a:spcPts val="300"/>
              </a:spcAft>
              <a:defRPr/>
            </a:pPr>
            <a:r>
              <a:rPr lang="es-CO" sz="2400" b="1" dirty="0">
                <a:solidFill>
                  <a:srgbClr val="2D2D8A"/>
                </a:solidFill>
                <a:latin typeface="Arial" charset="0"/>
                <a:cs typeface="Arial" charset="0"/>
              </a:rPr>
              <a:t>¿Aprendizaje?</a:t>
            </a:r>
            <a:r>
              <a:rPr lang="es-CO" sz="2800" b="1" dirty="0">
                <a:solidFill>
                  <a:srgbClr val="2D2D8A"/>
                </a:solidFill>
                <a:latin typeface="Arial" charset="0"/>
                <a:cs typeface="Arial" charset="0"/>
              </a:rPr>
              <a:t> </a:t>
            </a:r>
            <a:endParaRPr lang="es-CO" sz="2000" dirty="0">
              <a:latin typeface="Arial" charset="0"/>
              <a:cs typeface="Arial" charset="0"/>
            </a:endParaRP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715963"/>
            <a:ext cx="9144000" cy="4508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419100" indent="-419100" algn="ctr" defTabSz="785813">
              <a:spcBef>
                <a:spcPts val="300"/>
              </a:spcBef>
              <a:spcAft>
                <a:spcPts val="300"/>
              </a:spcAft>
              <a:defRPr/>
            </a:pPr>
            <a:r>
              <a:rPr lang="es-CO" sz="2400" b="1">
                <a:solidFill>
                  <a:srgbClr val="2D2D8A"/>
                </a:solidFill>
                <a:latin typeface="Arial" pitchFamily="34" charset="0"/>
                <a:ea typeface="+mn-ea"/>
                <a:cs typeface="Arial" pitchFamily="34" charset="0"/>
              </a:rPr>
              <a:t>Cinco niveles:</a:t>
            </a:r>
            <a:endParaRPr lang="es-CO" sz="2000" b="1">
              <a:solidFill>
                <a:srgbClr val="2D2D8A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0" y="1176338"/>
          <a:ext cx="9144000" cy="396875"/>
        </p:xfrm>
        <a:graphic>
          <a:graphicData uri="http://schemas.openxmlformats.org/drawingml/2006/table">
            <a:tbl>
              <a:tblPr/>
              <a:tblGrid>
                <a:gridCol w="1815064"/>
                <a:gridCol w="1815065"/>
                <a:gridCol w="1815064"/>
                <a:gridCol w="1815065"/>
                <a:gridCol w="1883742"/>
              </a:tblGrid>
              <a:tr h="396875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cs typeface="Arial" charset="0"/>
                        </a:rPr>
                        <a:t>3.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cs typeface="Arial" charset="0"/>
                        </a:rPr>
                        <a:t>4. 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cs typeface="Arial" charset="0"/>
                        </a:rPr>
                        <a:t>5.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5249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  <a:extLst/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 dirty="0">
                <a:solidFill>
                  <a:srgbClr val="2D2D8A"/>
                </a:solidFill>
                <a:latin typeface="Arial" charset="0"/>
              </a:rPr>
              <a:t>A1 Autoevaluación de elementos claves</a:t>
            </a:r>
          </a:p>
        </p:txBody>
      </p:sp>
      <p:sp>
        <p:nvSpPr>
          <p:cNvPr id="95250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6248400" y="6494802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30A1CF14-7BFC-4C4E-AD51-9159AB5B34F6}" type="slidenum">
              <a:rPr lang="nl-NL" sz="1400">
                <a:latin typeface="Arial" charset="0"/>
              </a:rPr>
              <a:pPr algn="r" eaLnBrk="1" hangingPunct="1"/>
              <a:t>36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346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Afgeronde rechthoek 55"/>
          <p:cNvSpPr/>
          <p:nvPr/>
        </p:nvSpPr>
        <p:spPr>
          <a:xfrm>
            <a:off x="6627813" y="2914650"/>
            <a:ext cx="1843087" cy="2560638"/>
          </a:xfrm>
          <a:prstGeom prst="roundRect">
            <a:avLst>
              <a:gd name="adj" fmla="val 840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  <p:sp>
        <p:nvSpPr>
          <p:cNvPr id="55" name="Afgeronde rechthoek 54"/>
          <p:cNvSpPr/>
          <p:nvPr/>
        </p:nvSpPr>
        <p:spPr>
          <a:xfrm>
            <a:off x="684213" y="2822575"/>
            <a:ext cx="1843087" cy="2560638"/>
          </a:xfrm>
          <a:prstGeom prst="roundRect">
            <a:avLst>
              <a:gd name="adj" fmla="val 8403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  <p:sp>
        <p:nvSpPr>
          <p:cNvPr id="53" name="Afgeronde rechthoek 52"/>
          <p:cNvSpPr/>
          <p:nvPr/>
        </p:nvSpPr>
        <p:spPr>
          <a:xfrm>
            <a:off x="2482850" y="765175"/>
            <a:ext cx="3992563" cy="1447800"/>
          </a:xfrm>
          <a:prstGeom prst="roundRect">
            <a:avLst>
              <a:gd name="adj" fmla="val 7843"/>
            </a:avLst>
          </a:prstGeom>
          <a:solidFill>
            <a:srgbClr val="13F95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  <p:sp>
        <p:nvSpPr>
          <p:cNvPr id="52" name="Afgeronde rechthoek 51"/>
          <p:cNvSpPr/>
          <p:nvPr/>
        </p:nvSpPr>
        <p:spPr>
          <a:xfrm>
            <a:off x="2673350" y="5870575"/>
            <a:ext cx="3733800" cy="86995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 sz="2400" dirty="0">
              <a:solidFill>
                <a:srgbClr val="FFFF00"/>
              </a:solidFill>
            </a:endParaRPr>
          </a:p>
        </p:txBody>
      </p:sp>
      <p:sp>
        <p:nvSpPr>
          <p:cNvPr id="97285" name="Tekstvak 41"/>
          <p:cNvSpPr txBox="1">
            <a:spLocks noChangeArrowheads="1"/>
          </p:cNvSpPr>
          <p:nvPr/>
        </p:nvSpPr>
        <p:spPr bwMode="auto">
          <a:xfrm>
            <a:off x="3133725" y="720725"/>
            <a:ext cx="2781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CO" b="1">
                <a:latin typeface="Calibri" charset="0"/>
              </a:rPr>
              <a:t>Direción / Estrategia</a:t>
            </a:r>
          </a:p>
        </p:txBody>
      </p:sp>
      <p:sp>
        <p:nvSpPr>
          <p:cNvPr id="43" name="PIJL-OMLAAG 42"/>
          <p:cNvSpPr/>
          <p:nvPr/>
        </p:nvSpPr>
        <p:spPr>
          <a:xfrm flipH="1" flipV="1">
            <a:off x="4394200" y="1543050"/>
            <a:ext cx="260350" cy="73183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  <p:sp>
        <p:nvSpPr>
          <p:cNvPr id="97287" name="Tekstvak 43"/>
          <p:cNvSpPr txBox="1">
            <a:spLocks noChangeArrowheads="1"/>
          </p:cNvSpPr>
          <p:nvPr/>
        </p:nvSpPr>
        <p:spPr bwMode="auto">
          <a:xfrm>
            <a:off x="2528888" y="1597025"/>
            <a:ext cx="12430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CO" b="1">
                <a:latin typeface="Calibri" charset="0"/>
              </a:rPr>
              <a:t>Enfoque</a:t>
            </a:r>
          </a:p>
        </p:txBody>
      </p:sp>
      <p:sp>
        <p:nvSpPr>
          <p:cNvPr id="97288" name="Tekstvak 44"/>
          <p:cNvSpPr txBox="1">
            <a:spLocks noChangeArrowheads="1"/>
          </p:cNvSpPr>
          <p:nvPr/>
        </p:nvSpPr>
        <p:spPr bwMode="auto">
          <a:xfrm>
            <a:off x="5046663" y="1573213"/>
            <a:ext cx="13938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CO" b="1">
                <a:latin typeface="Calibri" charset="0"/>
              </a:rPr>
              <a:t>Liderazgo</a:t>
            </a:r>
          </a:p>
        </p:txBody>
      </p:sp>
      <p:sp>
        <p:nvSpPr>
          <p:cNvPr id="97289" name="Tekstvak 45"/>
          <p:cNvSpPr txBox="1">
            <a:spLocks noChangeArrowheads="1"/>
          </p:cNvSpPr>
          <p:nvPr/>
        </p:nvSpPr>
        <p:spPr bwMode="auto">
          <a:xfrm>
            <a:off x="4692650" y="6038850"/>
            <a:ext cx="15827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CO" b="1">
                <a:solidFill>
                  <a:srgbClr val="FFFF00"/>
                </a:solidFill>
                <a:latin typeface="Calibri" charset="0"/>
              </a:rPr>
              <a:t>Resultados</a:t>
            </a:r>
          </a:p>
        </p:txBody>
      </p:sp>
      <p:sp>
        <p:nvSpPr>
          <p:cNvPr id="97290" name="Tekstvak 46"/>
          <p:cNvSpPr txBox="1">
            <a:spLocks noChangeArrowheads="1"/>
          </p:cNvSpPr>
          <p:nvPr/>
        </p:nvSpPr>
        <p:spPr bwMode="auto">
          <a:xfrm>
            <a:off x="2794000" y="6054725"/>
            <a:ext cx="17065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CO" b="1">
                <a:solidFill>
                  <a:srgbClr val="FFFF00"/>
                </a:solidFill>
                <a:latin typeface="Calibri" charset="0"/>
              </a:rPr>
              <a:t>Aprendizaje</a:t>
            </a:r>
          </a:p>
        </p:txBody>
      </p:sp>
      <p:sp>
        <p:nvSpPr>
          <p:cNvPr id="97291" name="Tekstvak 47"/>
          <p:cNvSpPr txBox="1">
            <a:spLocks noChangeArrowheads="1"/>
          </p:cNvSpPr>
          <p:nvPr/>
        </p:nvSpPr>
        <p:spPr bwMode="auto">
          <a:xfrm>
            <a:off x="954088" y="4575175"/>
            <a:ext cx="13192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CO" b="1">
                <a:latin typeface="Calibri" charset="0"/>
              </a:rPr>
              <a:t>Recursos</a:t>
            </a:r>
          </a:p>
        </p:txBody>
      </p:sp>
      <p:sp>
        <p:nvSpPr>
          <p:cNvPr id="97292" name="Tekstvak 48"/>
          <p:cNvSpPr txBox="1">
            <a:spLocks noChangeArrowheads="1"/>
          </p:cNvSpPr>
          <p:nvPr/>
        </p:nvSpPr>
        <p:spPr bwMode="auto">
          <a:xfrm>
            <a:off x="911225" y="3249613"/>
            <a:ext cx="13144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CO" b="1">
                <a:latin typeface="Calibri" charset="0"/>
              </a:rPr>
              <a:t>Procesos</a:t>
            </a:r>
          </a:p>
        </p:txBody>
      </p:sp>
      <p:sp>
        <p:nvSpPr>
          <p:cNvPr id="97293" name="Tekstvak 49"/>
          <p:cNvSpPr txBox="1">
            <a:spLocks noChangeArrowheads="1"/>
          </p:cNvSpPr>
          <p:nvPr/>
        </p:nvSpPr>
        <p:spPr bwMode="auto">
          <a:xfrm>
            <a:off x="6530975" y="4575175"/>
            <a:ext cx="2019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CO" b="1">
                <a:latin typeface="Calibri" charset="0"/>
              </a:rPr>
              <a:t>Mejoramiento</a:t>
            </a:r>
          </a:p>
        </p:txBody>
      </p:sp>
      <p:sp>
        <p:nvSpPr>
          <p:cNvPr id="97294" name="Tekstvak 50"/>
          <p:cNvSpPr txBox="1">
            <a:spLocks noChangeArrowheads="1"/>
          </p:cNvSpPr>
          <p:nvPr/>
        </p:nvSpPr>
        <p:spPr bwMode="auto">
          <a:xfrm>
            <a:off x="6689725" y="3235325"/>
            <a:ext cx="16430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CO" b="1">
                <a:latin typeface="Calibri" charset="0"/>
              </a:rPr>
              <a:t>Prioridades</a:t>
            </a:r>
          </a:p>
        </p:txBody>
      </p:sp>
      <p:sp>
        <p:nvSpPr>
          <p:cNvPr id="31760" name="Rectangle 718"/>
          <p:cNvSpPr txBox="1">
            <a:spLocks noChangeArrowheads="1"/>
          </p:cNvSpPr>
          <p:nvPr/>
        </p:nvSpPr>
        <p:spPr bwMode="auto">
          <a:xfrm>
            <a:off x="-3076" y="0"/>
            <a:ext cx="9144000" cy="566738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>
              <a:defRPr/>
            </a:pPr>
            <a:r>
              <a:rPr lang="es-CO" sz="3200" b="1" dirty="0">
                <a:solidFill>
                  <a:srgbClr val="000090"/>
                </a:solidFill>
                <a:latin typeface="+mn-lt"/>
                <a:ea typeface="+mn-ea"/>
                <a:cs typeface="Arial" charset="0"/>
              </a:rPr>
              <a:t> A1 Nueve dimensiones de ISO 9004:2009</a:t>
            </a:r>
          </a:p>
        </p:txBody>
      </p:sp>
      <p:sp>
        <p:nvSpPr>
          <p:cNvPr id="28" name="Ovaal 27"/>
          <p:cNvSpPr/>
          <p:nvPr/>
        </p:nvSpPr>
        <p:spPr>
          <a:xfrm>
            <a:off x="2735263" y="2398713"/>
            <a:ext cx="3673475" cy="338455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  <p:cxnSp>
        <p:nvCxnSpPr>
          <p:cNvPr id="29" name="Rechte verbindingslijn 28"/>
          <p:cNvCxnSpPr>
            <a:stCxn id="28" idx="0"/>
          </p:cNvCxnSpPr>
          <p:nvPr/>
        </p:nvCxnSpPr>
        <p:spPr>
          <a:xfrm rot="16200000" flipH="1">
            <a:off x="3725862" y="3244851"/>
            <a:ext cx="1692275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/>
          <p:nvPr/>
        </p:nvCxnSpPr>
        <p:spPr>
          <a:xfrm rot="16200000" flipH="1">
            <a:off x="4175125" y="4487863"/>
            <a:ext cx="1539875" cy="746125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/>
          <p:nvPr/>
        </p:nvCxnSpPr>
        <p:spPr>
          <a:xfrm rot="5400000">
            <a:off x="3421063" y="4510088"/>
            <a:ext cx="1570037" cy="731837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 rot="5400000">
            <a:off x="4426744" y="2894806"/>
            <a:ext cx="1341438" cy="1050925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/>
          <p:cNvCxnSpPr/>
          <p:nvPr/>
        </p:nvCxnSpPr>
        <p:spPr>
          <a:xfrm rot="10800000" flipV="1">
            <a:off x="4572000" y="3573463"/>
            <a:ext cx="1752600" cy="517525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 rot="10800000">
            <a:off x="4572000" y="4090988"/>
            <a:ext cx="1736725" cy="68580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 rot="16200000" flipV="1">
            <a:off x="3336925" y="2855913"/>
            <a:ext cx="1311275" cy="1158875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 rot="10800000">
            <a:off x="2803525" y="3649663"/>
            <a:ext cx="1768475" cy="441325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 rot="10800000" flipV="1">
            <a:off x="2879725" y="4090988"/>
            <a:ext cx="1692275" cy="731837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306" name="Tijdelijke aanduiding voor dianummer 37"/>
          <p:cNvSpPr>
            <a:spLocks noGrp="1"/>
          </p:cNvSpPr>
          <p:nvPr>
            <p:ph type="sldNum" sz="quarter" idx="11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03C77D07-C58D-C943-BB54-55B78683BE77}" type="slidenum">
              <a:rPr lang="nl-NL" sz="1400">
                <a:latin typeface="Arial" charset="0"/>
              </a:rPr>
              <a:pPr algn="r" eaLnBrk="1" hangingPunct="1"/>
              <a:t>37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90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18"/>
          <p:cNvSpPr txBox="1">
            <a:spLocks noChangeArrowheads="1"/>
          </p:cNvSpPr>
          <p:nvPr/>
        </p:nvSpPr>
        <p:spPr bwMode="auto">
          <a:xfrm>
            <a:off x="0" y="0"/>
            <a:ext cx="9144000" cy="566738"/>
          </a:xfrm>
          <a:prstGeom prst="rect">
            <a:avLst/>
          </a:prstGeom>
          <a:solidFill>
            <a:srgbClr val="FF0000"/>
          </a:solidFill>
          <a:ln>
            <a:noFill/>
          </a:ln>
          <a:extLst/>
        </p:spPr>
        <p:txBody>
          <a:bodyPr lIns="92075" tIns="46038" rIns="92075" bIns="46038" anchor="ctr"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s-CO" sz="3200" b="1">
                <a:solidFill>
                  <a:srgbClr val="222268"/>
                </a:solidFill>
                <a:latin typeface="Calibri" charset="0"/>
              </a:rPr>
              <a:t>A1 Autoevaluación estrategico – Ejemplo</a:t>
            </a:r>
          </a:p>
        </p:txBody>
      </p:sp>
      <p:pic>
        <p:nvPicPr>
          <p:cNvPr id="101378" name="Grafiek 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39850"/>
            <a:ext cx="9144000" cy="545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hoek 5"/>
          <p:cNvSpPr/>
          <p:nvPr/>
        </p:nvSpPr>
        <p:spPr>
          <a:xfrm>
            <a:off x="6557963" y="3484563"/>
            <a:ext cx="2365375" cy="976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101380" name="Tekstvak 6"/>
          <p:cNvSpPr txBox="1">
            <a:spLocks noChangeArrowheads="1"/>
          </p:cNvSpPr>
          <p:nvPr/>
        </p:nvSpPr>
        <p:spPr bwMode="auto">
          <a:xfrm>
            <a:off x="4437063" y="1246188"/>
            <a:ext cx="14144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marL="0" lvl="1" eaLnBrk="1" hangingPunct="1"/>
            <a:r>
              <a:rPr lang="es-CO" b="1">
                <a:solidFill>
                  <a:srgbClr val="2D2D8A"/>
                </a:solidFill>
                <a:latin typeface="Arial" charset="0"/>
              </a:rPr>
              <a:t>Enfoque</a:t>
            </a:r>
            <a:endParaRPr lang="es-CO" sz="1800"/>
          </a:p>
        </p:txBody>
      </p:sp>
      <p:sp>
        <p:nvSpPr>
          <p:cNvPr id="101381" name="Tekstvak 7"/>
          <p:cNvSpPr txBox="1">
            <a:spLocks noChangeArrowheads="1"/>
          </p:cNvSpPr>
          <p:nvPr/>
        </p:nvSpPr>
        <p:spPr bwMode="auto">
          <a:xfrm>
            <a:off x="5832475" y="1860550"/>
            <a:ext cx="1638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b="1">
                <a:solidFill>
                  <a:srgbClr val="2D2D8A"/>
                </a:solidFill>
                <a:latin typeface="Arial" charset="0"/>
              </a:rPr>
              <a:t>Liderazgo</a:t>
            </a:r>
            <a:endParaRPr lang="es-CO"/>
          </a:p>
        </p:txBody>
      </p:sp>
      <p:sp>
        <p:nvSpPr>
          <p:cNvPr id="101382" name="Tekstvak 8"/>
          <p:cNvSpPr txBox="1">
            <a:spLocks noChangeArrowheads="1"/>
          </p:cNvSpPr>
          <p:nvPr/>
        </p:nvSpPr>
        <p:spPr bwMode="auto">
          <a:xfrm>
            <a:off x="6542088" y="3027363"/>
            <a:ext cx="16748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b="1">
                <a:solidFill>
                  <a:srgbClr val="2D2D8A"/>
                </a:solidFill>
                <a:latin typeface="Arial" charset="0"/>
              </a:rPr>
              <a:t>Estrategia</a:t>
            </a:r>
            <a:endParaRPr lang="es-CO"/>
          </a:p>
        </p:txBody>
      </p:sp>
      <p:sp>
        <p:nvSpPr>
          <p:cNvPr id="101383" name="Tekstvak 9"/>
          <p:cNvSpPr txBox="1">
            <a:spLocks noChangeArrowheads="1"/>
          </p:cNvSpPr>
          <p:nvPr/>
        </p:nvSpPr>
        <p:spPr bwMode="auto">
          <a:xfrm>
            <a:off x="6353175" y="4540250"/>
            <a:ext cx="1589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b="1">
                <a:solidFill>
                  <a:srgbClr val="2D2D8A"/>
                </a:solidFill>
                <a:latin typeface="Arial" charset="0"/>
              </a:rPr>
              <a:t>Recursos</a:t>
            </a:r>
            <a:endParaRPr lang="es-CO"/>
          </a:p>
        </p:txBody>
      </p:sp>
      <p:sp>
        <p:nvSpPr>
          <p:cNvPr id="101384" name="Tekstvak 10"/>
          <p:cNvSpPr txBox="1">
            <a:spLocks noChangeArrowheads="1"/>
          </p:cNvSpPr>
          <p:nvPr/>
        </p:nvSpPr>
        <p:spPr bwMode="auto">
          <a:xfrm>
            <a:off x="5186363" y="5565775"/>
            <a:ext cx="15716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b="1">
                <a:solidFill>
                  <a:srgbClr val="2D2D8A"/>
                </a:solidFill>
                <a:latin typeface="Arial" charset="0"/>
              </a:rPr>
              <a:t>Procesos</a:t>
            </a:r>
            <a:endParaRPr lang="es-CO"/>
          </a:p>
        </p:txBody>
      </p:sp>
      <p:sp>
        <p:nvSpPr>
          <p:cNvPr id="101385" name="Tekstvak 11"/>
          <p:cNvSpPr txBox="1">
            <a:spLocks noChangeArrowheads="1"/>
          </p:cNvSpPr>
          <p:nvPr/>
        </p:nvSpPr>
        <p:spPr bwMode="auto">
          <a:xfrm>
            <a:off x="1717675" y="5486400"/>
            <a:ext cx="1844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b="1">
                <a:solidFill>
                  <a:srgbClr val="2D2D8A"/>
                </a:solidFill>
                <a:latin typeface="Arial" charset="0"/>
              </a:rPr>
              <a:t>Resultados</a:t>
            </a:r>
            <a:endParaRPr lang="es-CO"/>
          </a:p>
        </p:txBody>
      </p:sp>
      <p:sp>
        <p:nvSpPr>
          <p:cNvPr id="101386" name="Tekstvak 12"/>
          <p:cNvSpPr txBox="1">
            <a:spLocks noChangeArrowheads="1"/>
          </p:cNvSpPr>
          <p:nvPr/>
        </p:nvSpPr>
        <p:spPr bwMode="auto">
          <a:xfrm>
            <a:off x="409575" y="4540250"/>
            <a:ext cx="2030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b="1">
                <a:solidFill>
                  <a:srgbClr val="2D2D8A"/>
                </a:solidFill>
                <a:latin typeface="Arial" charset="0"/>
              </a:rPr>
              <a:t>Seguimiento</a:t>
            </a:r>
            <a:endParaRPr lang="es-CO"/>
          </a:p>
        </p:txBody>
      </p:sp>
      <p:sp>
        <p:nvSpPr>
          <p:cNvPr id="101387" name="Tekstvak 13"/>
          <p:cNvSpPr txBox="1">
            <a:spLocks noChangeArrowheads="1"/>
          </p:cNvSpPr>
          <p:nvPr/>
        </p:nvSpPr>
        <p:spPr bwMode="auto">
          <a:xfrm>
            <a:off x="946150" y="3105150"/>
            <a:ext cx="1176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b="1">
                <a:solidFill>
                  <a:srgbClr val="2D2D8A"/>
                </a:solidFill>
                <a:latin typeface="Arial" charset="0"/>
              </a:rPr>
              <a:t>Mejora</a:t>
            </a:r>
            <a:endParaRPr lang="es-CO"/>
          </a:p>
        </p:txBody>
      </p:sp>
      <p:sp>
        <p:nvSpPr>
          <p:cNvPr id="101388" name="Tekstvak 14"/>
          <p:cNvSpPr txBox="1">
            <a:spLocks noChangeArrowheads="1"/>
          </p:cNvSpPr>
          <p:nvPr/>
        </p:nvSpPr>
        <p:spPr bwMode="auto">
          <a:xfrm>
            <a:off x="993775" y="1844675"/>
            <a:ext cx="19288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b="1">
                <a:solidFill>
                  <a:srgbClr val="2D2D8A"/>
                </a:solidFill>
                <a:latin typeface="Arial" charset="0"/>
              </a:rPr>
              <a:t>Aprendizaje</a:t>
            </a:r>
            <a:endParaRPr lang="es-CO"/>
          </a:p>
        </p:txBody>
      </p:sp>
      <p:sp>
        <p:nvSpPr>
          <p:cNvPr id="16" name="Tekstvak 15"/>
          <p:cNvSpPr txBox="1"/>
          <p:nvPr/>
        </p:nvSpPr>
        <p:spPr>
          <a:xfrm>
            <a:off x="6464300" y="3484563"/>
            <a:ext cx="1368425" cy="40005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2000" b="1" dirty="0">
                <a:solidFill>
                  <a:srgbClr val="00B0F0"/>
                </a:solidFill>
                <a:latin typeface="+mn-lt"/>
                <a:ea typeface="+mn-ea"/>
                <a:cs typeface="Arial" pitchFamily="34" charset="0"/>
              </a:rPr>
              <a:t>Promedio</a:t>
            </a:r>
          </a:p>
        </p:txBody>
      </p:sp>
      <p:sp>
        <p:nvSpPr>
          <p:cNvPr id="101390" name="Tekstvak 16"/>
          <p:cNvSpPr txBox="1">
            <a:spLocks noChangeArrowheads="1"/>
          </p:cNvSpPr>
          <p:nvPr/>
        </p:nvSpPr>
        <p:spPr bwMode="auto">
          <a:xfrm>
            <a:off x="6489700" y="4030663"/>
            <a:ext cx="2636838" cy="4000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CO" sz="2000" b="1">
                <a:solidFill>
                  <a:srgbClr val="C00000"/>
                </a:solidFill>
                <a:latin typeface="Arial" charset="0"/>
              </a:rPr>
              <a:t>Propia organización</a:t>
            </a:r>
          </a:p>
        </p:txBody>
      </p:sp>
      <p:sp>
        <p:nvSpPr>
          <p:cNvPr id="101391" name="Tijdelijke aanduiding voor dianummer 18"/>
          <p:cNvSpPr>
            <a:spLocks noGrp="1"/>
          </p:cNvSpPr>
          <p:nvPr>
            <p:ph type="sldNum" sz="quarter" idx="11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0E962E0C-5E6A-8243-8B95-F1A4DE8970FF}" type="slidenum">
              <a:rPr lang="nl-NL" sz="1400">
                <a:latin typeface="Arial" charset="0"/>
              </a:rPr>
              <a:pPr algn="r" eaLnBrk="1" hangingPunct="1"/>
              <a:t>38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104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ChangeArrowheads="1"/>
          </p:cNvSpPr>
          <p:nvPr/>
        </p:nvSpPr>
        <p:spPr bwMode="auto">
          <a:xfrm>
            <a:off x="0" y="1938338"/>
            <a:ext cx="9144000" cy="33274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marL="876300" indent="-787400" defTabSz="785813">
              <a:lnSpc>
                <a:spcPct val="90000"/>
              </a:lnSpc>
              <a:spcAft>
                <a:spcPct val="20000"/>
              </a:spcAft>
              <a:buFont typeface="Monotype Sorts" charset="0"/>
              <a:buNone/>
            </a:pPr>
            <a:r>
              <a:rPr lang="es-CO" sz="2800" b="1" dirty="0">
                <a:solidFill>
                  <a:srgbClr val="2D2D8A"/>
                </a:solidFill>
                <a:latin typeface="Arial" charset="0"/>
              </a:rPr>
              <a:t>Seis áreas (principales capítulos de 9004):</a:t>
            </a:r>
          </a:p>
          <a:p>
            <a:pPr marL="530225" lvl="1" indent="-441325" defTabSz="785813">
              <a:lnSpc>
                <a:spcPct val="90000"/>
              </a:lnSpc>
              <a:spcAft>
                <a:spcPct val="20000"/>
              </a:spcAft>
            </a:pPr>
            <a:r>
              <a:rPr lang="es-CO" sz="2400" b="1" dirty="0">
                <a:solidFill>
                  <a:srgbClr val="2D2D8A"/>
                </a:solidFill>
                <a:latin typeface="Arial" charset="0"/>
              </a:rPr>
              <a:t>4.  Gestión para el éxito sostenido de una organización</a:t>
            </a:r>
          </a:p>
          <a:p>
            <a:pPr marL="530225" lvl="1" indent="-441325" defTabSz="785813">
              <a:lnSpc>
                <a:spcPct val="90000"/>
              </a:lnSpc>
              <a:spcAft>
                <a:spcPct val="20000"/>
              </a:spcAft>
            </a:pPr>
            <a:r>
              <a:rPr lang="es-CO" sz="2400" b="1" dirty="0">
                <a:solidFill>
                  <a:srgbClr val="2D2D8A"/>
                </a:solidFill>
                <a:latin typeface="Arial" charset="0"/>
              </a:rPr>
              <a:t>5.  Formulación, planificación e implementación de la </a:t>
            </a:r>
            <a:br>
              <a:rPr lang="es-CO" sz="2400" b="1" dirty="0">
                <a:solidFill>
                  <a:srgbClr val="2D2D8A"/>
                </a:solidFill>
                <a:latin typeface="Arial" charset="0"/>
              </a:rPr>
            </a:br>
            <a:r>
              <a:rPr lang="es-CO" sz="2400" b="1" dirty="0">
                <a:solidFill>
                  <a:srgbClr val="2D2D8A"/>
                </a:solidFill>
                <a:latin typeface="Arial" charset="0"/>
              </a:rPr>
              <a:t>estrategia y la política</a:t>
            </a:r>
          </a:p>
          <a:p>
            <a:pPr marL="530225" lvl="1" indent="-441325" defTabSz="785813">
              <a:lnSpc>
                <a:spcPct val="90000"/>
              </a:lnSpc>
              <a:spcAft>
                <a:spcPct val="20000"/>
              </a:spcAft>
              <a:buFont typeface="Monotype Sorts" charset="0"/>
              <a:buNone/>
            </a:pPr>
            <a:r>
              <a:rPr lang="es-CO" sz="2400" b="1" dirty="0">
                <a:solidFill>
                  <a:srgbClr val="2D2D8A"/>
                </a:solidFill>
                <a:latin typeface="Arial" charset="0"/>
              </a:rPr>
              <a:t>6. 	Gestión de los recursos</a:t>
            </a:r>
          </a:p>
          <a:p>
            <a:pPr marL="530225" lvl="1" indent="-441325" defTabSz="785813">
              <a:lnSpc>
                <a:spcPct val="90000"/>
              </a:lnSpc>
              <a:spcAft>
                <a:spcPct val="20000"/>
              </a:spcAft>
              <a:buFont typeface="Monotype Sorts" charset="0"/>
              <a:buNone/>
            </a:pPr>
            <a:r>
              <a:rPr lang="es-CO" sz="2400" b="1" dirty="0">
                <a:solidFill>
                  <a:srgbClr val="2D2D8A"/>
                </a:solidFill>
                <a:latin typeface="Arial" charset="0"/>
              </a:rPr>
              <a:t>7. 	Gestión de los procesos</a:t>
            </a:r>
          </a:p>
          <a:p>
            <a:pPr marL="530225" lvl="1" indent="-441325" defTabSz="785813">
              <a:lnSpc>
                <a:spcPct val="90000"/>
              </a:lnSpc>
              <a:spcAft>
                <a:spcPct val="20000"/>
              </a:spcAft>
              <a:buFont typeface="Monotype Sorts" charset="0"/>
              <a:buNone/>
            </a:pPr>
            <a:r>
              <a:rPr lang="es-CO" sz="2400" b="1" dirty="0">
                <a:solidFill>
                  <a:srgbClr val="2D2D8A"/>
                </a:solidFill>
                <a:latin typeface="Arial" charset="0"/>
              </a:rPr>
              <a:t>8. 	Seguimiento, medición, análisis y revisión</a:t>
            </a:r>
          </a:p>
          <a:p>
            <a:pPr marL="530225" lvl="1" indent="-441325" defTabSz="785813">
              <a:lnSpc>
                <a:spcPct val="90000"/>
              </a:lnSpc>
              <a:spcAft>
                <a:spcPct val="20000"/>
              </a:spcAft>
              <a:buFont typeface="Monotype Sorts" charset="0"/>
              <a:buNone/>
            </a:pPr>
            <a:r>
              <a:rPr lang="es-CO" sz="2400" b="1" dirty="0">
                <a:solidFill>
                  <a:srgbClr val="2D2D8A"/>
                </a:solidFill>
                <a:latin typeface="Arial" charset="0"/>
              </a:rPr>
              <a:t>9.   Mejora, innovación y aprendizaje</a:t>
            </a:r>
          </a:p>
        </p:txBody>
      </p:sp>
      <p:sp>
        <p:nvSpPr>
          <p:cNvPr id="99330" name="Rectangle 3"/>
          <p:cNvSpPr>
            <a:spLocks noChangeArrowheads="1"/>
          </p:cNvSpPr>
          <p:nvPr/>
        </p:nvSpPr>
        <p:spPr bwMode="auto">
          <a:xfrm>
            <a:off x="0" y="700088"/>
            <a:ext cx="9144000" cy="5921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marL="419100" indent="-419100" algn="ctr" defTabSz="785813">
              <a:spcBef>
                <a:spcPts val="300"/>
              </a:spcBef>
              <a:spcAft>
                <a:spcPts val="300"/>
              </a:spcAft>
            </a:pPr>
            <a:r>
              <a:rPr lang="es-CO" sz="2400" b="1">
                <a:solidFill>
                  <a:srgbClr val="2D2D8A"/>
                </a:solidFill>
                <a:latin typeface="Arial" charset="0"/>
              </a:rPr>
              <a:t>Cinco niveles:</a:t>
            </a:r>
            <a:endParaRPr lang="es-CO" sz="2000" b="1">
              <a:solidFill>
                <a:srgbClr val="2D2D8A"/>
              </a:solidFill>
              <a:latin typeface="Arial" charset="0"/>
            </a:endParaRPr>
          </a:p>
        </p:txBody>
      </p:sp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0" y="1292225"/>
          <a:ext cx="9144002" cy="647700"/>
        </p:xfrm>
        <a:graphic>
          <a:graphicData uri="http://schemas.openxmlformats.org/drawingml/2006/table">
            <a:tbl>
              <a:tblPr/>
              <a:tblGrid>
                <a:gridCol w="1828800"/>
                <a:gridCol w="1828801"/>
                <a:gridCol w="1828800"/>
                <a:gridCol w="1828801"/>
                <a:gridCol w="1828800"/>
              </a:tblGrid>
              <a:tr h="647700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</a:t>
                      </a:r>
                    </a:p>
                  </a:txBody>
                  <a:tcPr marT="45774" marB="45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</a:t>
                      </a:r>
                      <a:endParaRPr kumimoji="0" lang="es-CO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D2D8A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D2D8A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74" marB="45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cs typeface="Arial" charset="0"/>
                        </a:rPr>
                        <a:t>3. </a:t>
                      </a:r>
                    </a:p>
                  </a:txBody>
                  <a:tcPr marT="45774" marB="45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cs typeface="Arial" charset="0"/>
                        </a:rPr>
                        <a:t>4. </a:t>
                      </a:r>
                    </a:p>
                  </a:txBody>
                  <a:tcPr marT="45774" marB="45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cs typeface="Arial" charset="0"/>
                        </a:rPr>
                        <a:t>5. </a:t>
                      </a:r>
                    </a:p>
                  </a:txBody>
                  <a:tcPr marT="45774" marB="457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9345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  <a:extLst/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>
                <a:solidFill>
                  <a:srgbClr val="2D2D8A"/>
                </a:solidFill>
                <a:latin typeface="Arial" charset="0"/>
              </a:rPr>
              <a:t>A2 Autoevaluación en un nivel detallado</a:t>
            </a:r>
          </a:p>
        </p:txBody>
      </p:sp>
      <p:sp>
        <p:nvSpPr>
          <p:cNvPr id="99346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6248402" y="6492875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B984AB9C-4980-AD4E-99D5-894CCC034A5E}" type="slidenum">
              <a:rPr lang="nl-NL" sz="1400">
                <a:latin typeface="Arial" charset="0"/>
              </a:rPr>
              <a:pPr algn="r" eaLnBrk="1" hangingPunct="1"/>
              <a:t>39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345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defTabSz="785813">
              <a:defRPr/>
            </a:pPr>
            <a:r>
              <a:rPr lang="es-CO" sz="3200" b="1">
                <a:solidFill>
                  <a:srgbClr val="000090"/>
                </a:solidFill>
                <a:latin typeface="Arial" charset="0"/>
                <a:cs typeface="Arial" charset="0"/>
              </a:rPr>
              <a:t>¿Qué pasó en las ultimas 2 semanas?</a:t>
            </a:r>
          </a:p>
        </p:txBody>
      </p:sp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920326"/>
              </p:ext>
            </p:extLst>
          </p:nvPr>
        </p:nvGraphicFramePr>
        <p:xfrm>
          <a:off x="-3175" y="541338"/>
          <a:ext cx="9144000" cy="5570536"/>
        </p:xfrm>
        <a:graphic>
          <a:graphicData uri="http://schemas.openxmlformats.org/drawingml/2006/table">
            <a:tbl>
              <a:tblPr/>
              <a:tblGrid>
                <a:gridCol w="7696391"/>
                <a:gridCol w="1447609"/>
              </a:tblGrid>
              <a:tr h="1004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45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El uso </a:t>
                      </a:r>
                      <a:r>
                        <a:rPr kumimoji="0" lang="es-CO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45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de mi tiempo: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45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% de las horas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666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A. Ejecutar </a:t>
                      </a:r>
                      <a:r>
                        <a:rPr kumimoji="0" 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mis actividades según el plan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2000" b="1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6666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B. Corregir </a:t>
                      </a:r>
                      <a:r>
                        <a:rPr kumimoji="0" 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mis propios errores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2000" b="1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714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C. Esperar  </a:t>
                      </a:r>
                      <a:r>
                        <a:rPr kumimoji="0" 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los resultados de otros procesos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2000" b="1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6666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D. Corregir </a:t>
                      </a:r>
                      <a:r>
                        <a:rPr kumimoji="0" 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los errores de otros procesos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2000" b="1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6666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E. El </a:t>
                      </a:r>
                      <a:r>
                        <a:rPr kumimoji="0" 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aprendizaje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2000" b="1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518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F. La </a:t>
                      </a:r>
                      <a:r>
                        <a:rPr kumimoji="0" 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mejora o la innovación de mi proceso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2000" b="1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6666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G. Otras </a:t>
                      </a:r>
                      <a:r>
                        <a:rPr kumimoji="0" 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actividades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  <p:sp>
        <p:nvSpPr>
          <p:cNvPr id="46111" name="Tijdelijke aanduiding voor dianummer 4"/>
          <p:cNvSpPr>
            <a:spLocks noGrp="1"/>
          </p:cNvSpPr>
          <p:nvPr>
            <p:ph type="sldNum" sz="quarter" idx="11"/>
          </p:nvPr>
        </p:nvSpPr>
        <p:spPr>
          <a:xfrm>
            <a:off x="6245225" y="6492875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16FBC094-7E34-F145-9ABA-249B62B48378}" type="slidenum">
              <a:rPr lang="nl-NL" sz="1400">
                <a:latin typeface="Arial" charset="0"/>
              </a:rPr>
              <a:pPr algn="r" eaLnBrk="1" hangingPunct="1"/>
              <a:t>4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62466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ChangeArrowheads="1"/>
          </p:cNvSpPr>
          <p:nvPr/>
        </p:nvSpPr>
        <p:spPr bwMode="auto">
          <a:xfrm>
            <a:off x="472519" y="1218392"/>
            <a:ext cx="8464753" cy="4112941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/>
          <a:p>
            <a:pPr marL="354013" indent="-265113" defTabSz="785813">
              <a:lnSpc>
                <a:spcPct val="120000"/>
              </a:lnSpc>
              <a:spcAft>
                <a:spcPct val="20000"/>
              </a:spcAft>
              <a:buFont typeface="Arial"/>
              <a:buChar char="•"/>
            </a:pPr>
            <a:r>
              <a:rPr lang="es-CO" sz="3200" dirty="0" smtClean="0">
                <a:solidFill>
                  <a:srgbClr val="2D2D8A"/>
                </a:solidFill>
                <a:latin typeface="Arial" charset="0"/>
              </a:rPr>
              <a:t>Desarollar y desplegar la estrategia</a:t>
            </a:r>
          </a:p>
          <a:p>
            <a:pPr marL="354013" indent="-265113" defTabSz="785813">
              <a:lnSpc>
                <a:spcPct val="120000"/>
              </a:lnSpc>
              <a:spcAft>
                <a:spcPct val="20000"/>
              </a:spcAft>
              <a:buFont typeface="Arial"/>
              <a:buChar char="•"/>
            </a:pPr>
            <a:r>
              <a:rPr lang="es-CO" sz="3200" dirty="0" smtClean="0">
                <a:solidFill>
                  <a:srgbClr val="2D2D8A"/>
                </a:solidFill>
                <a:latin typeface="Arial" charset="0"/>
              </a:rPr>
              <a:t>Implicación de las partes interesadas</a:t>
            </a:r>
          </a:p>
          <a:p>
            <a:pPr marL="354013" indent="-265113" defTabSz="785813">
              <a:lnSpc>
                <a:spcPct val="120000"/>
              </a:lnSpc>
              <a:spcAft>
                <a:spcPct val="20000"/>
              </a:spcAft>
              <a:buFont typeface="Arial"/>
              <a:buChar char="•"/>
            </a:pPr>
            <a:r>
              <a:rPr lang="es-CO" sz="3200" dirty="0" smtClean="0">
                <a:solidFill>
                  <a:srgbClr val="2D2D8A"/>
                </a:solidFill>
                <a:latin typeface="Arial" charset="0"/>
              </a:rPr>
              <a:t>La gestion de todos procesos</a:t>
            </a:r>
          </a:p>
          <a:p>
            <a:pPr marL="354013" indent="-265113" defTabSz="785813">
              <a:lnSpc>
                <a:spcPct val="120000"/>
              </a:lnSpc>
              <a:spcAft>
                <a:spcPct val="20000"/>
              </a:spcAft>
              <a:buFont typeface="Arial"/>
              <a:buChar char="•"/>
            </a:pPr>
            <a:r>
              <a:rPr lang="es-CO" sz="3200" dirty="0" smtClean="0">
                <a:solidFill>
                  <a:srgbClr val="2D2D8A"/>
                </a:solidFill>
                <a:latin typeface="Arial" charset="0"/>
              </a:rPr>
              <a:t>La gestion de todos recursos</a:t>
            </a:r>
          </a:p>
          <a:p>
            <a:pPr marL="354013" indent="-265113" defTabSz="785813">
              <a:lnSpc>
                <a:spcPct val="120000"/>
              </a:lnSpc>
              <a:spcAft>
                <a:spcPct val="20000"/>
              </a:spcAft>
              <a:buFont typeface="Arial"/>
              <a:buChar char="•"/>
            </a:pPr>
            <a:r>
              <a:rPr lang="es-CO" sz="3200" dirty="0" smtClean="0">
                <a:solidFill>
                  <a:srgbClr val="2D2D8A"/>
                </a:solidFill>
                <a:latin typeface="Arial" charset="0"/>
              </a:rPr>
              <a:t>Mejorar y innovar</a:t>
            </a:r>
          </a:p>
          <a:p>
            <a:pPr marL="354013" indent="-265113" defTabSz="785813">
              <a:lnSpc>
                <a:spcPct val="120000"/>
              </a:lnSpc>
              <a:spcAft>
                <a:spcPct val="20000"/>
              </a:spcAft>
              <a:buFont typeface="Arial"/>
              <a:buChar char="•"/>
            </a:pPr>
            <a:r>
              <a:rPr lang="es-CO" sz="3200" dirty="0" smtClean="0">
                <a:solidFill>
                  <a:srgbClr val="2D2D8A"/>
                </a:solidFill>
                <a:latin typeface="Arial" charset="0"/>
              </a:rPr>
              <a:t>Aprendizar</a:t>
            </a:r>
            <a:endParaRPr lang="es-CO" sz="3200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99345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  <a:extLst/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 dirty="0" smtClean="0">
                <a:solidFill>
                  <a:srgbClr val="2D2D8A"/>
                </a:solidFill>
                <a:latin typeface="Arial" charset="0"/>
              </a:rPr>
              <a:t>El núcleo de la norma ISO 9004:2009</a:t>
            </a:r>
            <a:endParaRPr lang="es-CO" sz="3200" b="1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99346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6248402" y="6492875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B984AB9C-4980-AD4E-99D5-894CCC034A5E}" type="slidenum">
              <a:rPr lang="nl-NL" sz="1400">
                <a:latin typeface="Arial" charset="0"/>
              </a:rPr>
              <a:pPr algn="r" eaLnBrk="1" hangingPunct="1"/>
              <a:t>40</a:t>
            </a:fld>
            <a:endParaRPr lang="nl-NL" sz="1400" dirty="0">
              <a:latin typeface="Arial" charset="0"/>
            </a:endParaRPr>
          </a:p>
        </p:txBody>
      </p:sp>
      <p:pic>
        <p:nvPicPr>
          <p:cNvPr id="7" name="Picture 5" descr="C:\Users\bob\AppData\Local\Microsoft\Windows\Temporary Internet Files\Content.IE5\X0YGPFAY\MCj0239005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4225" y="3925888"/>
            <a:ext cx="28384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7111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Tekstvak 7"/>
          <p:cNvSpPr txBox="1">
            <a:spLocks noChangeArrowheads="1"/>
          </p:cNvSpPr>
          <p:nvPr/>
        </p:nvSpPr>
        <p:spPr bwMode="auto">
          <a:xfrm>
            <a:off x="0" y="1971675"/>
            <a:ext cx="91440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CO" b="1" i="1">
                <a:solidFill>
                  <a:srgbClr val="222268"/>
                </a:solidFill>
                <a:latin typeface="Comic Sans MS" charset="0"/>
              </a:rPr>
              <a:t>Desde hace mucho tiempo,</a:t>
            </a:r>
            <a:endParaRPr lang="es-CO" b="1">
              <a:solidFill>
                <a:srgbClr val="222268"/>
              </a:solidFill>
              <a:latin typeface="Comic Sans MS" charset="0"/>
            </a:endParaRPr>
          </a:p>
          <a:p>
            <a:pPr algn="ctr" eaLnBrk="1" hangingPunct="1"/>
            <a:r>
              <a:rPr lang="es-CO" b="1" i="1">
                <a:solidFill>
                  <a:srgbClr val="222268"/>
                </a:solidFill>
                <a:latin typeface="Comic Sans MS" charset="0"/>
              </a:rPr>
              <a:t>desde el tiempo de las pirámides hasta ahora,</a:t>
            </a:r>
            <a:endParaRPr lang="es-CO" b="1">
              <a:solidFill>
                <a:srgbClr val="222268"/>
              </a:solidFill>
              <a:latin typeface="Comic Sans MS" charset="0"/>
            </a:endParaRPr>
          </a:p>
          <a:p>
            <a:pPr algn="ctr" eaLnBrk="1" hangingPunct="1"/>
            <a:r>
              <a:rPr lang="es-CO" b="1" i="1">
                <a:solidFill>
                  <a:srgbClr val="222268"/>
                </a:solidFill>
                <a:latin typeface="Comic Sans MS" charset="0"/>
              </a:rPr>
              <a:t>el tiempo de la conectividad e Internet,</a:t>
            </a:r>
            <a:endParaRPr lang="es-CO" b="1">
              <a:solidFill>
                <a:srgbClr val="222268"/>
              </a:solidFill>
              <a:latin typeface="Comic Sans MS" charset="0"/>
            </a:endParaRPr>
          </a:p>
          <a:p>
            <a:pPr algn="ctr" eaLnBrk="1" hangingPunct="1"/>
            <a:r>
              <a:rPr lang="es-CO" b="1" i="1">
                <a:solidFill>
                  <a:srgbClr val="222268"/>
                </a:solidFill>
                <a:latin typeface="Comic Sans MS" charset="0"/>
              </a:rPr>
              <a:t>la calidad fue y aún es el factor, que hace </a:t>
            </a:r>
          </a:p>
          <a:p>
            <a:pPr algn="ctr" eaLnBrk="1" hangingPunct="1"/>
            <a:r>
              <a:rPr lang="es-CO" b="1" i="1">
                <a:solidFill>
                  <a:srgbClr val="222268"/>
                </a:solidFill>
                <a:latin typeface="Comic Sans MS" charset="0"/>
              </a:rPr>
              <a:t>la diferencia entre lo peor, promedio y el excelente.</a:t>
            </a:r>
            <a:endParaRPr lang="es-CO" b="1">
              <a:solidFill>
                <a:srgbClr val="222268"/>
              </a:solidFill>
              <a:latin typeface="Comic Sans MS" charset="0"/>
            </a:endParaRPr>
          </a:p>
          <a:p>
            <a:pPr algn="ctr" eaLnBrk="1" hangingPunct="1"/>
            <a:r>
              <a:rPr lang="es-CO" b="1" i="1">
                <a:solidFill>
                  <a:srgbClr val="222268"/>
                </a:solidFill>
                <a:latin typeface="Comic Sans MS" charset="0"/>
              </a:rPr>
              <a:t> </a:t>
            </a:r>
            <a:endParaRPr lang="es-CO" b="1">
              <a:solidFill>
                <a:srgbClr val="222268"/>
              </a:solidFill>
              <a:latin typeface="Comic Sans MS" charset="0"/>
            </a:endParaRPr>
          </a:p>
          <a:p>
            <a:pPr algn="ctr" eaLnBrk="1" hangingPunct="1"/>
            <a:r>
              <a:rPr lang="es-CO" b="1" i="1">
                <a:solidFill>
                  <a:srgbClr val="222268"/>
                </a:solidFill>
                <a:latin typeface="Comic Sans MS" charset="0"/>
              </a:rPr>
              <a:t>También en el futuro, la calidad,</a:t>
            </a:r>
            <a:br>
              <a:rPr lang="es-CO" b="1" i="1">
                <a:solidFill>
                  <a:srgbClr val="222268"/>
                </a:solidFill>
                <a:latin typeface="Comic Sans MS" charset="0"/>
              </a:rPr>
            </a:br>
            <a:r>
              <a:rPr lang="es-CO" b="1" i="1">
                <a:solidFill>
                  <a:srgbClr val="222268"/>
                </a:solidFill>
                <a:latin typeface="Comic Sans MS" charset="0"/>
              </a:rPr>
              <a:t> pero además el comportamiento de la gente,</a:t>
            </a:r>
            <a:endParaRPr lang="es-CO" b="1">
              <a:solidFill>
                <a:srgbClr val="222268"/>
              </a:solidFill>
              <a:latin typeface="Comic Sans MS" charset="0"/>
            </a:endParaRPr>
          </a:p>
          <a:p>
            <a:pPr algn="ctr" eaLnBrk="1" hangingPunct="1"/>
            <a:r>
              <a:rPr lang="es-CO" b="1" i="1">
                <a:solidFill>
                  <a:srgbClr val="222268"/>
                </a:solidFill>
                <a:latin typeface="Comic Sans MS" charset="0"/>
              </a:rPr>
              <a:t>la creatividad, el aprendizaje y la pasión </a:t>
            </a:r>
            <a:br>
              <a:rPr lang="es-CO" b="1" i="1">
                <a:solidFill>
                  <a:srgbClr val="222268"/>
                </a:solidFill>
                <a:latin typeface="Comic Sans MS" charset="0"/>
              </a:rPr>
            </a:br>
            <a:r>
              <a:rPr lang="es-CO" b="1" i="1">
                <a:solidFill>
                  <a:srgbClr val="222268"/>
                </a:solidFill>
                <a:latin typeface="Comic Sans MS" charset="0"/>
              </a:rPr>
              <a:t>marcarán la diferencia.</a:t>
            </a:r>
            <a:endParaRPr lang="es-CO" b="1">
              <a:solidFill>
                <a:srgbClr val="222268"/>
              </a:solidFill>
              <a:latin typeface="Comic Sans MS" charset="0"/>
            </a:endParaRPr>
          </a:p>
          <a:p>
            <a:pPr algn="ctr" eaLnBrk="1" hangingPunct="1"/>
            <a:r>
              <a:rPr lang="es-CO" b="1" i="1">
                <a:solidFill>
                  <a:srgbClr val="222268"/>
                </a:solidFill>
                <a:latin typeface="Comic Sans MS" charset="0"/>
              </a:rPr>
              <a:t> </a:t>
            </a:r>
            <a:endParaRPr lang="es-CO" b="1">
              <a:solidFill>
                <a:srgbClr val="222268"/>
              </a:solidFill>
              <a:latin typeface="Comic Sans MS" charset="0"/>
            </a:endParaRPr>
          </a:p>
          <a:p>
            <a:pPr algn="ctr" eaLnBrk="1" hangingPunct="1"/>
            <a:r>
              <a:rPr lang="es-CO" b="1" i="1">
                <a:solidFill>
                  <a:srgbClr val="222268"/>
                </a:solidFill>
                <a:latin typeface="Comic Sans MS" charset="0"/>
              </a:rPr>
              <a:t>¡Este es un cambio no terminado!</a:t>
            </a:r>
            <a:endParaRPr lang="es-CO" b="1">
              <a:solidFill>
                <a:srgbClr val="222268"/>
              </a:solidFill>
              <a:latin typeface="Comic Sans MS" charset="0"/>
            </a:endParaRPr>
          </a:p>
        </p:txBody>
      </p:sp>
      <p:sp>
        <p:nvSpPr>
          <p:cNvPr id="34819" name="Rectangle 718"/>
          <p:cNvSpPr>
            <a:spLocks noChangeArrowheads="1"/>
          </p:cNvSpPr>
          <p:nvPr/>
        </p:nvSpPr>
        <p:spPr bwMode="auto">
          <a:xfrm>
            <a:off x="0" y="0"/>
            <a:ext cx="9144000" cy="61436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defTabSz="785813">
              <a:defRPr/>
            </a:pPr>
            <a:r>
              <a:rPr lang="en-US" sz="3200" b="1">
                <a:solidFill>
                  <a:srgbClr val="000090"/>
                </a:solidFill>
                <a:latin typeface="Arial" pitchFamily="34" charset="0"/>
                <a:ea typeface="+mn-ea"/>
                <a:cs typeface="Arial" pitchFamily="34" charset="0"/>
              </a:rPr>
              <a:t>El futuro de la calidad </a:t>
            </a:r>
          </a:p>
        </p:txBody>
      </p:sp>
      <p:pic>
        <p:nvPicPr>
          <p:cNvPr id="125955" name="Picture 3" descr="C:\Users\bob\AppData\Local\Microsoft\Windows\Temporary Internet Files\Content.IE5\OCQ8DTKW\MCj0195222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275" y="620713"/>
            <a:ext cx="2932113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5956" name="Tekstvak 6"/>
          <p:cNvSpPr txBox="1">
            <a:spLocks noChangeArrowheads="1"/>
          </p:cNvSpPr>
          <p:nvPr/>
        </p:nvSpPr>
        <p:spPr bwMode="auto">
          <a:xfrm>
            <a:off x="7251700" y="6362700"/>
            <a:ext cx="1362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i="1">
                <a:solidFill>
                  <a:srgbClr val="000000"/>
                </a:solidFill>
                <a:latin typeface="Comic Sans MS" charset="0"/>
              </a:rPr>
              <a:t>B.A. 2009</a:t>
            </a:r>
          </a:p>
        </p:txBody>
      </p:sp>
      <p:sp>
        <p:nvSpPr>
          <p:cNvPr id="12595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1BF4365B-1BA0-5F4E-847C-644009A71F7F}" type="slidenum">
              <a:rPr lang="nl-NL" sz="1400">
                <a:solidFill>
                  <a:srgbClr val="000000"/>
                </a:solidFill>
                <a:latin typeface="Arial" charset="0"/>
              </a:rPr>
              <a:pPr eaLnBrk="1" hangingPunct="1"/>
              <a:t>41</a:t>
            </a:fld>
            <a:endParaRPr lang="nl-NL" sz="14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29438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718"/>
          <p:cNvSpPr>
            <a:spLocks noGrp="1" noChangeArrowheads="1"/>
          </p:cNvSpPr>
          <p:nvPr>
            <p:ph type="title"/>
          </p:nvPr>
        </p:nvSpPr>
        <p:spPr>
          <a:xfrm>
            <a:off x="-6350" y="0"/>
            <a:ext cx="9144000" cy="3430588"/>
          </a:xfrm>
          <a:solidFill>
            <a:srgbClr val="FF0000"/>
          </a:solidFill>
        </p:spPr>
        <p:txBody>
          <a:bodyPr lIns="92075" tIns="46038" rIns="92075" bIns="46038"/>
          <a:lstStyle/>
          <a:p>
            <a:pPr defTabSz="785813"/>
            <a:r>
              <a:rPr lang="es-CO" sz="5400" b="1">
                <a:solidFill>
                  <a:srgbClr val="222268"/>
                </a:solidFill>
                <a:latin typeface="Arial" charset="0"/>
              </a:rPr>
              <a:t>¿Preguntas?</a:t>
            </a:r>
          </a:p>
        </p:txBody>
      </p:sp>
      <p:sp>
        <p:nvSpPr>
          <p:cNvPr id="128002" name="Tekstvak 5"/>
          <p:cNvSpPr txBox="1">
            <a:spLocks noChangeArrowheads="1"/>
          </p:cNvSpPr>
          <p:nvPr/>
        </p:nvSpPr>
        <p:spPr bwMode="auto">
          <a:xfrm>
            <a:off x="307975" y="4578350"/>
            <a:ext cx="8534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CO" sz="5400" b="1">
                <a:solidFill>
                  <a:srgbClr val="222268"/>
                </a:solidFill>
                <a:latin typeface="Arial" charset="0"/>
              </a:rPr>
              <a:t>¡Gracias por su atención!</a:t>
            </a:r>
          </a:p>
        </p:txBody>
      </p:sp>
      <p:sp>
        <p:nvSpPr>
          <p:cNvPr id="128003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DBB38669-AD24-B24B-883B-4536D427BF5C}" type="slidenum">
              <a:rPr lang="nl-NL" sz="1400">
                <a:latin typeface="Arial" charset="0"/>
              </a:rPr>
              <a:pPr eaLnBrk="1" hangingPunct="1"/>
              <a:t>42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124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718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4000" cy="2240221"/>
          </a:xfrm>
          <a:solidFill>
            <a:srgbClr val="FF0000"/>
          </a:solidFill>
        </p:spPr>
        <p:txBody>
          <a:bodyPr lIns="92075" tIns="46038" rIns="92075" bIns="46038" anchor="b"/>
          <a:lstStyle/>
          <a:p>
            <a:pPr algn="l" defTabSz="785813"/>
            <a:r>
              <a:rPr lang="es-CO" sz="3200" dirty="0" smtClean="0">
                <a:solidFill>
                  <a:srgbClr val="222268"/>
                </a:solidFill>
                <a:latin typeface="Arial" charset="0"/>
              </a:rPr>
              <a:t>           </a:t>
            </a:r>
            <a:r>
              <a:rPr lang="es-CO" sz="3200" b="1" dirty="0" smtClean="0">
                <a:solidFill>
                  <a:srgbClr val="222268"/>
                </a:solidFill>
                <a:latin typeface="Arial" charset="0"/>
              </a:rPr>
              <a:t>Información </a:t>
            </a:r>
            <a:r>
              <a:rPr lang="es-CO" sz="3200" b="1" dirty="0">
                <a:solidFill>
                  <a:srgbClr val="222268"/>
                </a:solidFill>
                <a:latin typeface="Arial" charset="0"/>
              </a:rPr>
              <a:t>de </a:t>
            </a:r>
            <a:r>
              <a:rPr lang="es-CO" sz="3200" b="1" dirty="0" smtClean="0">
                <a:solidFill>
                  <a:srgbClr val="222268"/>
                </a:solidFill>
                <a:latin typeface="Arial" charset="0"/>
              </a:rPr>
              <a:t>contacto</a:t>
            </a:r>
            <a:r>
              <a:rPr lang="es-CO" sz="3200" dirty="0" smtClean="0">
                <a:solidFill>
                  <a:srgbClr val="222268"/>
                </a:solidFill>
                <a:latin typeface="Arial" charset="0"/>
              </a:rPr>
              <a:t/>
            </a:r>
            <a:br>
              <a:rPr lang="es-CO" sz="3200" dirty="0" smtClean="0">
                <a:solidFill>
                  <a:srgbClr val="222268"/>
                </a:solidFill>
                <a:latin typeface="Arial" charset="0"/>
              </a:rPr>
            </a:br>
            <a:r>
              <a:rPr lang="es-CO" sz="3200" dirty="0">
                <a:solidFill>
                  <a:srgbClr val="222268"/>
                </a:solidFill>
                <a:latin typeface="Arial" charset="0"/>
              </a:rPr>
              <a:t/>
            </a:r>
            <a:br>
              <a:rPr lang="es-CO" sz="3200" dirty="0">
                <a:solidFill>
                  <a:srgbClr val="222268"/>
                </a:solidFill>
                <a:latin typeface="Arial" charset="0"/>
              </a:rPr>
            </a:br>
            <a:endParaRPr lang="es-CO" sz="3200" b="1" dirty="0">
              <a:solidFill>
                <a:srgbClr val="222268"/>
              </a:solidFill>
              <a:latin typeface="Arial" charset="0"/>
            </a:endParaRPr>
          </a:p>
        </p:txBody>
      </p:sp>
      <p:sp>
        <p:nvSpPr>
          <p:cNvPr id="130051" name="Tekstvak 7"/>
          <p:cNvSpPr txBox="1">
            <a:spLocks noChangeArrowheads="1"/>
          </p:cNvSpPr>
          <p:nvPr/>
        </p:nvSpPr>
        <p:spPr bwMode="auto">
          <a:xfrm>
            <a:off x="1260475" y="2239572"/>
            <a:ext cx="7448550" cy="433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endParaRPr lang="es-CO" dirty="0">
              <a:solidFill>
                <a:srgbClr val="2D2D8A"/>
              </a:solidFill>
              <a:latin typeface="Arial" charset="0"/>
            </a:endParaRPr>
          </a:p>
          <a:p>
            <a:pPr eaLnBrk="1" hangingPunct="1"/>
            <a:r>
              <a:rPr lang="es-CO" sz="3200" b="1" i="1" dirty="0">
                <a:solidFill>
                  <a:srgbClr val="FF9900"/>
                </a:solidFill>
                <a:latin typeface="Arial" charset="0"/>
              </a:rPr>
              <a:t>ActinQ</a:t>
            </a:r>
            <a:r>
              <a:rPr lang="es-CO" b="1" dirty="0">
                <a:solidFill>
                  <a:schemeClr val="bg2"/>
                </a:solidFill>
                <a:latin typeface="Arial" charset="0"/>
              </a:rPr>
              <a:t/>
            </a:r>
            <a:br>
              <a:rPr lang="es-CO" b="1" dirty="0">
                <a:solidFill>
                  <a:schemeClr val="bg2"/>
                </a:solidFill>
                <a:latin typeface="Arial" charset="0"/>
              </a:rPr>
            </a:br>
            <a:r>
              <a:rPr lang="es-CO" dirty="0">
                <a:solidFill>
                  <a:srgbClr val="404040"/>
                </a:solidFill>
                <a:latin typeface="Arial" charset="0"/>
              </a:rPr>
              <a:t>consultoría, entrenamiento y auditoría en la calidad</a:t>
            </a:r>
          </a:p>
          <a:p>
            <a:pPr eaLnBrk="1" hangingPunct="1"/>
            <a:endParaRPr lang="es-CO" dirty="0">
              <a:solidFill>
                <a:srgbClr val="DA8200"/>
              </a:solidFill>
              <a:latin typeface="Arial" charset="0"/>
            </a:endParaRPr>
          </a:p>
          <a:p>
            <a:pPr eaLnBrk="1" hangingPunct="1"/>
            <a:r>
              <a:rPr lang="es-CO" sz="2800" b="1" dirty="0">
                <a:solidFill>
                  <a:srgbClr val="FF9900"/>
                </a:solidFill>
                <a:latin typeface="Arial" charset="0"/>
              </a:rPr>
              <a:t>Bob Alisic</a:t>
            </a:r>
          </a:p>
          <a:p>
            <a:pPr eaLnBrk="1" hangingPunct="1"/>
            <a:endParaRPr lang="es-CO" dirty="0">
              <a:solidFill>
                <a:srgbClr val="222268"/>
              </a:solidFill>
              <a:latin typeface="Arial" charset="0"/>
            </a:endParaRPr>
          </a:p>
          <a:p>
            <a:pPr eaLnBrk="1" hangingPunct="1"/>
            <a:r>
              <a:rPr lang="es-CO" dirty="0">
                <a:solidFill>
                  <a:srgbClr val="222268"/>
                </a:solidFill>
                <a:latin typeface="Arial" charset="0"/>
              </a:rPr>
              <a:t>Celular:		</a:t>
            </a:r>
            <a:r>
              <a:rPr lang="es-CO" dirty="0" smtClean="0">
                <a:solidFill>
                  <a:srgbClr val="222268"/>
                </a:solidFill>
                <a:latin typeface="Arial" charset="0"/>
              </a:rPr>
              <a:t>		+</a:t>
            </a:r>
            <a:r>
              <a:rPr lang="es-CO" dirty="0">
                <a:solidFill>
                  <a:srgbClr val="222268"/>
                </a:solidFill>
                <a:latin typeface="Arial" charset="0"/>
              </a:rPr>
              <a:t>31 621 227 354</a:t>
            </a:r>
            <a:br>
              <a:rPr lang="es-CO" dirty="0">
                <a:solidFill>
                  <a:srgbClr val="222268"/>
                </a:solidFill>
                <a:latin typeface="Arial" charset="0"/>
              </a:rPr>
            </a:br>
            <a:endParaRPr lang="es-CO" dirty="0">
              <a:solidFill>
                <a:srgbClr val="222268"/>
              </a:solidFill>
              <a:latin typeface="Arial" charset="0"/>
            </a:endParaRPr>
          </a:p>
          <a:p>
            <a:pPr eaLnBrk="1" hangingPunct="1"/>
            <a:r>
              <a:rPr lang="es-CO" dirty="0">
                <a:solidFill>
                  <a:srgbClr val="222268"/>
                </a:solidFill>
                <a:latin typeface="Arial" charset="0"/>
              </a:rPr>
              <a:t>Correo electrónico:	</a:t>
            </a:r>
            <a:r>
              <a:rPr lang="es-CO" dirty="0">
                <a:solidFill>
                  <a:srgbClr val="222268"/>
                </a:solidFill>
                <a:latin typeface="Arial" charset="0"/>
                <a:hlinkClick r:id="rId3"/>
              </a:rPr>
              <a:t>bob.alisic@ActinQ.nl</a:t>
            </a:r>
            <a:r>
              <a:rPr lang="es-CO" dirty="0">
                <a:solidFill>
                  <a:srgbClr val="222268"/>
                </a:solidFill>
                <a:latin typeface="Arial" charset="0"/>
              </a:rPr>
              <a:t/>
            </a:r>
            <a:br>
              <a:rPr lang="es-CO" dirty="0">
                <a:solidFill>
                  <a:srgbClr val="222268"/>
                </a:solidFill>
                <a:latin typeface="Arial" charset="0"/>
              </a:rPr>
            </a:br>
            <a:endParaRPr lang="es-CO" dirty="0">
              <a:solidFill>
                <a:srgbClr val="222268"/>
              </a:solidFill>
              <a:latin typeface="Arial" charset="0"/>
            </a:endParaRPr>
          </a:p>
          <a:p>
            <a:pPr eaLnBrk="1" hangingPunct="1"/>
            <a:r>
              <a:rPr lang="es-CO" dirty="0">
                <a:solidFill>
                  <a:srgbClr val="222268"/>
                </a:solidFill>
                <a:latin typeface="Arial" charset="0"/>
              </a:rPr>
              <a:t>Sitio web:		</a:t>
            </a:r>
            <a:r>
              <a:rPr lang="es-CO" dirty="0" smtClean="0">
                <a:solidFill>
                  <a:srgbClr val="222268"/>
                </a:solidFill>
                <a:latin typeface="Arial" charset="0"/>
              </a:rPr>
              <a:t>		www.ActinQ.nl</a:t>
            </a:r>
            <a:endParaRPr lang="es-CO" dirty="0">
              <a:solidFill>
                <a:srgbClr val="222268"/>
              </a:solidFill>
              <a:latin typeface="Arial" charset="0"/>
            </a:endParaRPr>
          </a:p>
        </p:txBody>
      </p:sp>
      <p:sp>
        <p:nvSpPr>
          <p:cNvPr id="130052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29FB4A29-787E-F44C-ADB5-3F347303DFEB}" type="slidenum">
              <a:rPr lang="nl-NL" sz="1400">
                <a:latin typeface="Arial" charset="0"/>
              </a:rPr>
              <a:pPr eaLnBrk="1" hangingPunct="1"/>
              <a:t>43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434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59" name="Group 19"/>
          <p:cNvGraphicFramePr>
            <a:graphicFrameLocks noGrp="1"/>
          </p:cNvGraphicFramePr>
          <p:nvPr/>
        </p:nvGraphicFramePr>
        <p:xfrm>
          <a:off x="315913" y="630238"/>
          <a:ext cx="8828087" cy="5740400"/>
        </p:xfrm>
        <a:graphic>
          <a:graphicData uri="http://schemas.openxmlformats.org/drawingml/2006/table">
            <a:tbl>
              <a:tblPr/>
              <a:tblGrid>
                <a:gridCol w="5454650"/>
                <a:gridCol w="3373437"/>
              </a:tblGrid>
              <a:tr h="143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</a:t>
                      </a:r>
                      <a:r>
                        <a:rPr kumimoji="0" lang="es-CO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Como pasar de combatir el fuego a la prevención</a:t>
                      </a:r>
                      <a:r>
                        <a:rPr kumimoji="0" lang="es-CO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Gestión de los procesos</a:t>
                      </a:r>
                      <a:endParaRPr kumimoji="0" lang="es-CO" sz="2800" b="0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2800" b="0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43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¿Cómo lograr más con menos?</a:t>
                      </a:r>
                      <a:endParaRPr kumimoji="0" lang="es-CO" sz="2800" b="1" i="0" u="none" strike="noStrike" cap="none" normalizeH="0" baseline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Productividad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2800" b="0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43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¿Cómo conseguir más clientes?</a:t>
                      </a:r>
                      <a:endParaRPr kumimoji="0" lang="es-CO" sz="2800" b="1" i="0" u="none" strike="noStrike" cap="none" normalizeH="0" baseline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Competitividad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2800" b="0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43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¿Cómo minimizar los riesgos?</a:t>
                      </a:r>
                      <a:r>
                        <a:rPr kumimoji="0" lang="es-CO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/>
                      </a:r>
                      <a:br>
                        <a:rPr kumimoji="0" lang="es-CO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</a:b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Gestión de los riesgos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2800" b="0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  <p:sp>
        <p:nvSpPr>
          <p:cNvPr id="7172" name="Rectangle 71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66738"/>
          </a:xfrm>
          <a:solidFill>
            <a:srgbClr val="FF0000"/>
          </a:solidFill>
        </p:spPr>
        <p:txBody>
          <a:bodyPr lIns="92075" tIns="46038" rIns="92075" bIns="46038">
            <a:noAutofit/>
          </a:bodyPr>
          <a:lstStyle/>
          <a:p>
            <a:pPr algn="r">
              <a:defRPr/>
            </a:pPr>
            <a:r>
              <a:rPr lang="es-CO" sz="3200" b="1" dirty="0" smtClean="0">
                <a:solidFill>
                  <a:srgbClr val="000090"/>
                </a:solidFill>
                <a:ea typeface="+mj-ea"/>
              </a:rPr>
              <a:t>Las preguntas claves</a:t>
            </a:r>
          </a:p>
        </p:txBody>
      </p:sp>
      <p:pic>
        <p:nvPicPr>
          <p:cNvPr id="48139" name="Picture 2" descr="C:\Users\bob\AppData\Local\Microsoft\Windows\Temporary Internet Files\Content.IE5\VY6S70C4\MCBD07000_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925" y="623888"/>
            <a:ext cx="1539875" cy="144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40" name="Picture 512" descr="C:\Users\bob\AppData\Local\Microsoft\Windows\Temporary Internet Files\Content.IE5\W1O92G9I\MCj02153310000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4963" y="2159000"/>
            <a:ext cx="130810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41" name="Picture 513" descr="C:\Users\bob\AppData\Local\Microsoft\Windows\Temporary Internet Files\Content.IE5\OCQ8DTKW\MPj04118330000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6713" y="3494088"/>
            <a:ext cx="960437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42" name="Picture 514" descr="C:\Users\bob\AppData\Local\Microsoft\Windows\Temporary Internet Files\Content.IE5\W1O92G9I\MCj03789710000[1].wm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9238" y="4967288"/>
            <a:ext cx="1377950" cy="133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43" name="Tijdelijke aanduiding voor dianummer 10"/>
          <p:cNvSpPr>
            <a:spLocks noGrp="1"/>
          </p:cNvSpPr>
          <p:nvPr>
            <p:ph type="sldNum" sz="quarter" idx="11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A4DD36F9-826F-2A48-8100-3C9463D2B64B}" type="slidenum">
              <a:rPr lang="nl-NL" sz="1400">
                <a:latin typeface="Arial" charset="0"/>
              </a:rPr>
              <a:pPr algn="r" eaLnBrk="1" hangingPunct="1"/>
              <a:t>5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6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 6"/>
          <p:cNvGraphicFramePr>
            <a:graphicFrameLocks noGrp="1"/>
          </p:cNvGraphicFramePr>
          <p:nvPr/>
        </p:nvGraphicFramePr>
        <p:xfrm>
          <a:off x="552450" y="693738"/>
          <a:ext cx="8591550" cy="5191126"/>
        </p:xfrm>
        <a:graphic>
          <a:graphicData uri="http://schemas.openxmlformats.org/drawingml/2006/table">
            <a:tbl>
              <a:tblPr/>
              <a:tblGrid>
                <a:gridCol w="6337300"/>
                <a:gridCol w="2254250"/>
              </a:tblGrid>
              <a:tr h="167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¿Cómo desarrollar nuevos productos mejor y más rápido?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Innovación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843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¿Cómo aprender mejor y más rápido?</a:t>
                      </a:r>
                      <a:endParaRPr kumimoji="0" lang="es-ES" sz="2800" b="1" i="0" u="none" strike="noStrike" cap="none" normalizeH="0" baseline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Aprendizaje 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67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¿Cuáles son nuestros pasos futuros?</a:t>
                      </a:r>
                      <a:br>
                        <a:rPr kumimoji="0" lang="es-E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</a:br>
                      <a:r>
                        <a:rPr kumimoji="0" lang="es-E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(productos, mercados, procesos, recursos, aprendizaje y cambio)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Estrategia</a:t>
                      </a:r>
                      <a:endParaRPr kumimoji="0" lang="es-ES" sz="3200" b="1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  <p:sp>
        <p:nvSpPr>
          <p:cNvPr id="7172" name="Rectangle 71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66738"/>
          </a:xfrm>
          <a:solidFill>
            <a:srgbClr val="FF0000"/>
          </a:solidFill>
        </p:spPr>
        <p:txBody>
          <a:bodyPr lIns="92075" tIns="46038" rIns="92075" bIns="46038">
            <a:noAutofit/>
          </a:bodyPr>
          <a:lstStyle/>
          <a:p>
            <a:pPr algn="r">
              <a:defRPr/>
            </a:pPr>
            <a:r>
              <a:rPr lang="es-CO" sz="3200" b="1" dirty="0" smtClean="0">
                <a:solidFill>
                  <a:srgbClr val="000090"/>
                </a:solidFill>
                <a:ea typeface="+mj-ea"/>
              </a:rPr>
              <a:t>Las preguntas claves</a:t>
            </a:r>
            <a:endParaRPr lang="en-GB" sz="3200" b="1" dirty="0" smtClean="0">
              <a:solidFill>
                <a:srgbClr val="000090"/>
              </a:solidFill>
              <a:ea typeface="+mj-ea"/>
            </a:endParaRPr>
          </a:p>
        </p:txBody>
      </p:sp>
      <p:pic>
        <p:nvPicPr>
          <p:cNvPr id="50185" name="Picture 2" descr="C:\Users\bob\AppData\Local\Microsoft\Windows\Temporary Internet Files\Content.IE5\W1O92G9I\MCj0436155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2381250"/>
            <a:ext cx="1836737" cy="175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6" name="Picture 3" descr="C:\Users\bob\AppData\Local\Microsoft\Windows\Temporary Internet Files\Content.IE5\W1O92G9I\MCj02974290000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9288" y="4397375"/>
            <a:ext cx="1576387" cy="177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7" name="Picture 4" descr="C:\Program Files\Microsoft Office\Media\CntCD1\ClipArt3\j0237997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3550" y="685800"/>
            <a:ext cx="2058988" cy="175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8" name="Tijdelijke aanduiding voor dianummer 9"/>
          <p:cNvSpPr>
            <a:spLocks noGrp="1"/>
          </p:cNvSpPr>
          <p:nvPr>
            <p:ph type="sldNum" sz="quarter" idx="11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25CC002C-49A0-0148-974D-25012EC8678F}" type="slidenum">
              <a:rPr lang="nl-NL" sz="1400">
                <a:latin typeface="Arial" charset="0"/>
              </a:rPr>
              <a:pPr algn="r" eaLnBrk="1" hangingPunct="1"/>
              <a:t>6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073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3422" y="1673225"/>
            <a:ext cx="8297156" cy="38322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b="1" dirty="0">
                <a:solidFill>
                  <a:srgbClr val="000090"/>
                </a:solidFill>
                <a:latin typeface="Arial" charset="0"/>
              </a:rPr>
              <a:t>¿</a:t>
            </a:r>
            <a:r>
              <a:rPr lang="es-ES_tradnl" b="1" dirty="0" smtClean="0">
                <a:solidFill>
                  <a:srgbClr val="000090"/>
                </a:solidFill>
                <a:latin typeface="Arial" charset="0"/>
              </a:rPr>
              <a:t>Está </a:t>
            </a:r>
            <a:r>
              <a:rPr lang="es-ES_tradnl" b="1" dirty="0">
                <a:solidFill>
                  <a:srgbClr val="000090"/>
                </a:solidFill>
                <a:latin typeface="Arial" charset="0"/>
              </a:rPr>
              <a:t>la norma ISO 9004:2009 </a:t>
            </a:r>
            <a:r>
              <a:rPr lang="es-ES_tradnl" b="1" dirty="0" smtClean="0">
                <a:solidFill>
                  <a:srgbClr val="000090"/>
                </a:solidFill>
                <a:latin typeface="Arial" charset="0"/>
              </a:rPr>
              <a:t/>
            </a:r>
            <a:br>
              <a:rPr lang="es-ES_tradnl" b="1" dirty="0" smtClean="0">
                <a:solidFill>
                  <a:srgbClr val="000090"/>
                </a:solidFill>
                <a:latin typeface="Arial" charset="0"/>
              </a:rPr>
            </a:br>
            <a:r>
              <a:rPr lang="es-ES_tradnl" b="1" dirty="0" smtClean="0">
                <a:solidFill>
                  <a:srgbClr val="000090"/>
                </a:solidFill>
                <a:latin typeface="Arial" charset="0"/>
              </a:rPr>
              <a:t>  una respuesta adecuada por </a:t>
            </a:r>
            <a:r>
              <a:rPr lang="es-ES_tradnl" b="1" dirty="0">
                <a:solidFill>
                  <a:srgbClr val="000090"/>
                </a:solidFill>
                <a:latin typeface="Arial" charset="0"/>
              </a:rPr>
              <a:t>esto?</a:t>
            </a:r>
          </a:p>
          <a:p>
            <a:pPr marL="0" indent="0">
              <a:buNone/>
            </a:pPr>
            <a:endParaRPr lang="es-CO" b="1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41986" name="Rectangle 718"/>
          <p:cNvSpPr>
            <a:spLocks noChangeArrowheads="1"/>
          </p:cNvSpPr>
          <p:nvPr/>
        </p:nvSpPr>
        <p:spPr bwMode="auto">
          <a:xfrm>
            <a:off x="0" y="-1"/>
            <a:ext cx="9144000" cy="57855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ES_tradnl" sz="3200" b="1" dirty="0" smtClean="0">
                <a:solidFill>
                  <a:srgbClr val="000090"/>
                </a:solidFill>
                <a:latin typeface="Arial" charset="0"/>
              </a:rPr>
              <a:t>La pregunta lo principal </a:t>
            </a:r>
            <a:endParaRPr lang="es-ES_tradnl" sz="3200" b="1" dirty="0">
              <a:solidFill>
                <a:srgbClr val="000090"/>
              </a:solidFill>
              <a:latin typeface="Arial" charset="0"/>
            </a:endParaRPr>
          </a:p>
        </p:txBody>
      </p:sp>
      <p:sp>
        <p:nvSpPr>
          <p:cNvPr id="41988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FB897EA3-E9F7-3140-AE74-C5F929BF8B04}" type="slidenum">
              <a:rPr lang="nl-NL" sz="1400">
                <a:latin typeface="Arial" charset="0"/>
              </a:rPr>
              <a:pPr eaLnBrk="1" hangingPunct="1"/>
              <a:t>7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8006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17513" y="711200"/>
            <a:ext cx="8261350" cy="5516563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</a:pPr>
            <a:r>
              <a:rPr lang="es-CO" sz="3600" b="1">
                <a:solidFill>
                  <a:srgbClr val="2D2D8A"/>
                </a:solidFill>
                <a:latin typeface="Arial" charset="0"/>
              </a:rPr>
              <a:t>La gestión para el éxito sostenido de una organización  –  Un enfoque de gestión de la calidad</a:t>
            </a:r>
          </a:p>
          <a:p>
            <a:pPr marL="0" indent="0">
              <a:buFontTx/>
              <a:buNone/>
            </a:pPr>
            <a:endParaRPr lang="es-CO" sz="3600" b="1">
              <a:solidFill>
                <a:srgbClr val="2D2D8A"/>
              </a:solidFill>
              <a:latin typeface="Arial" charset="0"/>
            </a:endParaRPr>
          </a:p>
          <a:p>
            <a:pPr marL="0" indent="0">
              <a:buFontTx/>
              <a:buNone/>
            </a:pPr>
            <a:endParaRPr lang="es-CO" altLang="ko-KR" sz="3600">
              <a:solidFill>
                <a:srgbClr val="2D2D8A"/>
              </a:solidFill>
              <a:latin typeface="Arial" charset="0"/>
              <a:ea typeface="Gulim" charset="0"/>
              <a:cs typeface="Gulim" charset="0"/>
            </a:endParaRPr>
          </a:p>
          <a:p>
            <a:pPr marL="0" indent="0">
              <a:buFontTx/>
              <a:buNone/>
            </a:pPr>
            <a:r>
              <a:rPr lang="es-CO" altLang="ko-KR" sz="3600">
                <a:solidFill>
                  <a:srgbClr val="2D2D8A"/>
                </a:solidFill>
                <a:latin typeface="Arial" charset="0"/>
                <a:ea typeface="Gulim" charset="0"/>
                <a:cs typeface="Gulim" charset="0"/>
              </a:rPr>
              <a:t>Propósito:</a:t>
            </a:r>
          </a:p>
          <a:p>
            <a:pPr marL="0" indent="0">
              <a:buFontTx/>
              <a:buNone/>
            </a:pPr>
            <a:r>
              <a:rPr lang="es-CO" altLang="ko-KR" sz="3600">
                <a:solidFill>
                  <a:srgbClr val="2D2D8A"/>
                </a:solidFill>
                <a:latin typeface="Arial" charset="0"/>
                <a:ea typeface="Gulim" charset="0"/>
                <a:cs typeface="Gulim" charset="0"/>
              </a:rPr>
              <a:t>“Ayudar a las organizaciones que emplean la norma ISO 9001 a obtener </a:t>
            </a:r>
            <a:r>
              <a:rPr lang="es-CO" altLang="ko-KR" sz="3600" b="1">
                <a:solidFill>
                  <a:srgbClr val="2D2D8A"/>
                </a:solidFill>
                <a:latin typeface="Arial" charset="0"/>
                <a:ea typeface="Gulim" charset="0"/>
                <a:cs typeface="Gulim" charset="0"/>
              </a:rPr>
              <a:t>beneficios</a:t>
            </a:r>
            <a:r>
              <a:rPr lang="es-CO" altLang="ko-KR" sz="3600">
                <a:solidFill>
                  <a:srgbClr val="2D2D8A"/>
                </a:solidFill>
                <a:latin typeface="Arial" charset="0"/>
                <a:ea typeface="Gulim" charset="0"/>
                <a:cs typeface="Gulim" charset="0"/>
              </a:rPr>
              <a:t> a largo plazo. </a:t>
            </a:r>
            <a:br>
              <a:rPr lang="es-CO" altLang="ko-KR" sz="3600">
                <a:solidFill>
                  <a:srgbClr val="2D2D8A"/>
                </a:solidFill>
                <a:latin typeface="Arial" charset="0"/>
                <a:ea typeface="Gulim" charset="0"/>
                <a:cs typeface="Gulim" charset="0"/>
              </a:rPr>
            </a:br>
            <a:endParaRPr lang="es-CO" sz="3600" b="1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78850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  <a:extLst/>
        </p:spPr>
        <p:txBody>
          <a:bodyPr lIns="92075" tIns="46038" rIns="92075" bIns="46038" anchor="ctr"/>
          <a:lstStyle/>
          <a:p>
            <a:pPr algn="r" defTabSz="785813"/>
            <a:r>
              <a:rPr lang="en-GB" sz="3200" b="1">
                <a:solidFill>
                  <a:srgbClr val="2D2D8A"/>
                </a:solidFill>
                <a:latin typeface="Arial" charset="0"/>
              </a:rPr>
              <a:t>Norma ISO 9004:2009 </a:t>
            </a:r>
            <a:endParaRPr lang="en-US" sz="3200" b="1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78851" name="Tijdelijke aanduiding voor dianummer 6"/>
          <p:cNvSpPr>
            <a:spLocks noGrp="1"/>
          </p:cNvSpPr>
          <p:nvPr>
            <p:ph type="sldNum" sz="quarter" idx="11"/>
          </p:nvPr>
        </p:nvSpPr>
        <p:spPr>
          <a:xfrm>
            <a:off x="6248400" y="6492875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fld id="{9A5CD77A-4E0C-F74D-BA24-09179BE94B31}" type="slidenum">
              <a:rPr lang="nl-NL" sz="1400">
                <a:latin typeface="Arial" charset="0"/>
              </a:rPr>
              <a:pPr algn="r" eaLnBrk="1" hangingPunct="1"/>
              <a:t>8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11827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649288" y="1165225"/>
            <a:ext cx="8229600" cy="50307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CO" altLang="ja-JP">
                <a:solidFill>
                  <a:srgbClr val="2D2D8A"/>
                </a:solidFill>
                <a:latin typeface="Arial" charset="0"/>
                <a:ea typeface="MS PGothic" charset="0"/>
                <a:cs typeface="MS PGothic" charset="0"/>
              </a:rPr>
              <a:t>Facilitar la mejora en los sistemas de gestión de la calidad de los usuarios.</a:t>
            </a:r>
          </a:p>
          <a:p>
            <a:pPr>
              <a:lnSpc>
                <a:spcPct val="90000"/>
              </a:lnSpc>
            </a:pPr>
            <a:r>
              <a:rPr lang="es-CO" altLang="ja-JP">
                <a:solidFill>
                  <a:srgbClr val="2D2D8A"/>
                </a:solidFill>
                <a:latin typeface="Arial" charset="0"/>
                <a:ea typeface="MS PGothic" charset="0"/>
                <a:cs typeface="MS PGothic" charset="0"/>
              </a:rPr>
              <a:t>Proporcionar orientación a una organización para la creación de un sistema de gestión de la calidad que:</a:t>
            </a:r>
          </a:p>
          <a:p>
            <a:pPr lvl="1">
              <a:lnSpc>
                <a:spcPct val="90000"/>
              </a:lnSpc>
            </a:pPr>
            <a:r>
              <a:rPr lang="es-CO" altLang="ja-JP">
                <a:solidFill>
                  <a:srgbClr val="2D2D8A"/>
                </a:solidFill>
                <a:latin typeface="Arial" charset="0"/>
                <a:ea typeface="MS PGothic" charset="0"/>
                <a:cs typeface="MS PGothic" charset="0"/>
              </a:rPr>
              <a:t>cree valor para sus clientes, mediante los productos que suministra;</a:t>
            </a:r>
          </a:p>
          <a:p>
            <a:pPr lvl="1">
              <a:lnSpc>
                <a:spcPct val="90000"/>
              </a:lnSpc>
            </a:pPr>
            <a:r>
              <a:rPr lang="es-CO" altLang="ja-JP">
                <a:solidFill>
                  <a:srgbClr val="2D2D8A"/>
                </a:solidFill>
                <a:latin typeface="Arial" charset="0"/>
                <a:ea typeface="MS PGothic" charset="0"/>
                <a:cs typeface="MS PGothic" charset="0"/>
              </a:rPr>
              <a:t>cree valor para todas las otras partes interesadas; </a:t>
            </a:r>
          </a:p>
          <a:p>
            <a:pPr lvl="1">
              <a:lnSpc>
                <a:spcPct val="90000"/>
              </a:lnSpc>
            </a:pPr>
            <a:r>
              <a:rPr lang="es-CO" altLang="ja-JP">
                <a:solidFill>
                  <a:srgbClr val="2D2D8A"/>
                </a:solidFill>
                <a:latin typeface="Arial" charset="0"/>
                <a:ea typeface="MS PGothic" charset="0"/>
                <a:cs typeface="MS PGothic" charset="0"/>
              </a:rPr>
              <a:t>equilibre los puntos de vista de todas las partes interesadas. </a:t>
            </a:r>
          </a:p>
        </p:txBody>
      </p:sp>
      <p:sp>
        <p:nvSpPr>
          <p:cNvPr id="46082" name="Rectangle 718"/>
          <p:cNvSpPr>
            <a:spLocks noChangeArrowheads="1"/>
          </p:cNvSpPr>
          <p:nvPr/>
        </p:nvSpPr>
        <p:spPr bwMode="auto">
          <a:xfrm>
            <a:off x="0" y="0"/>
            <a:ext cx="9144000" cy="558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/>
          <a:p>
            <a:pPr algn="r" defTabSz="785813"/>
            <a:r>
              <a:rPr lang="es-CO" sz="3200" b="1">
                <a:solidFill>
                  <a:srgbClr val="2D2D8A"/>
                </a:solidFill>
                <a:latin typeface="Arial" charset="0"/>
              </a:rPr>
              <a:t>Objetivos para la norma ISO 9004:2009</a:t>
            </a:r>
            <a:endParaRPr lang="en-US" sz="3200" b="1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46084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EE81455C-40EF-E343-A8C7-A0A3717B53E1}" type="slidenum">
              <a:rPr lang="nl-NL" sz="1400">
                <a:latin typeface="Arial" charset="0"/>
              </a:rPr>
              <a:pPr eaLnBrk="1" hangingPunct="1"/>
              <a:t>9</a:t>
            </a:fld>
            <a:endParaRPr lang="nl-NL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64454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7|0.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1809</Words>
  <Application>Microsoft Macintosh PowerPoint</Application>
  <PresentationFormat>On-screen Show (4:3)</PresentationFormat>
  <Paragraphs>597</Paragraphs>
  <Slides>43</Slides>
  <Notes>42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Las preguntas claves</vt:lpstr>
      <vt:lpstr>Las preguntas claves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¿Diez condiciones para el éxito?</vt:lpstr>
      <vt:lpstr>¿Cuáles son las condiciones para el éxito?</vt:lpstr>
      <vt:lpstr>¿La cultura de la calidad?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¿Preguntas?</vt:lpstr>
      <vt:lpstr>           Información de contacto  </vt:lpstr>
    </vt:vector>
  </TitlesOfParts>
  <Company>ActinQ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 Alisic</dc:creator>
  <cp:lastModifiedBy>Bob Alisic</cp:lastModifiedBy>
  <cp:revision>20</cp:revision>
  <dcterms:created xsi:type="dcterms:W3CDTF">2012-06-20T13:39:29Z</dcterms:created>
  <dcterms:modified xsi:type="dcterms:W3CDTF">2012-06-28T21:05:39Z</dcterms:modified>
</cp:coreProperties>
</file>