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565" r:id="rId2"/>
    <p:sldId id="567" r:id="rId3"/>
    <p:sldId id="516" r:id="rId4"/>
    <p:sldId id="517" r:id="rId5"/>
    <p:sldId id="518" r:id="rId6"/>
    <p:sldId id="515" r:id="rId7"/>
    <p:sldId id="568" r:id="rId8"/>
    <p:sldId id="520" r:id="rId9"/>
    <p:sldId id="569" r:id="rId10"/>
    <p:sldId id="519" r:id="rId11"/>
    <p:sldId id="566" r:id="rId12"/>
    <p:sldId id="525" r:id="rId13"/>
    <p:sldId id="526" r:id="rId14"/>
    <p:sldId id="527" r:id="rId15"/>
    <p:sldId id="528" r:id="rId16"/>
    <p:sldId id="529" r:id="rId17"/>
    <p:sldId id="530" r:id="rId18"/>
    <p:sldId id="531" r:id="rId19"/>
    <p:sldId id="532" r:id="rId20"/>
    <p:sldId id="533" r:id="rId21"/>
    <p:sldId id="534" r:id="rId22"/>
    <p:sldId id="535" r:id="rId23"/>
    <p:sldId id="536" r:id="rId24"/>
    <p:sldId id="537" r:id="rId25"/>
    <p:sldId id="538" r:id="rId26"/>
    <p:sldId id="539" r:id="rId27"/>
    <p:sldId id="540" r:id="rId28"/>
    <p:sldId id="541" r:id="rId29"/>
    <p:sldId id="542" r:id="rId30"/>
    <p:sldId id="543" r:id="rId31"/>
    <p:sldId id="544" r:id="rId32"/>
    <p:sldId id="546" r:id="rId33"/>
    <p:sldId id="547" r:id="rId34"/>
    <p:sldId id="549" r:id="rId35"/>
    <p:sldId id="550" r:id="rId36"/>
    <p:sldId id="554" r:id="rId37"/>
    <p:sldId id="557" r:id="rId38"/>
    <p:sldId id="558" r:id="rId39"/>
    <p:sldId id="559" r:id="rId40"/>
    <p:sldId id="560" r:id="rId41"/>
    <p:sldId id="561" r:id="rId42"/>
    <p:sldId id="563" r:id="rId43"/>
    <p:sldId id="564" r:id="rId4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FFE9"/>
    <a:srgbClr val="66FFFF"/>
    <a:srgbClr val="D27D00"/>
    <a:srgbClr val="66FF33"/>
    <a:srgbClr val="FFB3B3"/>
    <a:srgbClr val="6A6800"/>
    <a:srgbClr val="808000"/>
    <a:srgbClr val="9966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85" d="100"/>
          <a:sy n="85" d="100"/>
        </p:scale>
        <p:origin x="-1568" y="-384"/>
      </p:cViewPr>
      <p:guideLst>
        <p:guide orient="horz" pos="2152"/>
        <p:guide pos="29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4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8F82FC-98EF-0342-9BF3-9C571D33319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622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C392BD-0525-4D48-8D80-21F8F5252AE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8908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77D6B3B9-5DC0-DB4D-8AC5-AF1185C2E0A5}" type="slidenum">
              <a:rPr lang="en-GB" sz="1200">
                <a:latin typeface="Arial" charset="0"/>
              </a:rPr>
              <a:pPr algn="r" eaLnBrk="1" hangingPunct="1"/>
              <a:t>2</a:t>
            </a:fld>
            <a:endParaRPr lang="en-GB" sz="1200">
              <a:latin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3072047-F227-7940-A3E4-203116D6FC99}" type="slidenum">
              <a:rPr lang="en-GB" sz="1200">
                <a:latin typeface="Arial" charset="0"/>
              </a:rPr>
              <a:pPr algn="r" eaLnBrk="1" hangingPunct="1"/>
              <a:t>17</a:t>
            </a:fld>
            <a:endParaRPr lang="en-GB" sz="1200">
              <a:latin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7ABEC134-A1AE-5742-BBEA-E6C10BBFA39D}" type="slidenum">
              <a:rPr lang="nl-NL" sz="1200">
                <a:latin typeface="Arial" charset="0"/>
              </a:rPr>
              <a:pPr algn="r" eaLnBrk="1" hangingPunct="1"/>
              <a:t>18</a:t>
            </a:fld>
            <a:endParaRPr lang="nl-NL" sz="1200">
              <a:latin typeface="Arial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5E4C9D4-BB55-0F4C-B18D-84DD9B4ED29F}" type="slidenum">
              <a:rPr lang="nl-NL" sz="1200">
                <a:latin typeface="Arial" charset="0"/>
              </a:rPr>
              <a:pPr algn="r" eaLnBrk="1" hangingPunct="1"/>
              <a:t>19</a:t>
            </a:fld>
            <a:endParaRPr lang="nl-NL" sz="1200">
              <a:latin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9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B926C0C-29D4-4245-9BAE-16A0C1D9C94E}" type="slidenum">
              <a:rPr lang="nl-NL" sz="1200">
                <a:latin typeface="Arial" charset="0"/>
              </a:rPr>
              <a:pPr algn="r" eaLnBrk="1" hangingPunct="1"/>
              <a:t>20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7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AD8895C-FCE8-B546-A96B-1745D0AE7B56}" type="slidenum">
              <a:rPr lang="nl-NL" sz="1200">
                <a:latin typeface="Arial" charset="0"/>
              </a:rPr>
              <a:pPr algn="r" eaLnBrk="1" hangingPunct="1"/>
              <a:t>21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5F2E3997-3D7A-6148-BC14-B0EA802FA85A}" type="slidenum">
              <a:rPr lang="nl-NL" sz="1200">
                <a:latin typeface="Arial" charset="0"/>
              </a:rPr>
              <a:pPr algn="r" eaLnBrk="1" hangingPunct="1"/>
              <a:t>22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3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650D62B1-0E32-224E-AD6A-A8AA5D1BC561}" type="slidenum">
              <a:rPr lang="nl-NL" sz="1200">
                <a:latin typeface="Arial" charset="0"/>
              </a:rPr>
              <a:pPr algn="r" eaLnBrk="1" hangingPunct="1"/>
              <a:t>23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C5B6565-EFD9-174C-94F9-C82EA0EB0544}" type="slidenum">
              <a:rPr lang="nl-NL" sz="1200">
                <a:latin typeface="Arial" charset="0"/>
              </a:rPr>
              <a:pPr algn="r" eaLnBrk="1" hangingPunct="1"/>
              <a:t>24</a:t>
            </a:fld>
            <a:endParaRPr lang="nl-NL" sz="1200">
              <a:latin typeface="Arial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F20ED8A3-68F9-C048-A130-98FCDC04B3AF}" type="slidenum">
              <a:rPr lang="nl-NL" sz="1200">
                <a:latin typeface="Arial" charset="0"/>
              </a:rPr>
              <a:pPr algn="r" eaLnBrk="1" hangingPunct="1"/>
              <a:t>25</a:t>
            </a:fld>
            <a:endParaRPr lang="nl-NL" sz="1200">
              <a:latin typeface="Arial" charset="0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B3CB50C0-8CAA-D442-A68A-9237C048C23B}" type="slidenum">
              <a:rPr lang="en-GB" sz="1200">
                <a:latin typeface="Arial" charset="0"/>
              </a:rPr>
              <a:pPr eaLnBrk="1" hangingPunct="1"/>
              <a:t>26</a:t>
            </a:fld>
            <a:endParaRPr lang="en-GB" sz="1200">
              <a:latin typeface="Arial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1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66EF57B-273E-394E-A914-F7195611D8CA}" type="slidenum">
              <a:rPr lang="nl-NL" sz="1200">
                <a:latin typeface="Arial" charset="0"/>
              </a:rPr>
              <a:pPr algn="r" eaLnBrk="1" hangingPunct="1"/>
              <a:t>9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B3CB50C0-8CAA-D442-A68A-9237C048C23B}" type="slidenum">
              <a:rPr lang="en-GB" sz="1200">
                <a:latin typeface="Arial" charset="0"/>
              </a:rPr>
              <a:pPr eaLnBrk="1" hangingPunct="1"/>
              <a:t>27</a:t>
            </a:fld>
            <a:endParaRPr lang="en-GB" sz="1200">
              <a:latin typeface="Arial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1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66EF57B-273E-394E-A914-F7195611D8CA}" type="slidenum">
              <a:rPr lang="nl-NL" sz="1200">
                <a:latin typeface="Arial" charset="0"/>
              </a:rPr>
              <a:pPr algn="r" eaLnBrk="1" hangingPunct="1"/>
              <a:t>28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3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E06588B-BA63-2149-82A7-5BE388F1FAA2}" type="slidenum">
              <a:rPr lang="nl-NL" sz="1200">
                <a:latin typeface="Arial" charset="0"/>
              </a:rPr>
              <a:pPr algn="r" eaLnBrk="1" hangingPunct="1"/>
              <a:t>29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73CB2443-EF79-D140-B535-4ECE65939C89}" type="slidenum">
              <a:rPr lang="nl-NL" sz="1200">
                <a:latin typeface="Arial" charset="0"/>
              </a:rPr>
              <a:pPr algn="r" eaLnBrk="1" hangingPunct="1"/>
              <a:t>30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C532D74-A686-554C-8256-414A9838D9C6}" type="slidenum">
              <a:rPr lang="nl-NL" sz="1200">
                <a:latin typeface="Arial" charset="0"/>
              </a:rPr>
              <a:pPr algn="r" eaLnBrk="1" hangingPunct="1"/>
              <a:t>31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7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A7899244-CDCE-E04D-8C4E-C41D70F081FC}" type="slidenum">
              <a:rPr lang="nl-NL" sz="1200">
                <a:latin typeface="Arial" charset="0"/>
              </a:rPr>
              <a:pPr algn="r" eaLnBrk="1" hangingPunct="1"/>
              <a:t>32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3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51032174-F532-DF47-ACA2-8A689AB08F64}" type="slidenum">
              <a:rPr lang="nl-NL" sz="1200">
                <a:latin typeface="Arial" charset="0"/>
              </a:rPr>
              <a:pPr algn="r" eaLnBrk="1" hangingPunct="1"/>
              <a:t>33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D3353D0-7230-654B-AAF1-D0AC72CBFED2}" type="slidenum">
              <a:rPr lang="en-GB" sz="1200">
                <a:latin typeface="Arial" charset="0"/>
              </a:rPr>
              <a:pPr algn="r" eaLnBrk="1" hangingPunct="1"/>
              <a:t>34</a:t>
            </a:fld>
            <a:endParaRPr lang="en-GB" sz="1200">
              <a:latin typeface="Arial" charset="0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63491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1FC694C-248B-304D-833A-07F69EA7DE5E}" type="slidenum">
              <a:rPr lang="nl-NL" sz="1200">
                <a:latin typeface="Arial" charset="0"/>
              </a:rPr>
              <a:pPr eaLnBrk="1" hangingPunct="1"/>
              <a:t>35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03FE07E-CF41-D846-B359-1CD349DAA8B4}" type="slidenum">
              <a:rPr lang="en-GB" sz="1200">
                <a:latin typeface="Arial" charset="0"/>
              </a:rPr>
              <a:pPr algn="r" eaLnBrk="1" hangingPunct="1"/>
              <a:t>36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BC7D8543-E749-4B2F-876E-708A5C8F5258}" type="slidenum">
              <a:rPr lang="en-US" sz="1200" i="0" smtClean="0">
                <a:solidFill>
                  <a:prstClr val="black"/>
                </a:solidFill>
              </a:rPr>
              <a:pPr eaLnBrk="1" hangingPunct="1">
                <a:defRPr/>
              </a:pPr>
              <a:t>10</a:t>
            </a:fld>
            <a:endParaRPr lang="en-US" sz="1200" i="0" smtClean="0">
              <a:solidFill>
                <a:prstClr val="black"/>
              </a:solidFill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PT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5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CC07F351-5BBC-714C-A376-7FEB60E762BD}" type="slidenum">
              <a:rPr lang="nl-NL" sz="1200">
                <a:latin typeface="Arial" charset="0"/>
              </a:rPr>
              <a:pPr algn="r" eaLnBrk="1" hangingPunct="1"/>
              <a:t>37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830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736F565E-CF0A-234E-B246-686624847257}" type="slidenum">
              <a:rPr lang="en-US" sz="1200">
                <a:latin typeface="Arial" charset="0"/>
              </a:rPr>
              <a:pPr eaLnBrk="1" hangingPunct="1"/>
              <a:t>38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0240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E0BFBD1-860C-5942-ABD1-8C7984C4A48E}" type="slidenum">
              <a:rPr lang="en-US" sz="1200">
                <a:latin typeface="Arial" charset="0"/>
              </a:rPr>
              <a:pPr eaLnBrk="1" hangingPunct="1"/>
              <a:t>39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5E51441-E73D-324B-9AF0-734E9B741C99}" type="slidenum">
              <a:rPr lang="nl-NL" sz="1200">
                <a:latin typeface="Arial" charset="0"/>
              </a:rPr>
              <a:pPr algn="r" eaLnBrk="1" hangingPunct="1"/>
              <a:t>40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5E51441-E73D-324B-9AF0-734E9B741C99}" type="slidenum">
              <a:rPr lang="nl-NL" sz="1200">
                <a:latin typeface="Arial" charset="0"/>
              </a:rPr>
              <a:pPr algn="r" eaLnBrk="1" hangingPunct="1"/>
              <a:t>41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2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C5C6B24-F78C-FE46-984F-617BD3A5B585}" type="slidenum">
              <a:rPr lang="nl-NL" sz="1200">
                <a:latin typeface="Arial" charset="0"/>
              </a:rPr>
              <a:pPr eaLnBrk="1" hangingPunct="1"/>
              <a:t>42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A044C7F2-9FE7-4D48-92FB-D7720EDC0900}" type="slidenum">
              <a:rPr lang="nl-NL" sz="1200">
                <a:latin typeface="Arial" charset="0"/>
              </a:rPr>
              <a:pPr eaLnBrk="1" hangingPunct="1"/>
              <a:t>43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77D6B3B9-5DC0-DB4D-8AC5-AF1185C2E0A5}" type="slidenum">
              <a:rPr lang="en-GB" sz="1200">
                <a:latin typeface="Arial" charset="0"/>
              </a:rPr>
              <a:pPr algn="r" eaLnBrk="1" hangingPunct="1"/>
              <a:t>11</a:t>
            </a:fld>
            <a:endParaRPr lang="en-GB" sz="1200">
              <a:latin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F96EA9C-9E8D-8544-B649-B67317BCC6D9}" type="slidenum">
              <a:rPr lang="en-GB" sz="1200">
                <a:latin typeface="Arial" charset="0"/>
              </a:rPr>
              <a:pPr algn="r" eaLnBrk="1" hangingPunct="1"/>
              <a:t>12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1917D8EA-E485-9940-968E-63B827391CF3}" type="slidenum">
              <a:rPr lang="nl-NL" sz="1200">
                <a:latin typeface="Arial" charset="0"/>
              </a:rPr>
              <a:pPr eaLnBrk="1" hangingPunct="1"/>
              <a:t>13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649E0A54-8D2E-154F-ACEB-B255520C8DD9}" type="slidenum">
              <a:rPr lang="nl-NL" sz="1200">
                <a:latin typeface="Arial" charset="0"/>
              </a:rPr>
              <a:pPr eaLnBrk="1" hangingPunct="1"/>
              <a:t>14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F96EA9C-9E8D-8544-B649-B67317BCC6D9}" type="slidenum">
              <a:rPr lang="en-GB" sz="1200">
                <a:latin typeface="Arial" charset="0"/>
              </a:rPr>
              <a:pPr algn="r" eaLnBrk="1" hangingPunct="1"/>
              <a:t>15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4192E79-4843-5347-A44C-F2E24EB7BEA1}" type="slidenum">
              <a:rPr lang="en-GB" sz="1200">
                <a:latin typeface="Arial" charset="0"/>
              </a:rPr>
              <a:pPr algn="r" eaLnBrk="1" hangingPunct="1"/>
              <a:t>16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5C7F3-4C39-5A4D-A38E-08DDC9184DF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813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54A71-57A8-B343-BFB0-1264D032CE5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44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6495A-D418-1B4F-97F9-B64BA1B70FC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126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0238" y="6542088"/>
            <a:ext cx="2133600" cy="225425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B69C6-A797-3843-95FB-59F927864C1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98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8C4C4-8520-D74C-BB37-B8071E3D117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570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E9769-5C5E-544E-AF1C-B19B7EE3D63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627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7417D-42EF-8945-9D2B-A4899DF21CC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966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B620F-D991-5049-A657-933A25F08C3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8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5E93F-A050-9345-B54A-02D3D278DAA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299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416B1-0EC4-8043-A014-5506865E62E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52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77CA3-1DDF-534C-AC20-620B7EB2B80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208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2938" y="6462713"/>
            <a:ext cx="2133600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aseline="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69025" y="62087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1A75FDE-1114-4B48-ABBF-24CFB712FD6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image" Target="../media/image4.jpeg"/><Relationship Id="rId6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1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Relationship Id="rId3" Type="http://schemas.openxmlformats.org/officeDocument/2006/relationships/hyperlink" Target="mailto:bob.alisic@ActinQ.n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9334" y="3398838"/>
            <a:ext cx="7488832" cy="965969"/>
          </a:xfrm>
        </p:spPr>
        <p:txBody>
          <a:bodyPr/>
          <a:lstStyle/>
          <a:p>
            <a:r>
              <a:rPr lang="es-CO" dirty="0" smtClean="0">
                <a:solidFill>
                  <a:srgbClr val="000090"/>
                </a:solidFill>
              </a:rPr>
              <a:t>Bob Alisic</a:t>
            </a:r>
            <a:endParaRPr lang="es-CO" dirty="0">
              <a:solidFill>
                <a:srgbClr val="00009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93221" y="4525513"/>
            <a:ext cx="8621058" cy="1752600"/>
          </a:xfrm>
        </p:spPr>
        <p:txBody>
          <a:bodyPr/>
          <a:lstStyle/>
          <a:p>
            <a:pPr algn="r"/>
            <a:r>
              <a:rPr lang="es-ES_tradnl" b="1" dirty="0">
                <a:solidFill>
                  <a:srgbClr val="000090"/>
                </a:solidFill>
              </a:rPr>
              <a:t>Futuro de la norma ISO 9001:</a:t>
            </a:r>
            <a:r>
              <a:rPr lang="es-ES_tradnl" b="1" dirty="0" smtClean="0">
                <a:solidFill>
                  <a:srgbClr val="000090"/>
                </a:solidFill>
              </a:rPr>
              <a:t>2008 </a:t>
            </a:r>
            <a:r>
              <a:rPr lang="es-ES_tradnl" b="1" dirty="0">
                <a:solidFill>
                  <a:srgbClr val="000090"/>
                </a:solidFill>
              </a:rPr>
              <a:t>y </a:t>
            </a:r>
          </a:p>
          <a:p>
            <a:pPr algn="r"/>
            <a:r>
              <a:rPr lang="es-ES_tradnl" b="1" dirty="0">
                <a:solidFill>
                  <a:srgbClr val="000090"/>
                </a:solidFill>
              </a:rPr>
              <a:t>ISO 9004:2009 Gestión de calidad </a:t>
            </a:r>
          </a:p>
          <a:p>
            <a:pPr algn="r"/>
            <a:r>
              <a:rPr lang="es-ES_tradnl" b="1" dirty="0">
                <a:solidFill>
                  <a:srgbClr val="000090"/>
                </a:solidFill>
              </a:rPr>
              <a:t>para en éxito sostenido</a:t>
            </a:r>
          </a:p>
          <a:p>
            <a:endParaRPr lang="es-CO" dirty="0"/>
          </a:p>
        </p:txBody>
      </p:sp>
      <p:pic>
        <p:nvPicPr>
          <p:cNvPr id="1026" name="Picture 2" descr="C:\Users\COMPAQ\Documents\RICARDO 2012\imagen boton pagina web 3er management systems upda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0"/>
            <a:ext cx="4643603" cy="291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3647" y="6454588"/>
            <a:ext cx="462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V6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95536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Text Box 9"/>
          <p:cNvSpPr txBox="1">
            <a:spLocks noChangeArrowheads="1"/>
          </p:cNvSpPr>
          <p:nvPr/>
        </p:nvSpPr>
        <p:spPr bwMode="auto">
          <a:xfrm>
            <a:off x="7461751" y="1776331"/>
            <a:ext cx="1143000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Publication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5311" name="Text Box 75"/>
          <p:cNvSpPr txBox="1">
            <a:spLocks noChangeArrowheads="1"/>
          </p:cNvSpPr>
          <p:nvPr/>
        </p:nvSpPr>
        <p:spPr bwMode="auto">
          <a:xfrm>
            <a:off x="144016" y="3161518"/>
            <a:ext cx="1835695" cy="235449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SC2 Strategic 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Plan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Review </a:t>
            </a: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of 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QMP’s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User Survey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TG </a:t>
            </a: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Future Concept 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Papers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ISO Directives Annex SL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5319" name="AutoShape 4"/>
          <p:cNvSpPr>
            <a:spLocks noChangeArrowheads="1"/>
          </p:cNvSpPr>
          <p:nvPr/>
        </p:nvSpPr>
        <p:spPr bwMode="auto">
          <a:xfrm>
            <a:off x="475164" y="1229367"/>
            <a:ext cx="8129587" cy="419100"/>
          </a:xfrm>
          <a:prstGeom prst="homePlate">
            <a:avLst>
              <a:gd name="adj" fmla="val 719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5322" name="Line 23"/>
          <p:cNvSpPr>
            <a:spLocks noChangeShapeType="1"/>
          </p:cNvSpPr>
          <p:nvPr/>
        </p:nvSpPr>
        <p:spPr bwMode="auto">
          <a:xfrm>
            <a:off x="4451864" y="225855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5323" name="Text Box 70"/>
          <p:cNvSpPr txBox="1">
            <a:spLocks noChangeArrowheads="1"/>
          </p:cNvSpPr>
          <p:nvPr/>
        </p:nvSpPr>
        <p:spPr bwMode="auto">
          <a:xfrm>
            <a:off x="488005" y="1285027"/>
            <a:ext cx="928460" cy="3077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June 2012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5324" name="Text Box 6"/>
          <p:cNvSpPr txBox="1">
            <a:spLocks noChangeArrowheads="1"/>
          </p:cNvSpPr>
          <p:nvPr/>
        </p:nvSpPr>
        <p:spPr bwMode="auto">
          <a:xfrm>
            <a:off x="453191" y="1768343"/>
            <a:ext cx="1089552" cy="7386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Draft Design Spec &amp; “WD0”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9" name="Right Arrow 8"/>
          <p:cNvSpPr/>
          <p:nvPr/>
        </p:nvSpPr>
        <p:spPr bwMode="auto">
          <a:xfrm rot="16200000">
            <a:off x="697149" y="2675579"/>
            <a:ext cx="489205" cy="242315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1738468" y="1768343"/>
            <a:ext cx="1089552" cy="7386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Approved Design Spec &amp; WD1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2954439" y="1768343"/>
            <a:ext cx="1089552" cy="7386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CD for comment &amp; ballot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" name="Right Brace 9"/>
          <p:cNvSpPr/>
          <p:nvPr/>
        </p:nvSpPr>
        <p:spPr bwMode="auto">
          <a:xfrm rot="5400000">
            <a:off x="4053433" y="1871294"/>
            <a:ext cx="263356" cy="1835695"/>
          </a:xfrm>
          <a:prstGeom prst="rightBrac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Text Box 75"/>
          <p:cNvSpPr txBox="1">
            <a:spLocks noChangeArrowheads="1"/>
          </p:cNvSpPr>
          <p:nvPr/>
        </p:nvSpPr>
        <p:spPr bwMode="auto">
          <a:xfrm>
            <a:off x="3360170" y="3041340"/>
            <a:ext cx="1835695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Verification and validation activities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5310" name="Text Box 70"/>
          <p:cNvSpPr txBox="1">
            <a:spLocks noChangeArrowheads="1"/>
          </p:cNvSpPr>
          <p:nvPr/>
        </p:nvSpPr>
        <p:spPr bwMode="auto">
          <a:xfrm>
            <a:off x="1843861" y="1285028"/>
            <a:ext cx="878767" cy="3077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Nov 2012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4" name="Text Box 70"/>
          <p:cNvSpPr txBox="1">
            <a:spLocks noChangeArrowheads="1"/>
          </p:cNvSpPr>
          <p:nvPr/>
        </p:nvSpPr>
        <p:spPr bwMode="auto">
          <a:xfrm>
            <a:off x="3072655" y="1280169"/>
            <a:ext cx="853119" cy="3077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Mar2013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9" name="Text Box 70"/>
          <p:cNvSpPr txBox="1">
            <a:spLocks noChangeArrowheads="1"/>
          </p:cNvSpPr>
          <p:nvPr/>
        </p:nvSpPr>
        <p:spPr bwMode="auto">
          <a:xfrm>
            <a:off x="4115803" y="1285028"/>
            <a:ext cx="848309" cy="3077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Jan 2014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116189" y="1768342"/>
            <a:ext cx="986770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DIS for ballot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2" name="Right Brace 51"/>
          <p:cNvSpPr/>
          <p:nvPr/>
        </p:nvSpPr>
        <p:spPr bwMode="auto">
          <a:xfrm rot="5400000">
            <a:off x="3520893" y="2676099"/>
            <a:ext cx="263358" cy="3061976"/>
          </a:xfrm>
          <a:prstGeom prst="rightBrac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Text Box 75"/>
          <p:cNvSpPr txBox="1">
            <a:spLocks noChangeArrowheads="1"/>
          </p:cNvSpPr>
          <p:nvPr/>
        </p:nvSpPr>
        <p:spPr bwMode="auto">
          <a:xfrm>
            <a:off x="2773879" y="4529670"/>
            <a:ext cx="1835695" cy="7386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Interactions with SC1 (ISO 9000) on terminology issues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4" name="Text Box 70"/>
          <p:cNvSpPr txBox="1">
            <a:spLocks noChangeArrowheads="1"/>
          </p:cNvSpPr>
          <p:nvPr/>
        </p:nvSpPr>
        <p:spPr bwMode="auto">
          <a:xfrm>
            <a:off x="5164476" y="1285028"/>
            <a:ext cx="853119" cy="3077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Sept2014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5167672" y="1768342"/>
            <a:ext cx="986770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Draft FDIS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6" name="Right Brace 55"/>
          <p:cNvSpPr/>
          <p:nvPr/>
        </p:nvSpPr>
        <p:spPr bwMode="auto">
          <a:xfrm rot="5400000">
            <a:off x="6122451" y="1704388"/>
            <a:ext cx="364372" cy="4377669"/>
          </a:xfrm>
          <a:prstGeom prst="rightBrac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Text Box 75"/>
          <p:cNvSpPr txBox="1">
            <a:spLocks noChangeArrowheads="1"/>
          </p:cNvSpPr>
          <p:nvPr/>
        </p:nvSpPr>
        <p:spPr bwMode="auto">
          <a:xfrm>
            <a:off x="5386789" y="4277558"/>
            <a:ext cx="1835695" cy="7386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Liaison with IAF &amp; ISO/CASCO regarding transition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8" name="Text Box 70"/>
          <p:cNvSpPr txBox="1">
            <a:spLocks noChangeArrowheads="1"/>
          </p:cNvSpPr>
          <p:nvPr/>
        </p:nvSpPr>
        <p:spPr bwMode="auto">
          <a:xfrm>
            <a:off x="6323187" y="1285028"/>
            <a:ext cx="848309" cy="3077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Jan 2015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6304636" y="1768665"/>
            <a:ext cx="986770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FDIS for ballot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60" name="Text Box 70"/>
          <p:cNvSpPr txBox="1">
            <a:spLocks noChangeArrowheads="1"/>
          </p:cNvSpPr>
          <p:nvPr/>
        </p:nvSpPr>
        <p:spPr bwMode="auto">
          <a:xfrm>
            <a:off x="7461751" y="1275456"/>
            <a:ext cx="853119" cy="3077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Sept2015</a:t>
            </a:r>
            <a:endParaRPr lang="en-US" sz="1400" i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FACCA-398D-44A5-B494-83E3B3377683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8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2800" b="1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El plan del desarollo de la norma ISO 9001:2015</a:t>
            </a:r>
            <a:endParaRPr lang="es-CO" sz="2800" b="1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66117" y="5647765"/>
            <a:ext cx="3077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err="1" smtClean="0">
                <a:latin typeface="+mn-lt"/>
              </a:rPr>
              <a:t>Source</a:t>
            </a:r>
            <a:r>
              <a:rPr lang="es-ES_tradnl" sz="1400" dirty="0" smtClean="0">
                <a:latin typeface="+mn-lt"/>
              </a:rPr>
              <a:t>: </a:t>
            </a:r>
            <a:r>
              <a:rPr lang="es-ES_tradnl" sz="1400" dirty="0" err="1" smtClean="0">
                <a:latin typeface="+mn-lt"/>
              </a:rPr>
              <a:t>Nigel</a:t>
            </a:r>
            <a:r>
              <a:rPr lang="es-ES_tradnl" sz="1400" dirty="0" smtClean="0">
                <a:latin typeface="+mn-lt"/>
              </a:rPr>
              <a:t> </a:t>
            </a:r>
            <a:r>
              <a:rPr lang="es-ES_tradnl" sz="1400" dirty="0" err="1" smtClean="0">
                <a:latin typeface="+mn-lt"/>
              </a:rPr>
              <a:t>Croft</a:t>
            </a:r>
            <a:r>
              <a:rPr lang="es-ES_tradnl" sz="1400" dirty="0" smtClean="0">
                <a:latin typeface="+mn-lt"/>
              </a:rPr>
              <a:t> / TCA </a:t>
            </a:r>
            <a:endParaRPr lang="es-ES_tradnl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9211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endParaRPr lang="es-CO" sz="3200" b="1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1021" y="2308304"/>
            <a:ext cx="59254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6600" b="1" dirty="0" smtClean="0">
                <a:solidFill>
                  <a:srgbClr val="000090"/>
                </a:solidFill>
                <a:latin typeface="+mn-lt"/>
              </a:rPr>
              <a:t>ISO 9004:2009</a:t>
            </a:r>
            <a:endParaRPr lang="es-ES_tradnl" sz="6600" b="1" dirty="0">
              <a:solidFill>
                <a:srgbClr val="00009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98741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1165225"/>
            <a:ext cx="7708900" cy="3832225"/>
          </a:xfrm>
        </p:spPr>
        <p:txBody>
          <a:bodyPr>
            <a:normAutofit/>
          </a:bodyPr>
          <a:lstStyle/>
          <a:p>
            <a:r>
              <a:rPr lang="es-CO" dirty="0" smtClean="0">
                <a:solidFill>
                  <a:srgbClr val="2D2D8A"/>
                </a:solidFill>
                <a:latin typeface="Arial" charset="0"/>
              </a:rPr>
              <a:t>Alcanzar sus objetivos.</a:t>
            </a:r>
            <a:br>
              <a:rPr lang="es-CO" dirty="0" smtClean="0">
                <a:solidFill>
                  <a:srgbClr val="2D2D8A"/>
                </a:solidFill>
                <a:latin typeface="Arial" charset="0"/>
              </a:rPr>
            </a:br>
            <a:endParaRPr lang="es-CO" dirty="0" smtClean="0">
              <a:solidFill>
                <a:srgbClr val="2D2D8A"/>
              </a:solidFill>
              <a:latin typeface="Arial" charset="0"/>
            </a:endParaRPr>
          </a:p>
          <a:p>
            <a:r>
              <a:rPr lang="es-CO" dirty="0" smtClean="0">
                <a:solidFill>
                  <a:srgbClr val="2D2D8A"/>
                </a:solidFill>
                <a:latin typeface="Arial" charset="0"/>
              </a:rPr>
              <a:t>Prevenir o reducir los problemas.</a:t>
            </a:r>
            <a:br>
              <a:rPr lang="es-CO" dirty="0" smtClean="0">
                <a:solidFill>
                  <a:srgbClr val="2D2D8A"/>
                </a:solidFill>
                <a:latin typeface="Arial" charset="0"/>
              </a:rPr>
            </a:br>
            <a:endParaRPr lang="es-CO" dirty="0" smtClean="0">
              <a:solidFill>
                <a:srgbClr val="2D2D8A"/>
              </a:solidFill>
              <a:latin typeface="Arial" charset="0"/>
            </a:endParaRPr>
          </a:p>
          <a:p>
            <a:r>
              <a:rPr lang="es-CO" dirty="0" smtClean="0">
                <a:solidFill>
                  <a:srgbClr val="2D2D8A"/>
                </a:solidFill>
                <a:latin typeface="Arial" charset="0"/>
              </a:rPr>
              <a:t>No solo hoy, pero tambien mañana y pasado mañana.  </a:t>
            </a:r>
            <a:endParaRPr lang="es-CO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ES_tradnl" sz="3200" b="1" dirty="0" smtClean="0">
                <a:solidFill>
                  <a:srgbClr val="000090"/>
                </a:solidFill>
                <a:latin typeface="Arial" charset="0"/>
              </a:rPr>
              <a:t>¿Qué querrían todas organizaciones?</a:t>
            </a:r>
            <a:endParaRPr lang="es-ES_tradnl" sz="3200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41988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B897EA3-E9F7-3140-AE74-C5F929BF8B04}" type="slidenum">
              <a:rPr lang="nl-NL" sz="1400">
                <a:latin typeface="Arial" charset="0"/>
              </a:rPr>
              <a:pPr eaLnBrk="1" hangingPunct="1"/>
              <a:t>12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1298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9" name="Group 19"/>
          <p:cNvGraphicFramePr>
            <a:graphicFrameLocks noGrp="1"/>
          </p:cNvGraphicFramePr>
          <p:nvPr/>
        </p:nvGraphicFramePr>
        <p:xfrm>
          <a:off x="315913" y="630238"/>
          <a:ext cx="8828087" cy="5740400"/>
        </p:xfrm>
        <a:graphic>
          <a:graphicData uri="http://schemas.openxmlformats.org/drawingml/2006/table">
            <a:tbl>
              <a:tblPr/>
              <a:tblGrid>
                <a:gridCol w="5454650"/>
                <a:gridCol w="3373437"/>
              </a:tblGrid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</a:t>
                      </a: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Como pasar de combatir el fuego a la prevención</a:t>
                      </a: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Gestión de los procesos</a:t>
                      </a: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lograr más con menos?</a:t>
                      </a:r>
                      <a:endParaRPr kumimoji="0" lang="es-CO" sz="2800" b="1" i="0" u="none" strike="noStrike" cap="none" normalizeH="0" baseline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Productividad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conseguir más clientes?</a:t>
                      </a:r>
                      <a:endParaRPr kumimoji="0" lang="es-CO" sz="2800" b="1" i="0" u="none" strike="noStrike" cap="none" normalizeH="0" baseline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Competitividad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minimizar los riesgos?</a:t>
                      </a: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/>
                      </a:r>
                      <a:b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Gestión de los riesgos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7172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>
            <a:noAutofit/>
          </a:bodyPr>
          <a:lstStyle/>
          <a:p>
            <a:pPr algn="r">
              <a:defRPr/>
            </a:pPr>
            <a:r>
              <a:rPr lang="es-CO" sz="3200" b="1" dirty="0" smtClean="0">
                <a:solidFill>
                  <a:srgbClr val="000090"/>
                </a:solidFill>
                <a:ea typeface="+mj-ea"/>
              </a:rPr>
              <a:t>Las preguntas claves</a:t>
            </a:r>
          </a:p>
        </p:txBody>
      </p:sp>
      <p:pic>
        <p:nvPicPr>
          <p:cNvPr id="48139" name="Picture 2" descr="C:\Users\bob\AppData\Local\Microsoft\Windows\Temporary Internet Files\Content.IE5\VY6S70C4\MCBD07000_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623888"/>
            <a:ext cx="1539875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0" name="Picture 512" descr="C:\Users\bob\AppData\Local\Microsoft\Windows\Temporary Internet Files\Content.IE5\W1O92G9I\MCj0215331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963" y="2159000"/>
            <a:ext cx="13081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1" name="Picture 513" descr="C:\Users\bob\AppData\Local\Microsoft\Windows\Temporary Internet Files\Content.IE5\OCQ8DTKW\MPj041183300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713" y="3494088"/>
            <a:ext cx="9604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2" name="Picture 514" descr="C:\Users\bob\AppData\Local\Microsoft\Windows\Temporary Internet Files\Content.IE5\W1O92G9I\MCj0378971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38" y="4967288"/>
            <a:ext cx="137795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3" name="Tijdelijke aanduiding voor dianummer 10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A4DD36F9-826F-2A48-8100-3C9463D2B64B}" type="slidenum">
              <a:rPr lang="nl-NL" sz="1400">
                <a:latin typeface="Arial" charset="0"/>
              </a:rPr>
              <a:pPr algn="r" eaLnBrk="1" hangingPunct="1"/>
              <a:t>13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071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552450" y="693738"/>
          <a:ext cx="8591550" cy="5191126"/>
        </p:xfrm>
        <a:graphic>
          <a:graphicData uri="http://schemas.openxmlformats.org/drawingml/2006/table">
            <a:tbl>
              <a:tblPr/>
              <a:tblGrid>
                <a:gridCol w="6337300"/>
                <a:gridCol w="2254250"/>
              </a:tblGrid>
              <a:tr h="167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desarrollar nuevos productos mejor y más rápido?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Innovación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84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aprender mejor y más rápido?</a:t>
                      </a:r>
                      <a:endParaRPr kumimoji="0" lang="es-ES" sz="2800" b="1" i="0" u="none" strike="noStrike" cap="none" normalizeH="0" baseline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Aprendizaje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¿Cuáles son nuestros pasos futuros?</a:t>
                      </a:r>
                      <a:b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(productos, mercados, procesos, recursos, aprendizaje y cambio)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Estrategia</a:t>
                      </a:r>
                      <a:endParaRPr kumimoji="0" lang="es-ES" sz="32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7172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>
            <a:noAutofit/>
          </a:bodyPr>
          <a:lstStyle/>
          <a:p>
            <a:pPr algn="r">
              <a:defRPr/>
            </a:pPr>
            <a:r>
              <a:rPr lang="es-CO" sz="3200" b="1" dirty="0" smtClean="0">
                <a:solidFill>
                  <a:srgbClr val="000090"/>
                </a:solidFill>
                <a:ea typeface="+mj-ea"/>
              </a:rPr>
              <a:t>Las preguntas claves</a:t>
            </a:r>
            <a:endParaRPr lang="en-GB" sz="3200" b="1" dirty="0" smtClean="0">
              <a:solidFill>
                <a:srgbClr val="000090"/>
              </a:solidFill>
              <a:ea typeface="+mj-ea"/>
            </a:endParaRPr>
          </a:p>
        </p:txBody>
      </p:sp>
      <p:pic>
        <p:nvPicPr>
          <p:cNvPr id="50185" name="Picture 2" descr="C:\Users\bob\AppData\Local\Microsoft\Windows\Temporary Internet Files\Content.IE5\W1O92G9I\MCj0436155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381250"/>
            <a:ext cx="1836737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6" name="Picture 3" descr="C:\Users\bob\AppData\Local\Microsoft\Windows\Temporary Internet Files\Content.IE5\W1O92G9I\MCj0297429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288" y="4397375"/>
            <a:ext cx="1576387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7" name="Picture 4" descr="C:\Program Files\Microsoft Office\Media\CntCD1\ClipArt3\j0237997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550" y="685800"/>
            <a:ext cx="2058988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8" name="Tijdelijke aanduiding voor dianummer 9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5CC002C-49A0-0148-974D-25012EC8678F}" type="slidenum">
              <a:rPr lang="nl-NL" sz="1400">
                <a:latin typeface="Arial" charset="0"/>
              </a:rPr>
              <a:pPr algn="r" eaLnBrk="1" hangingPunct="1"/>
              <a:t>14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054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3422" y="1673225"/>
            <a:ext cx="8297156" cy="3832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0090"/>
                </a:solidFill>
                <a:latin typeface="Arial" charset="0"/>
              </a:rPr>
              <a:t>¿</a:t>
            </a:r>
            <a:r>
              <a:rPr lang="es-ES_tradnl" b="1" dirty="0" smtClean="0">
                <a:solidFill>
                  <a:srgbClr val="000090"/>
                </a:solidFill>
                <a:latin typeface="Arial" charset="0"/>
              </a:rPr>
              <a:t>Está </a:t>
            </a:r>
            <a:r>
              <a:rPr lang="es-ES_tradnl" b="1" dirty="0">
                <a:solidFill>
                  <a:srgbClr val="000090"/>
                </a:solidFill>
                <a:latin typeface="Arial" charset="0"/>
              </a:rPr>
              <a:t>la norma ISO 9004:2009 </a:t>
            </a:r>
            <a:r>
              <a:rPr lang="es-ES_tradnl" b="1" dirty="0" smtClean="0">
                <a:solidFill>
                  <a:srgbClr val="000090"/>
                </a:solidFill>
                <a:latin typeface="Arial" charset="0"/>
              </a:rPr>
              <a:t/>
            </a:r>
            <a:br>
              <a:rPr lang="es-ES_tradnl" b="1" dirty="0" smtClean="0">
                <a:solidFill>
                  <a:srgbClr val="000090"/>
                </a:solidFill>
                <a:latin typeface="Arial" charset="0"/>
              </a:rPr>
            </a:br>
            <a:r>
              <a:rPr lang="es-ES_tradnl" b="1" dirty="0" smtClean="0">
                <a:solidFill>
                  <a:srgbClr val="000090"/>
                </a:solidFill>
                <a:latin typeface="Arial" charset="0"/>
              </a:rPr>
              <a:t>  una respuesta adecuada por </a:t>
            </a:r>
            <a:r>
              <a:rPr lang="es-ES_tradnl" b="1" dirty="0">
                <a:solidFill>
                  <a:srgbClr val="000090"/>
                </a:solidFill>
                <a:latin typeface="Arial" charset="0"/>
              </a:rPr>
              <a:t>esto?</a:t>
            </a:r>
          </a:p>
          <a:p>
            <a:pPr marL="0" indent="0">
              <a:buNone/>
            </a:pPr>
            <a:endParaRPr lang="es-CO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-1"/>
            <a:ext cx="9144000" cy="5785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ES_tradnl" sz="3200" b="1" dirty="0" smtClean="0">
                <a:solidFill>
                  <a:srgbClr val="000090"/>
                </a:solidFill>
                <a:latin typeface="Arial" charset="0"/>
              </a:rPr>
              <a:t>La pregunta lo principal </a:t>
            </a:r>
            <a:endParaRPr lang="es-ES_tradnl" sz="3200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41988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B897EA3-E9F7-3140-AE74-C5F929BF8B04}" type="slidenum">
              <a:rPr lang="nl-NL" sz="1400">
                <a:latin typeface="Arial" charset="0"/>
              </a:rPr>
              <a:pPr eaLnBrk="1" hangingPunct="1"/>
              <a:t>15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513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7513" y="711200"/>
            <a:ext cx="8261350" cy="551656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s-CO" sz="3600" b="1">
                <a:solidFill>
                  <a:srgbClr val="2D2D8A"/>
                </a:solidFill>
                <a:latin typeface="Arial" charset="0"/>
              </a:rPr>
              <a:t>La gestión para el éxito sostenido de una organización  –  Un enfoque de gestión de la calidad</a:t>
            </a:r>
          </a:p>
          <a:p>
            <a:pPr marL="0" indent="0">
              <a:buFontTx/>
              <a:buNone/>
            </a:pPr>
            <a:endParaRPr lang="es-CO" sz="3600" b="1">
              <a:solidFill>
                <a:srgbClr val="2D2D8A"/>
              </a:solidFill>
              <a:latin typeface="Arial" charset="0"/>
            </a:endParaRPr>
          </a:p>
          <a:p>
            <a:pPr marL="0" indent="0">
              <a:buFontTx/>
              <a:buNone/>
            </a:pPr>
            <a:endParaRPr lang="es-CO" altLang="ko-KR" sz="3600">
              <a:solidFill>
                <a:srgbClr val="2D2D8A"/>
              </a:solidFill>
              <a:latin typeface="Arial" charset="0"/>
              <a:ea typeface="Gulim" charset="0"/>
              <a:cs typeface="Gulim" charset="0"/>
            </a:endParaRPr>
          </a:p>
          <a:p>
            <a:pPr marL="0" indent="0">
              <a:buFontTx/>
              <a:buNone/>
            </a:pPr>
            <a: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Propósito:</a:t>
            </a:r>
          </a:p>
          <a:p>
            <a:pPr marL="0" indent="0">
              <a:buFontTx/>
              <a:buNone/>
            </a:pPr>
            <a: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“Ayudar a las organizaciones que emplean la norma ISO 9001 a obtener </a:t>
            </a:r>
            <a:r>
              <a:rPr lang="es-CO" altLang="ko-KR" sz="3600" b="1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beneficios</a:t>
            </a:r>
            <a: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 a largo plazo. </a:t>
            </a:r>
            <a:b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</a:br>
            <a:endParaRPr lang="es-CO" sz="36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78850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n-GB" sz="3200" b="1">
                <a:solidFill>
                  <a:srgbClr val="2D2D8A"/>
                </a:solidFill>
                <a:latin typeface="Arial" charset="0"/>
              </a:rPr>
              <a:t>Norma ISO 9004:2009 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78851" name="Tijdelijke aanduiding voor dianummer 6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A5CD77A-4E0C-F74D-BA24-09179BE94B31}" type="slidenum">
              <a:rPr lang="nl-NL" sz="1400">
                <a:latin typeface="Arial" charset="0"/>
              </a:rPr>
              <a:pPr algn="r" eaLnBrk="1" hangingPunct="1"/>
              <a:t>16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1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1165225"/>
            <a:ext cx="8229600" cy="50307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Facilitar la mejora en los sistemas de gestión de la calidad de los usuarios.</a:t>
            </a:r>
          </a:p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Proporcionar orientación a una organización para la creación de un sistema de gestión de la calidad que:</a:t>
            </a:r>
          </a:p>
          <a:p>
            <a:pPr lvl="1"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cree valor para sus clientes, mediante los productos que suministra;</a:t>
            </a:r>
          </a:p>
          <a:p>
            <a:pPr lvl="1"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cree valor para todas las otras partes interesadas; </a:t>
            </a:r>
          </a:p>
          <a:p>
            <a:pPr lvl="1"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equilibre los puntos de vista de todas las partes interesadas. </a:t>
            </a:r>
          </a:p>
        </p:txBody>
      </p:sp>
      <p:sp>
        <p:nvSpPr>
          <p:cNvPr id="46082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Objetivos para la norma ISO 9004:2009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6084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EE81455C-40EF-E343-A8C7-A0A3717B53E1}" type="slidenum">
              <a:rPr lang="nl-NL" sz="1400">
                <a:latin typeface="Arial" charset="0"/>
              </a:rPr>
              <a:pPr eaLnBrk="1" hangingPunct="1"/>
              <a:t>17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55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33413" y="914400"/>
            <a:ext cx="169862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nl-NL" sz="2200" b="1" i="1">
              <a:solidFill>
                <a:srgbClr val="FFFF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561975" y="1066800"/>
            <a:ext cx="80200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422275" y="342900"/>
            <a:ext cx="8299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200" tIns="38100" rIns="76200" bIns="38100" anchorCtr="1"/>
          <a:lstStyle/>
          <a:p>
            <a:pPr defTabSz="785813"/>
            <a:endParaRPr lang="en-US" sz="3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803275"/>
            <a:ext cx="8462962" cy="5340350"/>
          </a:xfrm>
        </p:spPr>
        <p:txBody>
          <a:bodyPr/>
          <a:lstStyle/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 capacidad de mantener o desarrollar su desempeño a largo plazo: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s-CO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hace énfasis en </a:t>
            </a:r>
            <a:r>
              <a:rPr lang="es-CO">
                <a:solidFill>
                  <a:srgbClr val="FF0000"/>
                </a:solidFill>
                <a:latin typeface="Arial" charset="0"/>
              </a:rPr>
              <a:t>la necesidad de un equilibrio</a:t>
            </a:r>
            <a:r>
              <a:rPr lang="es-CO">
                <a:solidFill>
                  <a:srgbClr val="2D2D8A"/>
                </a:solidFill>
                <a:latin typeface="Arial" charset="0"/>
              </a:rPr>
              <a:t> entre los intereses económico-financieros de una organización y aquéllos del ambiente social y ecológico;</a:t>
            </a:r>
            <a:br>
              <a:rPr lang="es-CO">
                <a:solidFill>
                  <a:srgbClr val="2D2D8A"/>
                </a:solidFill>
                <a:latin typeface="Arial" charset="0"/>
              </a:rPr>
            </a:br>
            <a:endParaRPr lang="es-CO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relaciona </a:t>
            </a:r>
            <a:r>
              <a:rPr lang="es-CO">
                <a:solidFill>
                  <a:srgbClr val="FF0000"/>
                </a:solidFill>
                <a:latin typeface="Arial" charset="0"/>
              </a:rPr>
              <a:t>las partes interesadas </a:t>
            </a:r>
            <a:r>
              <a:rPr lang="es-CO">
                <a:solidFill>
                  <a:srgbClr val="2D2D8A"/>
                </a:solidFill>
                <a:latin typeface="Arial" charset="0"/>
              </a:rPr>
              <a:t>de una organización (tales como clientes, accionistas, empleados, socios y la sociedad).</a:t>
            </a:r>
            <a:r>
              <a:rPr lang="es-CO" b="1">
                <a:solidFill>
                  <a:srgbClr val="2D2D8A"/>
                </a:solidFill>
                <a:latin typeface="Arial" charset="0"/>
              </a:rPr>
              <a:t>  </a:t>
            </a:r>
          </a:p>
        </p:txBody>
      </p:sp>
      <p:sp>
        <p:nvSpPr>
          <p:cNvPr id="50181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es el “éxito sostenido”?</a:t>
            </a:r>
          </a:p>
        </p:txBody>
      </p:sp>
      <p:sp>
        <p:nvSpPr>
          <p:cNvPr id="50183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D5D9D7B-3920-FE4C-A801-6D612AC04175}" type="slidenum">
              <a:rPr lang="nl-NL" sz="1400">
                <a:latin typeface="Arial" charset="0"/>
              </a:rPr>
              <a:pPr eaLnBrk="1" hangingPunct="1"/>
              <a:t>18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33413" y="914400"/>
            <a:ext cx="169862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nl-NL" sz="2200" b="1" i="1">
              <a:solidFill>
                <a:srgbClr val="FFFF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561975" y="1066800"/>
            <a:ext cx="80200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422275" y="342900"/>
            <a:ext cx="8299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200" tIns="38100" rIns="76200" bIns="38100" anchorCtr="1"/>
          <a:lstStyle/>
          <a:p>
            <a:pPr defTabSz="785813"/>
            <a:endParaRPr lang="en-US" sz="3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809625"/>
            <a:ext cx="8223250" cy="5360988"/>
          </a:xfrm>
        </p:spPr>
        <p:txBody>
          <a:bodyPr/>
          <a:lstStyle/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n-US" sz="2800" i="1">
                <a:solidFill>
                  <a:srgbClr val="2D2D8A"/>
                </a:solidFill>
                <a:latin typeface="Arial" charset="0"/>
              </a:rPr>
              <a:t/>
            </a:r>
            <a:br>
              <a:rPr lang="en-US" sz="2800" i="1">
                <a:solidFill>
                  <a:srgbClr val="2D2D8A"/>
                </a:solidFill>
                <a:latin typeface="Arial" charset="0"/>
              </a:rPr>
            </a:br>
            <a:r>
              <a:rPr lang="es-CO" sz="2800">
                <a:solidFill>
                  <a:srgbClr val="2D2D8A"/>
                </a:solidFill>
                <a:latin typeface="Arial" charset="0"/>
              </a:rPr>
              <a:t>“Una organización que alcanza el éxito sostenido es capaz de trabajar con todas las partes interesadas relevantes y de satisfacer sus necesidades y expectativas.”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s-CO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n-US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s-CO" sz="2800">
                <a:solidFill>
                  <a:srgbClr val="2D2D8A"/>
                </a:solidFill>
                <a:latin typeface="Arial" charset="0"/>
              </a:rPr>
              <a:t>Frase bonita y extensa, pero ¿Qué significa?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s-CO" sz="2800">
                <a:solidFill>
                  <a:srgbClr val="2D2D8A"/>
                </a:solidFill>
                <a:latin typeface="Arial" charset="0"/>
              </a:rPr>
              <a:t>¿Qué debería hacer yo como director?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n-US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n-US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n-US" sz="2800" b="1">
                <a:solidFill>
                  <a:srgbClr val="2D2D8A"/>
                </a:solidFill>
                <a:latin typeface="Arial" charset="0"/>
              </a:rPr>
              <a:t>……¿</a:t>
            </a:r>
            <a:r>
              <a:rPr lang="es-CO" sz="2800" b="1">
                <a:solidFill>
                  <a:srgbClr val="2D2D8A"/>
                </a:solidFill>
                <a:latin typeface="Arial" charset="0"/>
              </a:rPr>
              <a:t>Debería dividir su “torta” de una forma equilibrada entre todas las partes interesadas pertinentes..…… ???</a:t>
            </a:r>
            <a:r>
              <a:rPr lang="es-CO" sz="2800">
                <a:solidFill>
                  <a:srgbClr val="2D2D8A"/>
                </a:solidFill>
                <a:latin typeface="Arial" charset="0"/>
              </a:rPr>
              <a:t> </a:t>
            </a:r>
            <a:endParaRPr lang="es-CO" sz="28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52229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es el “éxito” en la práctica diaria?</a:t>
            </a:r>
          </a:p>
        </p:txBody>
      </p:sp>
      <p:sp>
        <p:nvSpPr>
          <p:cNvPr id="52231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46CBB23-9F1C-7F4E-BD7B-F50E55EF8648}" type="slidenum">
              <a:rPr lang="nl-NL" sz="1400">
                <a:latin typeface="Arial" charset="0"/>
              </a:rPr>
              <a:pPr eaLnBrk="1" hangingPunct="1"/>
              <a:t>19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54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endParaRPr lang="es-CO" sz="3200" b="1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1021" y="2308304"/>
            <a:ext cx="59254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6600" b="1" dirty="0" smtClean="0">
                <a:solidFill>
                  <a:srgbClr val="000090"/>
                </a:solidFill>
                <a:latin typeface="+mn-lt"/>
              </a:rPr>
              <a:t>ISO 9001:2015</a:t>
            </a:r>
            <a:endParaRPr lang="es-ES_tradnl" sz="6600" b="1" dirty="0">
              <a:solidFill>
                <a:srgbClr val="00009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59144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es el “éxito” en la práctica diaria?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" name="Ovaal 3"/>
          <p:cNvSpPr/>
          <p:nvPr/>
        </p:nvSpPr>
        <p:spPr>
          <a:xfrm>
            <a:off x="71438" y="1204225"/>
            <a:ext cx="2860675" cy="2727325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CO" sz="2400" b="1" smtClean="0">
                <a:latin typeface="Arial" charset="0"/>
              </a:rPr>
              <a:t>Ingreso o</a:t>
            </a:r>
            <a:br>
              <a:rPr lang="es-CO" sz="2400" b="1" smtClean="0">
                <a:latin typeface="Arial" charset="0"/>
              </a:rPr>
            </a:br>
            <a:r>
              <a:rPr lang="es-CO" sz="2400" b="1" smtClean="0">
                <a:latin typeface="Arial" charset="0"/>
              </a:rPr>
              <a:t>facturación</a:t>
            </a:r>
            <a:endParaRPr lang="en-US" sz="2400" b="1" smtClean="0">
              <a:latin typeface="Arial" charset="0"/>
            </a:endParaRPr>
          </a:p>
        </p:txBody>
      </p:sp>
      <p:sp>
        <p:nvSpPr>
          <p:cNvPr id="5" name="Ovaal 4"/>
          <p:cNvSpPr/>
          <p:nvPr/>
        </p:nvSpPr>
        <p:spPr>
          <a:xfrm>
            <a:off x="3499759" y="1798059"/>
            <a:ext cx="1824886" cy="1547813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chemeClr val="tx1"/>
                </a:solidFill>
              </a:rPr>
              <a:t>Costos</a:t>
            </a:r>
          </a:p>
        </p:txBody>
      </p:sp>
      <p:sp>
        <p:nvSpPr>
          <p:cNvPr id="6" name="Ovaal 5"/>
          <p:cNvSpPr/>
          <p:nvPr/>
        </p:nvSpPr>
        <p:spPr>
          <a:xfrm>
            <a:off x="5914248" y="1204225"/>
            <a:ext cx="2862263" cy="2727325"/>
          </a:xfrm>
          <a:prstGeom prst="ellipse">
            <a:avLst/>
          </a:prstGeom>
          <a:solidFill>
            <a:srgbClr val="00E2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CO" sz="2400" b="1" smtClean="0">
                <a:latin typeface="Arial" charset="0"/>
              </a:rPr>
              <a:t>Superávit</a:t>
            </a:r>
            <a:endParaRPr lang="en-US" sz="24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</p:txBody>
      </p:sp>
      <p:sp>
        <p:nvSpPr>
          <p:cNvPr id="7" name="Ovaal 6"/>
          <p:cNvSpPr/>
          <p:nvPr/>
        </p:nvSpPr>
        <p:spPr>
          <a:xfrm>
            <a:off x="6503419" y="1861122"/>
            <a:ext cx="1753828" cy="145415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595959"/>
                </a:solidFill>
              </a:rPr>
              <a:t>Costos</a:t>
            </a:r>
            <a:endParaRPr lang="en-US" sz="2400" b="1">
              <a:solidFill>
                <a:srgbClr val="595959"/>
              </a:solidFill>
            </a:endParaRPr>
          </a:p>
        </p:txBody>
      </p:sp>
      <p:sp>
        <p:nvSpPr>
          <p:cNvPr id="54286" name="Tekstvak 7"/>
          <p:cNvSpPr txBox="1">
            <a:spLocks noChangeArrowheads="1"/>
          </p:cNvSpPr>
          <p:nvPr/>
        </p:nvSpPr>
        <p:spPr bwMode="auto">
          <a:xfrm>
            <a:off x="2868613" y="1982788"/>
            <a:ext cx="6953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600" b="1"/>
              <a:t>-</a:t>
            </a:r>
          </a:p>
        </p:txBody>
      </p:sp>
      <p:sp>
        <p:nvSpPr>
          <p:cNvPr id="54287" name="Tekstvak 8"/>
          <p:cNvSpPr txBox="1">
            <a:spLocks noChangeArrowheads="1"/>
          </p:cNvSpPr>
          <p:nvPr/>
        </p:nvSpPr>
        <p:spPr bwMode="auto">
          <a:xfrm>
            <a:off x="5213350" y="1952625"/>
            <a:ext cx="6953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600" b="1"/>
              <a:t>=</a:t>
            </a:r>
          </a:p>
        </p:txBody>
      </p:sp>
      <p:sp>
        <p:nvSpPr>
          <p:cNvPr id="54288" name="Tekstvak 9"/>
          <p:cNvSpPr txBox="1">
            <a:spLocks noChangeArrowheads="1"/>
          </p:cNvSpPr>
          <p:nvPr/>
        </p:nvSpPr>
        <p:spPr bwMode="auto">
          <a:xfrm>
            <a:off x="5265738" y="4113213"/>
            <a:ext cx="36576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s-CO" b="1">
                <a:solidFill>
                  <a:srgbClr val="009900"/>
                </a:solidFill>
                <a:latin typeface="Arial" charset="0"/>
              </a:rPr>
              <a:t>Parte verde: Superávit, dinero que se puede reinvertir, o “dar” a una o más de las partes interesadas.    </a:t>
            </a:r>
            <a:br>
              <a:rPr lang="es-CO" b="1">
                <a:solidFill>
                  <a:srgbClr val="009900"/>
                </a:solidFill>
                <a:latin typeface="Arial" charset="0"/>
              </a:rPr>
            </a:br>
            <a:endParaRPr lang="en-US" b="1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54290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C429B9D-22FF-0E42-B5B0-8CEB2A2C8212}" type="slidenum">
              <a:rPr lang="nl-NL" sz="1400">
                <a:latin typeface="Arial" charset="0"/>
              </a:rPr>
              <a:pPr eaLnBrk="1" hangingPunct="1"/>
              <a:t>20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86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10"/>
          <p:cNvSpPr>
            <a:spLocks noChangeArrowheads="1"/>
          </p:cNvSpPr>
          <p:nvPr/>
        </p:nvSpPr>
        <p:spPr bwMode="auto">
          <a:xfrm>
            <a:off x="2543175" y="1622501"/>
            <a:ext cx="3857625" cy="3571875"/>
          </a:xfrm>
          <a:prstGeom prst="ellipse">
            <a:avLst/>
          </a:prstGeom>
          <a:solidFill>
            <a:srgbClr val="66FF33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cxnSp>
        <p:nvCxnSpPr>
          <p:cNvPr id="56324" name="Rechte verbindingslijn 20"/>
          <p:cNvCxnSpPr>
            <a:cxnSpLocks noChangeShapeType="1"/>
          </p:cNvCxnSpPr>
          <p:nvPr/>
        </p:nvCxnSpPr>
        <p:spPr bwMode="auto">
          <a:xfrm rot="16200000" flipH="1">
            <a:off x="3241675" y="2178050"/>
            <a:ext cx="1665288" cy="79533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5" name="Rechte verbindingslijn 22"/>
          <p:cNvCxnSpPr>
            <a:cxnSpLocks noChangeShapeType="1"/>
          </p:cNvCxnSpPr>
          <p:nvPr/>
        </p:nvCxnSpPr>
        <p:spPr bwMode="auto">
          <a:xfrm>
            <a:off x="2628900" y="2781300"/>
            <a:ext cx="1843088" cy="6270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6" name="Rechte verbindingslijn 24"/>
          <p:cNvCxnSpPr>
            <a:cxnSpLocks noChangeShapeType="1"/>
          </p:cNvCxnSpPr>
          <p:nvPr/>
        </p:nvCxnSpPr>
        <p:spPr bwMode="auto">
          <a:xfrm rot="5400000">
            <a:off x="4013200" y="2230438"/>
            <a:ext cx="1636713" cy="719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7" name="Rechte verbindingslijn 28"/>
          <p:cNvCxnSpPr>
            <a:cxnSpLocks noChangeShapeType="1"/>
          </p:cNvCxnSpPr>
          <p:nvPr/>
        </p:nvCxnSpPr>
        <p:spPr bwMode="auto">
          <a:xfrm rot="10800000" flipV="1">
            <a:off x="2667000" y="3408363"/>
            <a:ext cx="1804988" cy="6207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8" name="Rechte verbindingslijn 34"/>
          <p:cNvCxnSpPr>
            <a:cxnSpLocks noChangeShapeType="1"/>
          </p:cNvCxnSpPr>
          <p:nvPr/>
        </p:nvCxnSpPr>
        <p:spPr bwMode="auto">
          <a:xfrm rot="16200000" flipH="1">
            <a:off x="4035426" y="3844925"/>
            <a:ext cx="1649412" cy="77628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9" name="Rechte verbindingslijn 37"/>
          <p:cNvCxnSpPr>
            <a:cxnSpLocks noChangeShapeType="1"/>
          </p:cNvCxnSpPr>
          <p:nvPr/>
        </p:nvCxnSpPr>
        <p:spPr bwMode="auto">
          <a:xfrm rot="10800000" flipV="1">
            <a:off x="4471988" y="2693988"/>
            <a:ext cx="1785937" cy="7143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Cirkel 11"/>
          <p:cNvSpPr/>
          <p:nvPr/>
        </p:nvSpPr>
        <p:spPr bwMode="auto">
          <a:xfrm>
            <a:off x="2543175" y="1622425"/>
            <a:ext cx="3857625" cy="3571875"/>
          </a:xfrm>
          <a:prstGeom prst="pie">
            <a:avLst>
              <a:gd name="adj1" fmla="val 20294187"/>
              <a:gd name="adj2" fmla="val 1133379"/>
            </a:avLst>
          </a:prstGeom>
          <a:solidFill>
            <a:srgbClr val="66FF33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27" name="Tekstvak 45"/>
          <p:cNvSpPr txBox="1">
            <a:spLocks noChangeArrowheads="1"/>
          </p:cNvSpPr>
          <p:nvPr/>
        </p:nvSpPr>
        <p:spPr bwMode="auto">
          <a:xfrm>
            <a:off x="3917950" y="1925638"/>
            <a:ext cx="1095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Sociedad</a:t>
            </a:r>
          </a:p>
        </p:txBody>
      </p:sp>
      <p:sp>
        <p:nvSpPr>
          <p:cNvPr id="13328" name="Tekstvak 46"/>
          <p:cNvSpPr txBox="1">
            <a:spLocks noChangeArrowheads="1"/>
          </p:cNvSpPr>
          <p:nvPr/>
        </p:nvSpPr>
        <p:spPr bwMode="auto">
          <a:xfrm>
            <a:off x="2725738" y="2428875"/>
            <a:ext cx="1425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Proveedores</a:t>
            </a:r>
          </a:p>
        </p:txBody>
      </p:sp>
      <p:sp>
        <p:nvSpPr>
          <p:cNvPr id="13329" name="Tekstvak 48"/>
          <p:cNvSpPr txBox="1">
            <a:spLocks noChangeArrowheads="1"/>
          </p:cNvSpPr>
          <p:nvPr/>
        </p:nvSpPr>
        <p:spPr bwMode="auto">
          <a:xfrm>
            <a:off x="2476500" y="3198813"/>
            <a:ext cx="1277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Empleados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330" name="Tekstvak 51"/>
          <p:cNvSpPr txBox="1">
            <a:spLocks noChangeArrowheads="1"/>
          </p:cNvSpPr>
          <p:nvPr/>
        </p:nvSpPr>
        <p:spPr bwMode="auto">
          <a:xfrm>
            <a:off x="2767013" y="4021138"/>
            <a:ext cx="1335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Accionistas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331" name="Tekstvak 52"/>
          <p:cNvSpPr txBox="1">
            <a:spLocks noChangeArrowheads="1"/>
          </p:cNvSpPr>
          <p:nvPr/>
        </p:nvSpPr>
        <p:spPr bwMode="auto">
          <a:xfrm>
            <a:off x="5422900" y="3224213"/>
            <a:ext cx="9826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Clientes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332" name="Tekstvak 53"/>
          <p:cNvSpPr txBox="1">
            <a:spLocks noChangeArrowheads="1"/>
          </p:cNvSpPr>
          <p:nvPr/>
        </p:nvSpPr>
        <p:spPr bwMode="auto">
          <a:xfrm>
            <a:off x="5043488" y="2279650"/>
            <a:ext cx="8556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Socios</a:t>
            </a:r>
          </a:p>
        </p:txBody>
      </p:sp>
      <p:sp>
        <p:nvSpPr>
          <p:cNvPr id="56337" name="Tekstvak 54"/>
          <p:cNvSpPr txBox="1">
            <a:spLocks noChangeArrowheads="1"/>
          </p:cNvSpPr>
          <p:nvPr/>
        </p:nvSpPr>
        <p:spPr bwMode="auto">
          <a:xfrm>
            <a:off x="5014913" y="4003675"/>
            <a:ext cx="1006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1600" b="1">
                <a:latin typeface="Arial" charset="0"/>
              </a:rPr>
              <a:t>¿Re-</a:t>
            </a:r>
          </a:p>
          <a:p>
            <a:pPr eaLnBrk="1" hangingPunct="1"/>
            <a:r>
              <a:rPr lang="es-CO" sz="1600" b="1">
                <a:latin typeface="Arial" charset="0"/>
              </a:rPr>
              <a:t>invertir?</a:t>
            </a:r>
          </a:p>
        </p:txBody>
      </p:sp>
      <p:sp>
        <p:nvSpPr>
          <p:cNvPr id="21" name="Boog 20"/>
          <p:cNvSpPr/>
          <p:nvPr/>
        </p:nvSpPr>
        <p:spPr bwMode="auto">
          <a:xfrm>
            <a:off x="2328863" y="1479550"/>
            <a:ext cx="4357687" cy="3929063"/>
          </a:xfrm>
          <a:prstGeom prst="arc">
            <a:avLst>
              <a:gd name="adj1" fmla="val 1897137"/>
              <a:gd name="adj2" fmla="val 9050126"/>
            </a:avLst>
          </a:prstGeom>
          <a:noFill/>
          <a:ln w="76200" cap="flat" cmpd="sng" algn="ctr">
            <a:solidFill>
              <a:srgbClr val="00B050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287838" y="5265738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  <p:cxnSp>
        <p:nvCxnSpPr>
          <p:cNvPr id="30" name="Rechte verbindingslijn met pijl 29"/>
          <p:cNvCxnSpPr/>
          <p:nvPr/>
        </p:nvCxnSpPr>
        <p:spPr>
          <a:xfrm rot="10800000" flipV="1">
            <a:off x="5502275" y="2601913"/>
            <a:ext cx="1544638" cy="393700"/>
          </a:xfrm>
          <a:prstGeom prst="straightConnector1">
            <a:avLst/>
          </a:prstGeom>
          <a:ln w="76200">
            <a:solidFill>
              <a:srgbClr val="8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43" name="Rectangle 718"/>
          <p:cNvSpPr>
            <a:spLocks noChangeArrowheads="1"/>
          </p:cNvSpPr>
          <p:nvPr/>
        </p:nvSpPr>
        <p:spPr bwMode="auto">
          <a:xfrm>
            <a:off x="0" y="-40354"/>
            <a:ext cx="9144000" cy="10556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La torta - ¿Cómo dividirla entre </a:t>
            </a:r>
            <a:br>
              <a:rPr lang="es-CO" sz="3200" b="1">
                <a:solidFill>
                  <a:srgbClr val="2D2D8A"/>
                </a:solidFill>
                <a:latin typeface="Arial" charset="0"/>
              </a:rPr>
            </a:br>
            <a:r>
              <a:rPr lang="es-CO" sz="3200" b="1">
                <a:solidFill>
                  <a:srgbClr val="2D2D8A"/>
                </a:solidFill>
                <a:latin typeface="Arial" charset="0"/>
              </a:rPr>
              <a:t>las partes interesadas?</a:t>
            </a:r>
            <a:r>
              <a:rPr lang="en-US" sz="3200" b="1">
                <a:solidFill>
                  <a:srgbClr val="2D2D8A"/>
                </a:solidFill>
                <a:latin typeface="Arial" charset="0"/>
              </a:rPr>
              <a:t> </a:t>
            </a:r>
          </a:p>
        </p:txBody>
      </p:sp>
      <p:sp>
        <p:nvSpPr>
          <p:cNvPr id="56344" name="Tekstvak 39"/>
          <p:cNvSpPr txBox="1">
            <a:spLocks noChangeArrowheads="1"/>
          </p:cNvSpPr>
          <p:nvPr/>
        </p:nvSpPr>
        <p:spPr bwMode="auto">
          <a:xfrm>
            <a:off x="2559050" y="5853113"/>
            <a:ext cx="41068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3200" b="1">
                <a:solidFill>
                  <a:srgbClr val="009900"/>
                </a:solidFill>
                <a:latin typeface="Arial" charset="0"/>
              </a:rPr>
              <a:t>Acción de Equilibrio</a:t>
            </a:r>
            <a:endParaRPr lang="en-US" sz="3200" b="1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34" name="Lijntoelichting 1 33"/>
          <p:cNvSpPr/>
          <p:nvPr/>
        </p:nvSpPr>
        <p:spPr>
          <a:xfrm>
            <a:off x="6432550" y="1644650"/>
            <a:ext cx="2711450" cy="1071563"/>
          </a:xfrm>
          <a:prstGeom prst="borderCallout1">
            <a:avLst>
              <a:gd name="adj1" fmla="val 18750"/>
              <a:gd name="adj2" fmla="val -8333"/>
              <a:gd name="adj3" fmla="val 123214"/>
              <a:gd name="adj4" fmla="val -6389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Superávit (ganancia aún</a:t>
            </a:r>
          </a:p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no destinada)</a:t>
            </a:r>
            <a:endParaRPr lang="en-US" sz="2400" b="1">
              <a:solidFill>
                <a:srgbClr val="808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6477000" y="2724150"/>
            <a:ext cx="2667000" cy="1200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Pero también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el Tiempo y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la Atención </a:t>
            </a:r>
          </a:p>
        </p:txBody>
      </p:sp>
      <p:cxnSp>
        <p:nvCxnSpPr>
          <p:cNvPr id="56347" name="Rechte verbindingslijn 34"/>
          <p:cNvCxnSpPr>
            <a:cxnSpLocks noChangeShapeType="1"/>
          </p:cNvCxnSpPr>
          <p:nvPr/>
        </p:nvCxnSpPr>
        <p:spPr bwMode="auto">
          <a:xfrm rot="5400000">
            <a:off x="3290888" y="3814762"/>
            <a:ext cx="1524000" cy="86677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Ovaal 22"/>
          <p:cNvSpPr/>
          <p:nvPr/>
        </p:nvSpPr>
        <p:spPr>
          <a:xfrm>
            <a:off x="3661382" y="2662066"/>
            <a:ext cx="1735794" cy="160870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CO" sz="2400" b="1" dirty="0">
                <a:solidFill>
                  <a:schemeClr val="bg1"/>
                </a:solidFill>
              </a:rPr>
              <a:t>Costos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3" name="Tekstvak 45"/>
          <p:cNvSpPr txBox="1">
            <a:spLocks noChangeArrowheads="1"/>
          </p:cNvSpPr>
          <p:nvPr/>
        </p:nvSpPr>
        <p:spPr bwMode="auto">
          <a:xfrm>
            <a:off x="3879850" y="4621213"/>
            <a:ext cx="10969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Gobierno</a:t>
            </a:r>
          </a:p>
        </p:txBody>
      </p:sp>
      <p:sp>
        <p:nvSpPr>
          <p:cNvPr id="56352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74E3E39-0C3B-EC4F-8B06-9444D31CFF69}" type="slidenum">
              <a:rPr lang="nl-NL" sz="1400">
                <a:latin typeface="Arial" charset="0"/>
              </a:rPr>
              <a:pPr eaLnBrk="1" hangingPunct="1"/>
              <a:t>21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896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al 10"/>
          <p:cNvSpPr>
            <a:spLocks noChangeArrowheads="1"/>
          </p:cNvSpPr>
          <p:nvPr/>
        </p:nvSpPr>
        <p:spPr bwMode="auto">
          <a:xfrm>
            <a:off x="2365050" y="1943126"/>
            <a:ext cx="3857625" cy="3571875"/>
          </a:xfrm>
          <a:prstGeom prst="ellipse">
            <a:avLst/>
          </a:prstGeom>
          <a:solidFill>
            <a:srgbClr val="66FF33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cxnSp>
        <p:nvCxnSpPr>
          <p:cNvPr id="58372" name="Rechte verbindingslijn 62"/>
          <p:cNvCxnSpPr>
            <a:cxnSpLocks noChangeShapeType="1"/>
          </p:cNvCxnSpPr>
          <p:nvPr/>
        </p:nvCxnSpPr>
        <p:spPr bwMode="auto">
          <a:xfrm rot="10800000" flipV="1">
            <a:off x="1912938" y="3722688"/>
            <a:ext cx="428625" cy="0"/>
          </a:xfrm>
          <a:prstGeom prst="line">
            <a:avLst/>
          </a:prstGeom>
          <a:noFill/>
          <a:ln w="76200">
            <a:solidFill>
              <a:srgbClr val="0070C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Ovaal 25"/>
          <p:cNvSpPr/>
          <p:nvPr/>
        </p:nvSpPr>
        <p:spPr>
          <a:xfrm>
            <a:off x="1376363" y="3524250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2</a:t>
            </a:r>
          </a:p>
        </p:txBody>
      </p:sp>
      <p:sp>
        <p:nvSpPr>
          <p:cNvPr id="58374" name="Rectangle 718"/>
          <p:cNvSpPr>
            <a:spLocks noChangeArrowheads="1"/>
          </p:cNvSpPr>
          <p:nvPr/>
        </p:nvSpPr>
        <p:spPr bwMode="auto">
          <a:xfrm>
            <a:off x="0" y="-1"/>
            <a:ext cx="9144000" cy="10633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La torta – pero además, </a:t>
            </a:r>
            <a:endParaRPr lang="es-CO" sz="3200" b="1" dirty="0" smtClean="0">
              <a:solidFill>
                <a:srgbClr val="2D2D8A"/>
              </a:solidFill>
              <a:latin typeface="Arial" charset="0"/>
            </a:endParaRPr>
          </a:p>
          <a:p>
            <a:pPr algn="r" defTabSz="785813"/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¿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Cómo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hacerla más 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grande? </a:t>
            </a:r>
          </a:p>
        </p:txBody>
      </p:sp>
      <p:sp>
        <p:nvSpPr>
          <p:cNvPr id="40" name="Lijntoelichting 1 39"/>
          <p:cNvSpPr/>
          <p:nvPr/>
        </p:nvSpPr>
        <p:spPr>
          <a:xfrm>
            <a:off x="6432550" y="1644650"/>
            <a:ext cx="2711450" cy="1071563"/>
          </a:xfrm>
          <a:prstGeom prst="borderCallout1">
            <a:avLst>
              <a:gd name="adj1" fmla="val 18750"/>
              <a:gd name="adj2" fmla="val -8333"/>
              <a:gd name="adj3" fmla="val 123214"/>
              <a:gd name="adj4" fmla="val -6389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Superávit (ganancia aún</a:t>
            </a:r>
          </a:p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no destinada)</a:t>
            </a:r>
            <a:endParaRPr lang="en-US" sz="2400" b="1">
              <a:solidFill>
                <a:srgbClr val="808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6477000" y="2724150"/>
            <a:ext cx="2667000" cy="1200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Pero también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el Tiempo y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la Atención </a:t>
            </a:r>
          </a:p>
        </p:txBody>
      </p:sp>
      <p:cxnSp>
        <p:nvCxnSpPr>
          <p:cNvPr id="58378" name="Rechte verbindingslijn 20"/>
          <p:cNvCxnSpPr>
            <a:cxnSpLocks noChangeShapeType="1"/>
          </p:cNvCxnSpPr>
          <p:nvPr/>
        </p:nvCxnSpPr>
        <p:spPr bwMode="auto">
          <a:xfrm rot="16200000" flipH="1">
            <a:off x="3063875" y="2498725"/>
            <a:ext cx="1665288" cy="79533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9" name="Rechte verbindingslijn 22"/>
          <p:cNvCxnSpPr>
            <a:cxnSpLocks noChangeShapeType="1"/>
          </p:cNvCxnSpPr>
          <p:nvPr/>
        </p:nvCxnSpPr>
        <p:spPr bwMode="auto">
          <a:xfrm>
            <a:off x="2451100" y="3101975"/>
            <a:ext cx="1843088" cy="6270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0" name="Rechte verbindingslijn 24"/>
          <p:cNvCxnSpPr>
            <a:cxnSpLocks noChangeShapeType="1"/>
          </p:cNvCxnSpPr>
          <p:nvPr/>
        </p:nvCxnSpPr>
        <p:spPr bwMode="auto">
          <a:xfrm rot="5400000">
            <a:off x="3835400" y="2551113"/>
            <a:ext cx="1636713" cy="719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1" name="Rechte verbindingslijn 28"/>
          <p:cNvCxnSpPr>
            <a:cxnSpLocks noChangeShapeType="1"/>
          </p:cNvCxnSpPr>
          <p:nvPr/>
        </p:nvCxnSpPr>
        <p:spPr bwMode="auto">
          <a:xfrm rot="10800000" flipV="1">
            <a:off x="2489200" y="3729038"/>
            <a:ext cx="1804988" cy="6207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2" name="Rechte verbindingslijn 34"/>
          <p:cNvCxnSpPr>
            <a:cxnSpLocks noChangeShapeType="1"/>
          </p:cNvCxnSpPr>
          <p:nvPr/>
        </p:nvCxnSpPr>
        <p:spPr bwMode="auto">
          <a:xfrm rot="16200000" flipH="1">
            <a:off x="3857626" y="4165600"/>
            <a:ext cx="1649412" cy="77628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3" name="Rechte verbindingslijn 37"/>
          <p:cNvCxnSpPr>
            <a:cxnSpLocks noChangeShapeType="1"/>
          </p:cNvCxnSpPr>
          <p:nvPr/>
        </p:nvCxnSpPr>
        <p:spPr bwMode="auto">
          <a:xfrm rot="10800000" flipV="1">
            <a:off x="4294188" y="3014663"/>
            <a:ext cx="1785937" cy="7143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Cirkel 54"/>
          <p:cNvSpPr/>
          <p:nvPr/>
        </p:nvSpPr>
        <p:spPr bwMode="auto">
          <a:xfrm>
            <a:off x="2365375" y="1943100"/>
            <a:ext cx="3857625" cy="3571875"/>
          </a:xfrm>
          <a:prstGeom prst="pie">
            <a:avLst>
              <a:gd name="adj1" fmla="val 20294187"/>
              <a:gd name="adj2" fmla="val 1133379"/>
            </a:avLst>
          </a:prstGeom>
          <a:solidFill>
            <a:srgbClr val="66FF33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Tekstvak 45"/>
          <p:cNvSpPr txBox="1">
            <a:spLocks noChangeArrowheads="1"/>
          </p:cNvSpPr>
          <p:nvPr/>
        </p:nvSpPr>
        <p:spPr bwMode="auto">
          <a:xfrm>
            <a:off x="3740150" y="2246313"/>
            <a:ext cx="1095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Sociedad</a:t>
            </a:r>
          </a:p>
        </p:txBody>
      </p:sp>
      <p:sp>
        <p:nvSpPr>
          <p:cNvPr id="57" name="Tekstvak 46"/>
          <p:cNvSpPr txBox="1">
            <a:spLocks noChangeArrowheads="1"/>
          </p:cNvSpPr>
          <p:nvPr/>
        </p:nvSpPr>
        <p:spPr bwMode="auto">
          <a:xfrm>
            <a:off x="2547938" y="2749550"/>
            <a:ext cx="1425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Proveedores</a:t>
            </a:r>
          </a:p>
        </p:txBody>
      </p:sp>
      <p:sp>
        <p:nvSpPr>
          <p:cNvPr id="58" name="Tekstvak 48"/>
          <p:cNvSpPr txBox="1">
            <a:spLocks noChangeArrowheads="1"/>
          </p:cNvSpPr>
          <p:nvPr/>
        </p:nvSpPr>
        <p:spPr bwMode="auto">
          <a:xfrm>
            <a:off x="2298700" y="3519488"/>
            <a:ext cx="1277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Empleados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59" name="Tekstvak 51"/>
          <p:cNvSpPr txBox="1">
            <a:spLocks noChangeArrowheads="1"/>
          </p:cNvSpPr>
          <p:nvPr/>
        </p:nvSpPr>
        <p:spPr bwMode="auto">
          <a:xfrm>
            <a:off x="2589213" y="4341813"/>
            <a:ext cx="1335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Accionistas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0" name="Tekstvak 52"/>
          <p:cNvSpPr txBox="1">
            <a:spLocks noChangeArrowheads="1"/>
          </p:cNvSpPr>
          <p:nvPr/>
        </p:nvSpPr>
        <p:spPr bwMode="auto">
          <a:xfrm>
            <a:off x="5245100" y="3544888"/>
            <a:ext cx="9826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Clientes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1" name="Tekstvak 53"/>
          <p:cNvSpPr txBox="1">
            <a:spLocks noChangeArrowheads="1"/>
          </p:cNvSpPr>
          <p:nvPr/>
        </p:nvSpPr>
        <p:spPr bwMode="auto">
          <a:xfrm>
            <a:off x="4865688" y="2600325"/>
            <a:ext cx="8556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Socios</a:t>
            </a:r>
          </a:p>
        </p:txBody>
      </p:sp>
      <p:sp>
        <p:nvSpPr>
          <p:cNvPr id="58391" name="Tekstvak 54"/>
          <p:cNvSpPr txBox="1">
            <a:spLocks noChangeArrowheads="1"/>
          </p:cNvSpPr>
          <p:nvPr/>
        </p:nvSpPr>
        <p:spPr bwMode="auto">
          <a:xfrm>
            <a:off x="4837113" y="4324350"/>
            <a:ext cx="1006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1600" b="1">
                <a:latin typeface="Arial" charset="0"/>
              </a:rPr>
              <a:t>¿Re-</a:t>
            </a:r>
          </a:p>
          <a:p>
            <a:pPr eaLnBrk="1" hangingPunct="1"/>
            <a:r>
              <a:rPr lang="es-CO" sz="1600" b="1">
                <a:latin typeface="Arial" charset="0"/>
              </a:rPr>
              <a:t>invertir?</a:t>
            </a:r>
          </a:p>
        </p:txBody>
      </p:sp>
      <p:sp>
        <p:nvSpPr>
          <p:cNvPr id="63" name="Boog 62"/>
          <p:cNvSpPr/>
          <p:nvPr/>
        </p:nvSpPr>
        <p:spPr bwMode="auto">
          <a:xfrm>
            <a:off x="2151063" y="1800225"/>
            <a:ext cx="4357687" cy="3929063"/>
          </a:xfrm>
          <a:prstGeom prst="arc">
            <a:avLst>
              <a:gd name="adj1" fmla="val 1897137"/>
              <a:gd name="adj2" fmla="val 9050126"/>
            </a:avLst>
          </a:prstGeom>
          <a:noFill/>
          <a:ln w="76200" cap="flat" cmpd="sng" algn="ctr">
            <a:solidFill>
              <a:srgbClr val="00B050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4" name="Ovaal 63"/>
          <p:cNvSpPr/>
          <p:nvPr/>
        </p:nvSpPr>
        <p:spPr>
          <a:xfrm>
            <a:off x="4110038" y="5586413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  <p:cxnSp>
        <p:nvCxnSpPr>
          <p:cNvPr id="65" name="Rechte verbindingslijn met pijl 64"/>
          <p:cNvCxnSpPr/>
          <p:nvPr/>
        </p:nvCxnSpPr>
        <p:spPr>
          <a:xfrm rot="10800000" flipV="1">
            <a:off x="5324475" y="3016250"/>
            <a:ext cx="1158875" cy="300038"/>
          </a:xfrm>
          <a:prstGeom prst="straightConnector1">
            <a:avLst/>
          </a:prstGeom>
          <a:ln w="76200">
            <a:solidFill>
              <a:srgbClr val="8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95" name="Rechte verbindingslijn 34"/>
          <p:cNvCxnSpPr>
            <a:cxnSpLocks noChangeShapeType="1"/>
          </p:cNvCxnSpPr>
          <p:nvPr/>
        </p:nvCxnSpPr>
        <p:spPr bwMode="auto">
          <a:xfrm rot="5400000">
            <a:off x="3057526" y="4065587"/>
            <a:ext cx="1649412" cy="8810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" name="Tekstvak 45"/>
          <p:cNvSpPr txBox="1">
            <a:spLocks noChangeArrowheads="1"/>
          </p:cNvSpPr>
          <p:nvPr/>
        </p:nvSpPr>
        <p:spPr bwMode="auto">
          <a:xfrm>
            <a:off x="3702050" y="4941888"/>
            <a:ext cx="10969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Gobierno</a:t>
            </a:r>
          </a:p>
        </p:txBody>
      </p:sp>
      <p:sp>
        <p:nvSpPr>
          <p:cNvPr id="67" name="Ovaal 66"/>
          <p:cNvSpPr/>
          <p:nvPr/>
        </p:nvSpPr>
        <p:spPr>
          <a:xfrm>
            <a:off x="3478472" y="2887688"/>
            <a:ext cx="1735794" cy="160870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CO" sz="2400" b="1" dirty="0">
                <a:solidFill>
                  <a:schemeClr val="bg1"/>
                </a:solidFill>
              </a:rPr>
              <a:t>Costos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58400" name="Rechte verbindingslijn 39"/>
          <p:cNvCxnSpPr>
            <a:cxnSpLocks noChangeShapeType="1"/>
          </p:cNvCxnSpPr>
          <p:nvPr/>
        </p:nvCxnSpPr>
        <p:spPr bwMode="auto">
          <a:xfrm>
            <a:off x="3656013" y="3275013"/>
            <a:ext cx="330200" cy="269875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Ovaal 26"/>
          <p:cNvSpPr/>
          <p:nvPr/>
        </p:nvSpPr>
        <p:spPr>
          <a:xfrm>
            <a:off x="4122738" y="3030538"/>
            <a:ext cx="488950" cy="395287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3</a:t>
            </a:r>
          </a:p>
        </p:txBody>
      </p:sp>
      <p:sp>
        <p:nvSpPr>
          <p:cNvPr id="38" name="Wolkvormige toelichting 37"/>
          <p:cNvSpPr/>
          <p:nvPr/>
        </p:nvSpPr>
        <p:spPr>
          <a:xfrm>
            <a:off x="652463" y="1255713"/>
            <a:ext cx="3122612" cy="1260475"/>
          </a:xfrm>
          <a:prstGeom prst="cloudCallout">
            <a:avLst>
              <a:gd name="adj1" fmla="val 60267"/>
              <a:gd name="adj2" fmla="val 12886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FF0000"/>
                </a:solidFill>
              </a:rPr>
              <a:t>Reducir los costos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58403" name="Tekstvak 39"/>
          <p:cNvSpPr txBox="1">
            <a:spLocks noChangeArrowheads="1"/>
          </p:cNvSpPr>
          <p:nvPr/>
        </p:nvSpPr>
        <p:spPr bwMode="auto">
          <a:xfrm>
            <a:off x="2320925" y="6080125"/>
            <a:ext cx="410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3200" b="1">
                <a:solidFill>
                  <a:srgbClr val="009900"/>
                </a:solidFill>
                <a:latin typeface="Arial" charset="0"/>
              </a:rPr>
              <a:t>Acción de Equilibrio</a:t>
            </a:r>
            <a:endParaRPr lang="en-US" sz="3200" b="1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58404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5403925D-4C8E-BA4A-A228-D41D39FC19EE}" type="slidenum">
              <a:rPr lang="nl-NL" sz="1400">
                <a:latin typeface="Arial" charset="0"/>
              </a:rPr>
              <a:pPr eaLnBrk="1" hangingPunct="1"/>
              <a:t>22</a:t>
            </a:fld>
            <a:endParaRPr lang="nl-NL" sz="1400">
              <a:latin typeface="Arial" charset="0"/>
            </a:endParaRPr>
          </a:p>
        </p:txBody>
      </p:sp>
      <p:sp>
        <p:nvSpPr>
          <p:cNvPr id="58405" name="Wolkvormige toelichting 38"/>
          <p:cNvSpPr>
            <a:spLocks noChangeArrowheads="1"/>
          </p:cNvSpPr>
          <p:nvPr/>
        </p:nvSpPr>
        <p:spPr bwMode="auto">
          <a:xfrm>
            <a:off x="238125" y="4281488"/>
            <a:ext cx="3043238" cy="1450975"/>
          </a:xfrm>
          <a:prstGeom prst="cloudCallout">
            <a:avLst>
              <a:gd name="adj1" fmla="val 9542"/>
              <a:gd name="adj2" fmla="val -88838"/>
            </a:avLst>
          </a:prstGeom>
          <a:solidFill>
            <a:srgbClr val="8EB4E3"/>
          </a:solidFill>
          <a:ln w="254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s-CO" sz="2400" b="1">
                <a:solidFill>
                  <a:srgbClr val="0070C0"/>
                </a:solidFill>
                <a:latin typeface="Arial" charset="0"/>
              </a:rPr>
              <a:t>Incrementar el ingreso</a:t>
            </a:r>
            <a:endParaRPr lang="en-US" sz="2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104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5" name="Picture 3" descr="C:\Program Files\Microsoft Office\Media\CntCD1\ClipArt5\j0281255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638" y="738188"/>
            <a:ext cx="2900362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Ovaal 10"/>
          <p:cNvSpPr>
            <a:spLocks noChangeArrowheads="1"/>
          </p:cNvSpPr>
          <p:nvPr/>
        </p:nvSpPr>
        <p:spPr bwMode="auto">
          <a:xfrm>
            <a:off x="1934797" y="1224155"/>
            <a:ext cx="4631066" cy="4412866"/>
          </a:xfrm>
          <a:prstGeom prst="ellipse">
            <a:avLst/>
          </a:prstGeom>
          <a:solidFill>
            <a:srgbClr val="00FFFF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35" name="Ovaal 10"/>
          <p:cNvSpPr>
            <a:spLocks noChangeArrowheads="1"/>
          </p:cNvSpPr>
          <p:nvPr/>
        </p:nvSpPr>
        <p:spPr bwMode="auto">
          <a:xfrm>
            <a:off x="2321517" y="1592318"/>
            <a:ext cx="3857625" cy="3655739"/>
          </a:xfrm>
          <a:prstGeom prst="ellipse">
            <a:avLst/>
          </a:prstGeom>
          <a:solidFill>
            <a:srgbClr val="66FF33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cxnSp>
        <p:nvCxnSpPr>
          <p:cNvPr id="25605" name="Rechte verbindingslijn 62"/>
          <p:cNvCxnSpPr>
            <a:cxnSpLocks noChangeShapeType="1"/>
          </p:cNvCxnSpPr>
          <p:nvPr/>
        </p:nvCxnSpPr>
        <p:spPr bwMode="auto">
          <a:xfrm rot="10800000">
            <a:off x="1703388" y="3625850"/>
            <a:ext cx="606425" cy="1588"/>
          </a:xfrm>
          <a:prstGeom prst="line">
            <a:avLst/>
          </a:prstGeom>
          <a:noFill/>
          <a:ln w="76200" algn="ctr">
            <a:solidFill>
              <a:schemeClr val="accent6">
                <a:lumMod val="75000"/>
              </a:schemeClr>
            </a:solidFill>
            <a:miter lim="800000"/>
            <a:headEnd/>
            <a:tailEnd type="triangle" w="med" len="med"/>
          </a:ln>
        </p:spPr>
      </p:cxnSp>
      <p:sp>
        <p:nvSpPr>
          <p:cNvPr id="26" name="Ovaal 25"/>
          <p:cNvSpPr/>
          <p:nvPr/>
        </p:nvSpPr>
        <p:spPr>
          <a:xfrm>
            <a:off x="1171575" y="3430588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3</a:t>
            </a:r>
          </a:p>
        </p:txBody>
      </p:sp>
      <p:sp>
        <p:nvSpPr>
          <p:cNvPr id="67" name="Ovaal 66"/>
          <p:cNvSpPr/>
          <p:nvPr/>
        </p:nvSpPr>
        <p:spPr>
          <a:xfrm>
            <a:off x="2972303" y="2229963"/>
            <a:ext cx="2556053" cy="240125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CO" sz="2800" b="1" dirty="0">
                <a:solidFill>
                  <a:schemeClr val="bg1"/>
                </a:solidFill>
              </a:rPr>
              <a:t>Costos</a:t>
            </a:r>
          </a:p>
          <a:p>
            <a:pPr algn="ctr">
              <a:defRPr/>
            </a:pPr>
            <a:endParaRPr lang="es-CO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s-CO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s-CO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23917" name="Rechte verbindingslijn 39"/>
          <p:cNvCxnSpPr>
            <a:cxnSpLocks noChangeShapeType="1"/>
          </p:cNvCxnSpPr>
          <p:nvPr/>
        </p:nvCxnSpPr>
        <p:spPr bwMode="auto">
          <a:xfrm>
            <a:off x="2930525" y="2319338"/>
            <a:ext cx="330200" cy="269875"/>
          </a:xfrm>
          <a:prstGeom prst="line">
            <a:avLst/>
          </a:prstGeom>
          <a:noFill/>
          <a:ln w="76200">
            <a:solidFill>
              <a:srgbClr val="00206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Wolkvormige toelichting 37"/>
          <p:cNvSpPr/>
          <p:nvPr/>
        </p:nvSpPr>
        <p:spPr>
          <a:xfrm>
            <a:off x="377825" y="742950"/>
            <a:ext cx="3122613" cy="1260475"/>
          </a:xfrm>
          <a:prstGeom prst="cloudCallout">
            <a:avLst>
              <a:gd name="adj1" fmla="val 36033"/>
              <a:gd name="adj2" fmla="val 763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FF0000"/>
                </a:solidFill>
              </a:rPr>
              <a:t>Reducir los costos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23919" name="Wolkvormige toelichting 38"/>
          <p:cNvSpPr>
            <a:spLocks noChangeArrowheads="1"/>
          </p:cNvSpPr>
          <p:nvPr/>
        </p:nvSpPr>
        <p:spPr bwMode="auto">
          <a:xfrm>
            <a:off x="65088" y="4281488"/>
            <a:ext cx="3043237" cy="1450975"/>
          </a:xfrm>
          <a:prstGeom prst="cloudCallout">
            <a:avLst>
              <a:gd name="adj1" fmla="val 9542"/>
              <a:gd name="adj2" fmla="val -88838"/>
            </a:avLst>
          </a:prstGeom>
          <a:solidFill>
            <a:schemeClr val="accent1"/>
          </a:solidFill>
          <a:ln w="254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s-CO" sz="2400" b="1">
                <a:solidFill>
                  <a:srgbClr val="0070C0"/>
                </a:solidFill>
                <a:latin typeface="Arial" charset="0"/>
              </a:rPr>
              <a:t>Incrementar el ingreso</a:t>
            </a:r>
            <a:endParaRPr 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3920" name="Tijdelijke aanduiding voor dianummer 33"/>
          <p:cNvSpPr>
            <a:spLocks noGrp="1"/>
          </p:cNvSpPr>
          <p:nvPr>
            <p:ph type="sldNum" sz="quarter" idx="11"/>
          </p:nvPr>
        </p:nvSpPr>
        <p:spPr>
          <a:xfrm>
            <a:off x="7010400" y="6321425"/>
            <a:ext cx="2133600" cy="536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EB717112-6479-A147-BCF6-B5C776A8E9B4}" type="slidenum">
              <a:rPr lang="nl-NL" sz="1400">
                <a:latin typeface="Arial" charset="0"/>
              </a:rPr>
              <a:pPr algn="r" eaLnBrk="1" hangingPunct="1"/>
              <a:t>23</a:t>
            </a:fld>
            <a:endParaRPr lang="nl-NL" sz="1400" dirty="0">
              <a:latin typeface="Arial" charset="0"/>
            </a:endParaRPr>
          </a:p>
        </p:txBody>
      </p:sp>
      <p:sp>
        <p:nvSpPr>
          <p:cNvPr id="39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>
                <a:solidFill>
                  <a:srgbClr val="000090"/>
                </a:solidFill>
                <a:latin typeface="Arial" charset="0"/>
                <a:cs typeface="Arial" charset="0"/>
              </a:rPr>
              <a:t>¿Cómo elevar la rentabilidad?</a:t>
            </a:r>
            <a:endParaRPr lang="en-US" sz="3200" b="1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Ovaal 14"/>
          <p:cNvSpPr/>
          <p:nvPr/>
        </p:nvSpPr>
        <p:spPr>
          <a:xfrm>
            <a:off x="3530408" y="2794988"/>
            <a:ext cx="1439844" cy="12712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CO" sz="1600" b="1" smtClean="0">
                <a:latin typeface="Arial" charset="0"/>
              </a:rPr>
              <a:t>¡Desper-dicio!</a:t>
            </a:r>
          </a:p>
        </p:txBody>
      </p:sp>
      <p:sp>
        <p:nvSpPr>
          <p:cNvPr id="64" name="Ovaal 63"/>
          <p:cNvSpPr/>
          <p:nvPr/>
        </p:nvSpPr>
        <p:spPr>
          <a:xfrm>
            <a:off x="4076700" y="3694113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  <p:sp>
        <p:nvSpPr>
          <p:cNvPr id="16" name="Wolkvormige toelichting 15"/>
          <p:cNvSpPr/>
          <p:nvPr/>
        </p:nvSpPr>
        <p:spPr>
          <a:xfrm>
            <a:off x="3844925" y="4556125"/>
            <a:ext cx="3122613" cy="1544638"/>
          </a:xfrm>
          <a:prstGeom prst="cloudCallout">
            <a:avLst>
              <a:gd name="adj1" fmla="val -30612"/>
              <a:gd name="adj2" fmla="val -776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FF0000"/>
                </a:solidFill>
              </a:rPr>
              <a:t>Empezar </a:t>
            </a:r>
            <a:br>
              <a:rPr lang="es-CO" sz="2400" b="1" dirty="0">
                <a:solidFill>
                  <a:srgbClr val="FF0000"/>
                </a:solidFill>
              </a:rPr>
            </a:br>
            <a:r>
              <a:rPr lang="es-CO" sz="2400" b="1" dirty="0">
                <a:solidFill>
                  <a:srgbClr val="FF0000"/>
                </a:solidFill>
              </a:rPr>
              <a:t>con el desperdicio</a:t>
            </a:r>
          </a:p>
        </p:txBody>
      </p:sp>
      <p:sp>
        <p:nvSpPr>
          <p:cNvPr id="17" name="Ovaal 16"/>
          <p:cNvSpPr/>
          <p:nvPr/>
        </p:nvSpPr>
        <p:spPr>
          <a:xfrm>
            <a:off x="3057525" y="2832100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7743825" y="3233738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4608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633413" y="914400"/>
            <a:ext cx="169862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nl-NL" sz="2200" b="1" i="1">
              <a:solidFill>
                <a:srgbClr val="FFFF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0418" name="Text Box 3"/>
          <p:cNvSpPr txBox="1">
            <a:spLocks noChangeArrowheads="1"/>
          </p:cNvSpPr>
          <p:nvPr/>
        </p:nvSpPr>
        <p:spPr bwMode="auto">
          <a:xfrm>
            <a:off x="223838" y="896938"/>
            <a:ext cx="8920162" cy="552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charset="0"/>
              <a:buChar char="ü"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 exploración continua de su propio ambiente externo.</a:t>
            </a:r>
            <a:br>
              <a:rPr lang="es-CO">
                <a:solidFill>
                  <a:srgbClr val="2D2D8A"/>
                </a:solidFill>
                <a:latin typeface="Arial" charset="0"/>
              </a:rPr>
            </a:br>
            <a:r>
              <a:rPr lang="es-CO">
                <a:solidFill>
                  <a:srgbClr val="2D2D8A"/>
                </a:solidFill>
                <a:latin typeface="Arial" charset="0"/>
              </a:rPr>
              <a:t>La exploración continua de su propio ambiente interno. </a:t>
            </a:r>
            <a:br>
              <a:rPr lang="es-CO">
                <a:solidFill>
                  <a:srgbClr val="2D2D8A"/>
                </a:solidFill>
                <a:latin typeface="Arial" charset="0"/>
              </a:rPr>
            </a:br>
            <a:r>
              <a:rPr lang="es-CO">
                <a:solidFill>
                  <a:srgbClr val="2D2D8A"/>
                </a:solidFill>
                <a:latin typeface="Arial" charset="0"/>
              </a:rPr>
              <a:t>¿En qué somos buenos y en qué (todavía) no? </a:t>
            </a:r>
            <a:br>
              <a:rPr lang="es-CO">
                <a:solidFill>
                  <a:srgbClr val="2D2D8A"/>
                </a:solidFill>
                <a:latin typeface="Arial" charset="0"/>
              </a:rPr>
            </a:br>
            <a:r>
              <a:rPr lang="es-CO">
                <a:solidFill>
                  <a:srgbClr val="2D2D8A"/>
                </a:solidFill>
                <a:latin typeface="Arial" charset="0"/>
              </a:rPr>
              <a:t>¡Mírese en el espejo!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charset="0"/>
              <a:buChar char="ü"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 toma de decisiones apropiadas para cada una de las partes interesadas. Buscar el equilibrio para satisfacer a las diferentes partes interesadas.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charset="0"/>
              <a:buChar char="ü"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El desarrollo y la implementación de estrategias para alinear las propias capacidades con las necesidades nuevas, próximas.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charset="0"/>
              <a:buChar char="ü"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El seguimiento (mirarse al espejo) y desarrollo de las propias capacidades para el aprendizaje y la implementación de cambios. Construir agilidad (velocidad, innovación, flexibilidad). </a:t>
            </a:r>
          </a:p>
        </p:txBody>
      </p:sp>
      <p:sp>
        <p:nvSpPr>
          <p:cNvPr id="60419" name="Rectangle 718"/>
          <p:cNvSpPr>
            <a:spLocks noChangeArrowheads="1"/>
          </p:cNvSpPr>
          <p:nvPr/>
        </p:nvSpPr>
        <p:spPr bwMode="auto">
          <a:xfrm>
            <a:off x="0" y="0"/>
            <a:ext cx="9144000" cy="10509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n-US" sz="3200" b="1" dirty="0">
                <a:solidFill>
                  <a:srgbClr val="2D2D8A"/>
                </a:solidFill>
                <a:latin typeface="Arial" charset="0"/>
              </a:rPr>
              <a:t>¿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Cuáles son los “los elementos esenciales”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de una 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organización exitosa?</a:t>
            </a:r>
          </a:p>
        </p:txBody>
      </p:sp>
      <p:sp>
        <p:nvSpPr>
          <p:cNvPr id="60421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0C539E57-F976-6D4E-A9B2-BB51946756E6}" type="slidenum">
              <a:rPr lang="nl-NL" sz="1400">
                <a:latin typeface="Arial" charset="0"/>
              </a:rPr>
              <a:pPr eaLnBrk="1" hangingPunct="1"/>
              <a:t>24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573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446088" y="806450"/>
            <a:ext cx="8229600" cy="5437188"/>
          </a:xfrm>
        </p:spPr>
        <p:txBody>
          <a:bodyPr>
            <a:normAutofit lnSpcReduction="10000"/>
          </a:bodyPr>
          <a:lstStyle/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Enfoque al cliente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Liderazgo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Participación del personal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002060"/>
                </a:solidFill>
                <a:latin typeface="Arial" charset="0"/>
                <a:cs typeface="Arial" charset="0"/>
              </a:rPr>
              <a:t>Enfoque basado en procesos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002060"/>
                </a:solidFill>
                <a:latin typeface="Arial" charset="0"/>
                <a:cs typeface="Arial" charset="0"/>
              </a:rPr>
              <a:t>Enfoque de sistema para la gestión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Mejora continua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002060"/>
                </a:solidFill>
                <a:latin typeface="Arial" charset="0"/>
                <a:cs typeface="Arial" charset="0"/>
              </a:rPr>
              <a:t>Enfoque basado en hechos para la toma de decisiones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Relaciones mutuamente beneficiosas con el proveedor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endParaRPr lang="es-CO" b="1" dirty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marL="419100" indent="-419100" defTabSz="785813" eaLnBrk="1" hangingPunct="1">
              <a:spcBef>
                <a:spcPts val="600"/>
              </a:spcBef>
              <a:spcAft>
                <a:spcPts val="600"/>
              </a:spcAft>
              <a:buFont typeface="Monotype Sorts" charset="0"/>
              <a:buNone/>
            </a:pPr>
            <a:endParaRPr lang="es-CO" sz="28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80898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marL="419100" indent="-419100" algn="r" defTabSz="785813">
              <a:spcBef>
                <a:spcPts val="300"/>
              </a:spcBef>
              <a:spcAft>
                <a:spcPts val="300"/>
              </a:spcAft>
              <a:buFont typeface="Monotype Sorts" charset="0"/>
              <a:buNone/>
            </a:pPr>
            <a:r>
              <a:rPr lang="es-CO" sz="2800" b="1">
                <a:solidFill>
                  <a:srgbClr val="222268"/>
                </a:solidFill>
                <a:latin typeface="Arial" charset="0"/>
              </a:rPr>
              <a:t>Fundamento: 8 principios de Gestión de la Calidad</a:t>
            </a:r>
          </a:p>
        </p:txBody>
      </p:sp>
      <p:sp>
        <p:nvSpPr>
          <p:cNvPr id="80899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6F979E7-CB03-F143-928A-F960FF288B4C}" type="slidenum">
              <a:rPr lang="nl-NL" sz="1400">
                <a:latin typeface="Arial" charset="0"/>
              </a:rPr>
              <a:pPr algn="r" eaLnBrk="1" hangingPunct="1"/>
              <a:t>25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131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 8"/>
          <p:cNvGraphicFramePr>
            <a:graphicFrameLocks noGrp="1"/>
          </p:cNvGraphicFramePr>
          <p:nvPr/>
        </p:nvGraphicFramePr>
        <p:xfrm>
          <a:off x="1985963" y="782638"/>
          <a:ext cx="6516687" cy="467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2229"/>
                <a:gridCol w="2172229"/>
                <a:gridCol w="2172229"/>
              </a:tblGrid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</a:tbl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598488"/>
            <a:ext cx="1609725" cy="40005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sz="2000" b="1">
                <a:latin typeface="+mn-lt"/>
                <a:ea typeface="+mn-ea"/>
                <a:cs typeface="Arial" charset="0"/>
              </a:rPr>
              <a:t>La madurez</a:t>
            </a:r>
          </a:p>
        </p:txBody>
      </p:sp>
      <p:sp>
        <p:nvSpPr>
          <p:cNvPr id="82967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altLang="ko-KR" sz="3200" b="1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La relación entre ISO 9001 y ISO 9004</a:t>
            </a:r>
            <a:endParaRPr lang="es-CO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277813" y="1227138"/>
            <a:ext cx="1274762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>
                <a:latin typeface="+mn-lt"/>
                <a:ea typeface="+mn-ea"/>
                <a:cs typeface="Arial" charset="0"/>
              </a:rPr>
              <a:t>El exito</a:t>
            </a:r>
            <a:br>
              <a:rPr lang="es-CO" b="1">
                <a:latin typeface="+mn-lt"/>
                <a:ea typeface="+mn-ea"/>
                <a:cs typeface="Arial" charset="0"/>
              </a:rPr>
            </a:br>
            <a:r>
              <a:rPr lang="es-CO" b="1">
                <a:latin typeface="+mn-lt"/>
                <a:ea typeface="+mn-ea"/>
                <a:cs typeface="Arial" charset="0"/>
              </a:rPr>
              <a:t>sostenido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293688" y="2767013"/>
            <a:ext cx="140335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Eficiente y </a:t>
            </a:r>
            <a:br>
              <a:rPr lang="es-CO" b="1" dirty="0">
                <a:latin typeface="+mn-lt"/>
                <a:ea typeface="+mn-ea"/>
                <a:cs typeface="Arial" charset="0"/>
              </a:rPr>
            </a:b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77813" y="4395788"/>
            <a:ext cx="8509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2562225" y="5551488"/>
            <a:ext cx="10826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Clientes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6515100" y="5534025"/>
            <a:ext cx="19891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Todas las partes</a:t>
            </a:r>
            <a:b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</a:b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interesadas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6275388" y="6124575"/>
            <a:ext cx="23479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0070C0"/>
                </a:solidFill>
                <a:latin typeface="+mn-lt"/>
                <a:ea typeface="+mn-ea"/>
                <a:cs typeface="Arial" charset="0"/>
              </a:rPr>
              <a:t>Todos los procesos</a:t>
            </a:r>
          </a:p>
        </p:txBody>
      </p:sp>
      <p:sp>
        <p:nvSpPr>
          <p:cNvPr id="35" name="Ovaal 34"/>
          <p:cNvSpPr/>
          <p:nvPr/>
        </p:nvSpPr>
        <p:spPr>
          <a:xfrm>
            <a:off x="1892300" y="3749675"/>
            <a:ext cx="2932113" cy="17811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800" b="1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ISO 9001</a:t>
            </a: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(minimo)</a:t>
            </a:r>
          </a:p>
        </p:txBody>
      </p:sp>
      <p:sp>
        <p:nvSpPr>
          <p:cNvPr id="36" name="PIJL-RECHTS 35"/>
          <p:cNvSpPr/>
          <p:nvPr/>
        </p:nvSpPr>
        <p:spPr>
          <a:xfrm flipV="1">
            <a:off x="4795838" y="5692775"/>
            <a:ext cx="882650" cy="144463"/>
          </a:xfrm>
          <a:prstGeom prst="rightArrow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37" name="PIJL-RECHTS 36"/>
          <p:cNvSpPr/>
          <p:nvPr/>
        </p:nvSpPr>
        <p:spPr>
          <a:xfrm>
            <a:off x="4810125" y="6199188"/>
            <a:ext cx="881063" cy="1587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82977" name="Tekstvak 37"/>
          <p:cNvSpPr txBox="1">
            <a:spLocks noChangeArrowheads="1"/>
          </p:cNvSpPr>
          <p:nvPr/>
        </p:nvSpPr>
        <p:spPr bwMode="auto">
          <a:xfrm>
            <a:off x="2025650" y="5951538"/>
            <a:ext cx="2236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1800" b="1">
                <a:solidFill>
                  <a:srgbClr val="0070C0"/>
                </a:solidFill>
                <a:latin typeface="Arial" charset="0"/>
              </a:rPr>
              <a:t>Los procesos para</a:t>
            </a:r>
            <a:br>
              <a:rPr lang="es-CO" sz="1800" b="1">
                <a:solidFill>
                  <a:srgbClr val="0070C0"/>
                </a:solidFill>
                <a:latin typeface="Arial" charset="0"/>
              </a:rPr>
            </a:br>
            <a:r>
              <a:rPr lang="es-CO" sz="1800" b="1">
                <a:solidFill>
                  <a:srgbClr val="0070C0"/>
                </a:solidFill>
                <a:latin typeface="Arial" charset="0"/>
              </a:rPr>
              <a:t>la realización</a:t>
            </a:r>
          </a:p>
        </p:txBody>
      </p:sp>
      <p:sp>
        <p:nvSpPr>
          <p:cNvPr id="82978" name="Tijdelijke aanduiding voor dianummer 20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8A68CF3-60D3-8648-AD6A-CC82716E8B0D}" type="slidenum">
              <a:rPr lang="nl-NL" sz="1400">
                <a:latin typeface="Arial" charset="0"/>
              </a:rPr>
              <a:pPr algn="r" eaLnBrk="1" hangingPunct="1"/>
              <a:t>26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333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 8"/>
          <p:cNvGraphicFramePr>
            <a:graphicFrameLocks noGrp="1"/>
          </p:cNvGraphicFramePr>
          <p:nvPr/>
        </p:nvGraphicFramePr>
        <p:xfrm>
          <a:off x="1985963" y="782638"/>
          <a:ext cx="6516687" cy="467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2229"/>
                <a:gridCol w="2172229"/>
                <a:gridCol w="2172229"/>
              </a:tblGrid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</a:tbl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598488"/>
            <a:ext cx="1609725" cy="40005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sz="2000" b="1">
                <a:latin typeface="+mn-lt"/>
                <a:ea typeface="+mn-ea"/>
                <a:cs typeface="Arial" charset="0"/>
              </a:rPr>
              <a:t>La madurez</a:t>
            </a:r>
          </a:p>
        </p:txBody>
      </p:sp>
      <p:sp>
        <p:nvSpPr>
          <p:cNvPr id="20" name="Afgeronde rechthoek 19"/>
          <p:cNvSpPr/>
          <p:nvPr/>
        </p:nvSpPr>
        <p:spPr>
          <a:xfrm>
            <a:off x="1901825" y="738188"/>
            <a:ext cx="6711950" cy="4762500"/>
          </a:xfrm>
          <a:prstGeom prst="roundRect">
            <a:avLst>
              <a:gd name="adj" fmla="val 5366"/>
            </a:avLst>
          </a:prstGeom>
          <a:noFill/>
          <a:ln w="57150">
            <a:solidFill>
              <a:srgbClr val="00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altLang="ko-KR" sz="2800" b="1">
                <a:solidFill>
                  <a:srgbClr val="00B000"/>
                </a:solidFill>
                <a:latin typeface="Arial" charset="0"/>
                <a:ea typeface="Gulim" charset="0"/>
                <a:cs typeface="Gulim" charset="0"/>
              </a:rPr>
              <a:t>ISO 9004</a:t>
            </a:r>
          </a:p>
          <a:p>
            <a:pPr algn="ctr">
              <a:defRPr/>
            </a:pPr>
            <a:r>
              <a:rPr lang="es-CO" sz="2800">
                <a:solidFill>
                  <a:srgbClr val="00B000"/>
                </a:solidFill>
                <a:latin typeface="Arial" charset="0"/>
                <a:ea typeface="Gulim" charset="0"/>
                <a:cs typeface="Gulim" charset="0"/>
              </a:rPr>
              <a:t>(“por elementos”)</a:t>
            </a:r>
            <a:br>
              <a:rPr lang="es-CO" sz="2800">
                <a:solidFill>
                  <a:srgbClr val="00B000"/>
                </a:solidFill>
                <a:latin typeface="Arial" charset="0"/>
                <a:ea typeface="Gulim" charset="0"/>
                <a:cs typeface="Gulim" charset="0"/>
              </a:rPr>
            </a:br>
            <a: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  <a:t/>
            </a:r>
            <a:b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</a:br>
            <a: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  <a:t/>
            </a:r>
            <a:b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</a:br>
            <a:endParaRPr lang="es-CO" sz="3600" b="1">
              <a:solidFill>
                <a:srgbClr val="00E2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2" name="PIJL-OMHOOG 21"/>
          <p:cNvSpPr/>
          <p:nvPr/>
        </p:nvSpPr>
        <p:spPr>
          <a:xfrm>
            <a:off x="3089275" y="1860550"/>
            <a:ext cx="520700" cy="1733550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3" name="PIJL-OMHOOG 22"/>
          <p:cNvSpPr/>
          <p:nvPr/>
        </p:nvSpPr>
        <p:spPr>
          <a:xfrm rot="5400000">
            <a:off x="5622925" y="3794125"/>
            <a:ext cx="520700" cy="1733550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82967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altLang="ko-KR" sz="3200" b="1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La relación entre ISO 9001 y ISO 9004</a:t>
            </a:r>
            <a:endParaRPr lang="es-CO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277813" y="1227138"/>
            <a:ext cx="1274762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>
                <a:latin typeface="+mn-lt"/>
                <a:ea typeface="+mn-ea"/>
                <a:cs typeface="Arial" charset="0"/>
              </a:rPr>
              <a:t>El exito</a:t>
            </a:r>
            <a:br>
              <a:rPr lang="es-CO" b="1">
                <a:latin typeface="+mn-lt"/>
                <a:ea typeface="+mn-ea"/>
                <a:cs typeface="Arial" charset="0"/>
              </a:rPr>
            </a:br>
            <a:r>
              <a:rPr lang="es-CO" b="1">
                <a:latin typeface="+mn-lt"/>
                <a:ea typeface="+mn-ea"/>
                <a:cs typeface="Arial" charset="0"/>
              </a:rPr>
              <a:t>sostenido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293688" y="2767013"/>
            <a:ext cx="140335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Eficiente y </a:t>
            </a:r>
            <a:br>
              <a:rPr lang="es-CO" b="1" dirty="0">
                <a:latin typeface="+mn-lt"/>
                <a:ea typeface="+mn-ea"/>
                <a:cs typeface="Arial" charset="0"/>
              </a:rPr>
            </a:b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77813" y="4395788"/>
            <a:ext cx="8509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2562225" y="5551488"/>
            <a:ext cx="10826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Clientes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6515100" y="5534025"/>
            <a:ext cx="19891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Todas las partes</a:t>
            </a:r>
            <a:b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</a:b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interesadas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6275388" y="6124575"/>
            <a:ext cx="23479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0070C0"/>
                </a:solidFill>
                <a:latin typeface="+mn-lt"/>
                <a:ea typeface="+mn-ea"/>
                <a:cs typeface="Arial" charset="0"/>
              </a:rPr>
              <a:t>Todos los procesos</a:t>
            </a:r>
          </a:p>
        </p:txBody>
      </p:sp>
      <p:sp>
        <p:nvSpPr>
          <p:cNvPr id="35" name="Ovaal 34"/>
          <p:cNvSpPr/>
          <p:nvPr/>
        </p:nvSpPr>
        <p:spPr>
          <a:xfrm>
            <a:off x="1892300" y="3749675"/>
            <a:ext cx="2932113" cy="17811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800" b="1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ISO 9001</a:t>
            </a: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(minimo)</a:t>
            </a:r>
          </a:p>
        </p:txBody>
      </p:sp>
      <p:sp>
        <p:nvSpPr>
          <p:cNvPr id="36" name="PIJL-RECHTS 35"/>
          <p:cNvSpPr/>
          <p:nvPr/>
        </p:nvSpPr>
        <p:spPr>
          <a:xfrm flipV="1">
            <a:off x="4795838" y="5692775"/>
            <a:ext cx="882650" cy="144463"/>
          </a:xfrm>
          <a:prstGeom prst="rightArrow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37" name="PIJL-RECHTS 36"/>
          <p:cNvSpPr/>
          <p:nvPr/>
        </p:nvSpPr>
        <p:spPr>
          <a:xfrm>
            <a:off x="4810125" y="6199188"/>
            <a:ext cx="881063" cy="1587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82977" name="Tekstvak 37"/>
          <p:cNvSpPr txBox="1">
            <a:spLocks noChangeArrowheads="1"/>
          </p:cNvSpPr>
          <p:nvPr/>
        </p:nvSpPr>
        <p:spPr bwMode="auto">
          <a:xfrm>
            <a:off x="2025650" y="5951538"/>
            <a:ext cx="2236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1800" b="1">
                <a:solidFill>
                  <a:srgbClr val="0070C0"/>
                </a:solidFill>
                <a:latin typeface="Arial" charset="0"/>
              </a:rPr>
              <a:t>Los procesos para</a:t>
            </a:r>
            <a:br>
              <a:rPr lang="es-CO" sz="1800" b="1">
                <a:solidFill>
                  <a:srgbClr val="0070C0"/>
                </a:solidFill>
                <a:latin typeface="Arial" charset="0"/>
              </a:rPr>
            </a:br>
            <a:r>
              <a:rPr lang="es-CO" sz="1800" b="1">
                <a:solidFill>
                  <a:srgbClr val="0070C0"/>
                </a:solidFill>
                <a:latin typeface="Arial" charset="0"/>
              </a:rPr>
              <a:t>la realización</a:t>
            </a:r>
          </a:p>
        </p:txBody>
      </p:sp>
      <p:sp>
        <p:nvSpPr>
          <p:cNvPr id="82978" name="Tijdelijke aanduiding voor dianummer 20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8A68CF3-60D3-8648-AD6A-CC82716E8B0D}" type="slidenum">
              <a:rPr lang="nl-NL" sz="1400">
                <a:latin typeface="Arial" charset="0"/>
              </a:rPr>
              <a:pPr algn="r" eaLnBrk="1" hangingPunct="1"/>
              <a:t>27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5526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al 5"/>
          <p:cNvSpPr/>
          <p:nvPr/>
        </p:nvSpPr>
        <p:spPr bwMode="auto">
          <a:xfrm>
            <a:off x="2849563" y="1820863"/>
            <a:ext cx="3429000" cy="321468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ISO 9001</a:t>
            </a:r>
          </a:p>
        </p:txBody>
      </p:sp>
      <p:sp>
        <p:nvSpPr>
          <p:cNvPr id="84994" name="AutoShape 4"/>
          <p:cNvSpPr>
            <a:spLocks noChangeArrowheads="1"/>
          </p:cNvSpPr>
          <p:nvPr/>
        </p:nvSpPr>
        <p:spPr bwMode="auto">
          <a:xfrm>
            <a:off x="7751763" y="0"/>
            <a:ext cx="1392237" cy="6164263"/>
          </a:xfrm>
          <a:prstGeom prst="roundRect">
            <a:avLst>
              <a:gd name="adj" fmla="val 546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s-CO" sz="1200">
              <a:latin typeface="Arial" charset="0"/>
            </a:endParaRPr>
          </a:p>
          <a:p>
            <a:pPr algn="ctr"/>
            <a:endParaRPr lang="es-CO">
              <a:latin typeface="Arial" charset="0"/>
            </a:endParaRPr>
          </a:p>
        </p:txBody>
      </p:sp>
      <p:sp>
        <p:nvSpPr>
          <p:cNvPr id="84995" name="AutoShape 6"/>
          <p:cNvSpPr>
            <a:spLocks noChangeArrowheads="1"/>
          </p:cNvSpPr>
          <p:nvPr/>
        </p:nvSpPr>
        <p:spPr bwMode="auto">
          <a:xfrm>
            <a:off x="7945438" y="1655763"/>
            <a:ext cx="1081087" cy="3687762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84996" name="AutoShape 7"/>
          <p:cNvSpPr>
            <a:spLocks noChangeArrowheads="1"/>
          </p:cNvSpPr>
          <p:nvPr/>
        </p:nvSpPr>
        <p:spPr bwMode="auto">
          <a:xfrm>
            <a:off x="0" y="0"/>
            <a:ext cx="1433513" cy="6100763"/>
          </a:xfrm>
          <a:prstGeom prst="roundRect">
            <a:avLst>
              <a:gd name="adj" fmla="val 41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 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n-US" sz="1600">
              <a:latin typeface="Arial" charset="0"/>
            </a:endParaRPr>
          </a:p>
        </p:txBody>
      </p:sp>
      <p:sp>
        <p:nvSpPr>
          <p:cNvPr id="84997" name="AutoShape 10"/>
          <p:cNvSpPr>
            <a:spLocks noChangeArrowheads="1"/>
          </p:cNvSpPr>
          <p:nvPr/>
        </p:nvSpPr>
        <p:spPr bwMode="auto">
          <a:xfrm>
            <a:off x="184150" y="1512888"/>
            <a:ext cx="1081088" cy="3830637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84998" name="Rectangle 32"/>
          <p:cNvSpPr>
            <a:spLocks noChangeArrowheads="1"/>
          </p:cNvSpPr>
          <p:nvPr/>
        </p:nvSpPr>
        <p:spPr bwMode="auto">
          <a:xfrm>
            <a:off x="288925" y="4473575"/>
            <a:ext cx="86518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900">
                <a:latin typeface="Arial" charset="0"/>
              </a:rPr>
              <a:t>Requisitos</a:t>
            </a:r>
            <a:br>
              <a:rPr lang="es-CO" sz="900">
                <a:latin typeface="Arial" charset="0"/>
              </a:rPr>
            </a:br>
            <a:r>
              <a:rPr lang="es-CO" sz="900">
                <a:latin typeface="Arial" charset="0"/>
              </a:rPr>
              <a:t>&amp; expectativas</a:t>
            </a:r>
            <a:endParaRPr lang="en-US">
              <a:latin typeface="Arial" charset="0"/>
            </a:endParaRPr>
          </a:p>
        </p:txBody>
      </p:sp>
      <p:sp>
        <p:nvSpPr>
          <p:cNvPr id="84999" name="Rectangle 33"/>
          <p:cNvSpPr>
            <a:spLocks noChangeArrowheads="1"/>
          </p:cNvSpPr>
          <p:nvPr/>
        </p:nvSpPr>
        <p:spPr bwMode="auto">
          <a:xfrm>
            <a:off x="254000" y="2073275"/>
            <a:ext cx="10096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Necesidades &amp; </a:t>
            </a:r>
            <a:br>
              <a:rPr lang="es-CO" sz="1000">
                <a:latin typeface="Arial" charset="0"/>
              </a:rPr>
            </a:br>
            <a:r>
              <a:rPr lang="es-CO" sz="1000">
                <a:latin typeface="Arial" charset="0"/>
              </a:rPr>
              <a:t>expectativas</a:t>
            </a:r>
            <a:endParaRPr lang="es-CO">
              <a:latin typeface="Arial" charset="0"/>
            </a:endParaRPr>
          </a:p>
        </p:txBody>
      </p:sp>
      <p:sp>
        <p:nvSpPr>
          <p:cNvPr id="85000" name="AutoShape 34"/>
          <p:cNvSpPr>
            <a:spLocks noChangeArrowheads="1"/>
          </p:cNvSpPr>
          <p:nvPr/>
        </p:nvSpPr>
        <p:spPr bwMode="auto">
          <a:xfrm>
            <a:off x="2116138" y="6356350"/>
            <a:ext cx="4895850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Fundamento: Principios de Gestión de la Calidad</a:t>
            </a:r>
            <a:endParaRPr lang="en-US">
              <a:latin typeface="Arial" charset="0"/>
            </a:endParaRPr>
          </a:p>
        </p:txBody>
      </p:sp>
      <p:sp>
        <p:nvSpPr>
          <p:cNvPr id="85001" name="Rectangle 41"/>
          <p:cNvSpPr>
            <a:spLocks noChangeArrowheads="1"/>
          </p:cNvSpPr>
          <p:nvPr/>
        </p:nvSpPr>
        <p:spPr bwMode="auto">
          <a:xfrm>
            <a:off x="7993063" y="3251200"/>
            <a:ext cx="906462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Satisfacción</a:t>
            </a:r>
            <a:endParaRPr lang="es-CO">
              <a:latin typeface="Arial" charset="0"/>
            </a:endParaRPr>
          </a:p>
        </p:txBody>
      </p:sp>
      <p:sp>
        <p:nvSpPr>
          <p:cNvPr id="85002" name="AutoShape 34"/>
          <p:cNvSpPr>
            <a:spLocks noChangeArrowheads="1"/>
          </p:cNvSpPr>
          <p:nvPr/>
        </p:nvSpPr>
        <p:spPr bwMode="auto">
          <a:xfrm>
            <a:off x="2106613" y="9525"/>
            <a:ext cx="4913312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La mejora continua del sistema de gestión de la Calidad</a:t>
            </a:r>
          </a:p>
        </p:txBody>
      </p:sp>
      <p:sp>
        <p:nvSpPr>
          <p:cNvPr id="23" name="Draaiende pijl 22"/>
          <p:cNvSpPr/>
          <p:nvPr/>
        </p:nvSpPr>
        <p:spPr bwMode="auto">
          <a:xfrm rot="16200000" flipV="1">
            <a:off x="3983832" y="2231231"/>
            <a:ext cx="2019300" cy="1985963"/>
          </a:xfrm>
          <a:prstGeom prst="circularArrow">
            <a:avLst>
              <a:gd name="adj1" fmla="val 6901"/>
              <a:gd name="adj2" fmla="val 586209"/>
              <a:gd name="adj3" fmla="val 20439422"/>
              <a:gd name="adj4" fmla="val 17574313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Draaiende pijl 23"/>
          <p:cNvSpPr/>
          <p:nvPr/>
        </p:nvSpPr>
        <p:spPr bwMode="auto">
          <a:xfrm flipV="1">
            <a:off x="3929063" y="2714625"/>
            <a:ext cx="2019300" cy="1985963"/>
          </a:xfrm>
          <a:prstGeom prst="circularArrow">
            <a:avLst>
              <a:gd name="adj1" fmla="val 6901"/>
              <a:gd name="adj2" fmla="val 394096"/>
              <a:gd name="adj3" fmla="val 20439422"/>
              <a:gd name="adj4" fmla="val 17640758"/>
              <a:gd name="adj5" fmla="val 867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raaiende pijl 24"/>
          <p:cNvSpPr/>
          <p:nvPr/>
        </p:nvSpPr>
        <p:spPr bwMode="auto">
          <a:xfrm rot="10800000" flipV="1">
            <a:off x="3143250" y="2143125"/>
            <a:ext cx="2019300" cy="1985963"/>
          </a:xfrm>
          <a:prstGeom prst="circularArrow">
            <a:avLst>
              <a:gd name="adj1" fmla="val 6901"/>
              <a:gd name="adj2" fmla="val 439088"/>
              <a:gd name="adj3" fmla="val 20439422"/>
              <a:gd name="adj4" fmla="val 17566102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raaiende pijl 25"/>
          <p:cNvSpPr/>
          <p:nvPr/>
        </p:nvSpPr>
        <p:spPr bwMode="auto">
          <a:xfrm rot="5400000" flipV="1">
            <a:off x="3055144" y="2588419"/>
            <a:ext cx="2019300" cy="1985962"/>
          </a:xfrm>
          <a:prstGeom prst="circularArrow">
            <a:avLst>
              <a:gd name="adj1" fmla="val 6901"/>
              <a:gd name="adj2" fmla="val 387005"/>
              <a:gd name="adj3" fmla="val 20439422"/>
              <a:gd name="adj4" fmla="val 17317696"/>
              <a:gd name="adj5" fmla="val 9485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" name="Rechte verbindingslijn met pijl 27"/>
          <p:cNvCxnSpPr/>
          <p:nvPr/>
        </p:nvCxnSpPr>
        <p:spPr bwMode="auto">
          <a:xfrm>
            <a:off x="1355725" y="4652963"/>
            <a:ext cx="2663825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 bwMode="auto">
          <a:xfrm>
            <a:off x="5102225" y="4652963"/>
            <a:ext cx="2843213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009" name="AutoShape 30"/>
          <p:cNvSpPr>
            <a:spLocks noChangeArrowheads="1"/>
          </p:cNvSpPr>
          <p:nvPr/>
        </p:nvSpPr>
        <p:spPr bwMode="auto">
          <a:xfrm>
            <a:off x="5473700" y="4400550"/>
            <a:ext cx="647700" cy="503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 b="1">
                <a:latin typeface="Arial" charset="0"/>
              </a:rPr>
              <a:t>Producto</a:t>
            </a:r>
            <a:endParaRPr lang="en-US">
              <a:latin typeface="Arial" charset="0"/>
            </a:endParaRPr>
          </a:p>
        </p:txBody>
      </p:sp>
      <p:sp>
        <p:nvSpPr>
          <p:cNvPr id="31" name="Draaiende pijl 30"/>
          <p:cNvSpPr/>
          <p:nvPr/>
        </p:nvSpPr>
        <p:spPr bwMode="auto">
          <a:xfrm rot="5400000" flipH="1" flipV="1">
            <a:off x="2235200" y="5184776"/>
            <a:ext cx="2376487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226442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Rechte verbindingslijn met pijl 31"/>
          <p:cNvCxnSpPr>
            <a:stCxn id="84999" idx="3"/>
            <a:endCxn id="41" idx="1"/>
          </p:cNvCxnSpPr>
          <p:nvPr/>
        </p:nvCxnSpPr>
        <p:spPr bwMode="auto">
          <a:xfrm>
            <a:off x="1263650" y="2252663"/>
            <a:ext cx="2709863" cy="635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>
            <a:stCxn id="42" idx="3"/>
          </p:cNvCxnSpPr>
          <p:nvPr/>
        </p:nvCxnSpPr>
        <p:spPr bwMode="auto">
          <a:xfrm>
            <a:off x="6191250" y="3429000"/>
            <a:ext cx="1878013" cy="20638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raaiende pijl 33"/>
          <p:cNvSpPr/>
          <p:nvPr/>
        </p:nvSpPr>
        <p:spPr bwMode="auto">
          <a:xfrm rot="18047617" flipV="1">
            <a:off x="4061619" y="308769"/>
            <a:ext cx="2019300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323365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Afgeronde rechthoek 40"/>
          <p:cNvSpPr/>
          <p:nvPr/>
        </p:nvSpPr>
        <p:spPr bwMode="auto">
          <a:xfrm>
            <a:off x="3973513" y="1955800"/>
            <a:ext cx="1211262" cy="6064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5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Responsabilidad de la dirección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2" name="Afgeronde rechthoek 41"/>
          <p:cNvSpPr/>
          <p:nvPr/>
        </p:nvSpPr>
        <p:spPr bwMode="auto">
          <a:xfrm>
            <a:off x="5138738" y="3125788"/>
            <a:ext cx="1052512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8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Medición, análisis y mejora 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3" name="Afgeronde rechthoek 42"/>
          <p:cNvSpPr/>
          <p:nvPr/>
        </p:nvSpPr>
        <p:spPr bwMode="auto">
          <a:xfrm>
            <a:off x="2952750" y="3125788"/>
            <a:ext cx="1052513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6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endParaRPr lang="en-US" sz="16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Afgeronde rechthoek 43"/>
          <p:cNvSpPr/>
          <p:nvPr/>
        </p:nvSpPr>
        <p:spPr bwMode="auto">
          <a:xfrm>
            <a:off x="4037013" y="4346575"/>
            <a:ext cx="1052512" cy="6048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7</a:t>
            </a:r>
          </a:p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Realización del producto</a:t>
            </a:r>
            <a:endParaRPr lang="en-US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85018" name="Tijdelijke aanduiding voor dianummer 47"/>
          <p:cNvSpPr>
            <a:spLocks noGrp="1"/>
          </p:cNvSpPr>
          <p:nvPr>
            <p:ph type="sldNum" sz="quarter" idx="11"/>
          </p:nvPr>
        </p:nvSpPr>
        <p:spPr>
          <a:xfrm>
            <a:off x="6278563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DD19BE7-AE11-C541-A40E-01BD806B546E}" type="slidenum">
              <a:rPr lang="nl-NL" sz="1400">
                <a:latin typeface="Arial" charset="0"/>
              </a:rPr>
              <a:pPr algn="r" eaLnBrk="1" hangingPunct="1"/>
              <a:t>28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84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 bwMode="auto">
          <a:xfrm flipH="1">
            <a:off x="1501775" y="463550"/>
            <a:ext cx="6181725" cy="5826125"/>
          </a:xfrm>
          <a:prstGeom prst="ellipse">
            <a:avLst/>
          </a:prstGeom>
          <a:solidFill>
            <a:schemeClr val="bg1"/>
          </a:solidFill>
          <a:ln w="57150"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al 5"/>
          <p:cNvSpPr/>
          <p:nvPr/>
        </p:nvSpPr>
        <p:spPr bwMode="auto">
          <a:xfrm>
            <a:off x="2849563" y="1820863"/>
            <a:ext cx="3429000" cy="321468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ISO 9001</a:t>
            </a:r>
          </a:p>
        </p:txBody>
      </p:sp>
      <p:sp>
        <p:nvSpPr>
          <p:cNvPr id="70659" name="AutoShape 4"/>
          <p:cNvSpPr>
            <a:spLocks noChangeArrowheads="1"/>
          </p:cNvSpPr>
          <p:nvPr/>
        </p:nvSpPr>
        <p:spPr bwMode="auto">
          <a:xfrm>
            <a:off x="7751763" y="0"/>
            <a:ext cx="1392237" cy="6164263"/>
          </a:xfrm>
          <a:prstGeom prst="roundRect">
            <a:avLst>
              <a:gd name="adj" fmla="val 546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s-CO" sz="1200">
              <a:latin typeface="Arial" charset="0"/>
            </a:endParaRPr>
          </a:p>
          <a:p>
            <a:pPr algn="ctr"/>
            <a:endParaRPr lang="es-CO">
              <a:latin typeface="Arial" charset="0"/>
            </a:endParaRPr>
          </a:p>
        </p:txBody>
      </p:sp>
      <p:sp>
        <p:nvSpPr>
          <p:cNvPr id="70660" name="AutoShape 5"/>
          <p:cNvSpPr>
            <a:spLocks noChangeArrowheads="1"/>
          </p:cNvSpPr>
          <p:nvPr/>
        </p:nvSpPr>
        <p:spPr bwMode="auto">
          <a:xfrm>
            <a:off x="7805738" y="928688"/>
            <a:ext cx="1282700" cy="4759325"/>
          </a:xfrm>
          <a:prstGeom prst="roundRect">
            <a:avLst>
              <a:gd name="adj" fmla="val 730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r>
              <a:rPr lang="es-CO" sz="1400" b="1">
                <a:latin typeface="Arial" charset="0"/>
              </a:rPr>
              <a:t>Partes</a:t>
            </a:r>
          </a:p>
          <a:p>
            <a:pPr algn="ctr"/>
            <a:r>
              <a:rPr lang="es-CO" sz="1400" b="1">
                <a:latin typeface="Arial" charset="0"/>
              </a:rPr>
              <a:t>Interesadas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1" name="AutoShape 6"/>
          <p:cNvSpPr>
            <a:spLocks noChangeArrowheads="1"/>
          </p:cNvSpPr>
          <p:nvPr/>
        </p:nvSpPr>
        <p:spPr bwMode="auto">
          <a:xfrm>
            <a:off x="7945438" y="3879850"/>
            <a:ext cx="1081087" cy="1463675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2" name="AutoShape 7"/>
          <p:cNvSpPr>
            <a:spLocks noChangeArrowheads="1"/>
          </p:cNvSpPr>
          <p:nvPr/>
        </p:nvSpPr>
        <p:spPr bwMode="auto">
          <a:xfrm>
            <a:off x="0" y="0"/>
            <a:ext cx="1433513" cy="6100763"/>
          </a:xfrm>
          <a:prstGeom prst="roundRect">
            <a:avLst>
              <a:gd name="adj" fmla="val 41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 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n-US" sz="1600">
              <a:latin typeface="Arial" charset="0"/>
            </a:endParaRPr>
          </a:p>
        </p:txBody>
      </p:sp>
      <p:sp>
        <p:nvSpPr>
          <p:cNvPr id="70663" name="AutoShape 8"/>
          <p:cNvSpPr>
            <a:spLocks noChangeArrowheads="1"/>
          </p:cNvSpPr>
          <p:nvPr/>
        </p:nvSpPr>
        <p:spPr bwMode="auto">
          <a:xfrm>
            <a:off x="93663" y="928688"/>
            <a:ext cx="1257300" cy="4759325"/>
          </a:xfrm>
          <a:prstGeom prst="roundRect">
            <a:avLst>
              <a:gd name="adj" fmla="val 730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400" b="1">
              <a:latin typeface="Arial" charset="0"/>
            </a:endParaRPr>
          </a:p>
          <a:p>
            <a:pPr algn="ctr"/>
            <a:r>
              <a:rPr lang="es-CO" sz="1400" b="1">
                <a:latin typeface="Arial" charset="0"/>
              </a:rPr>
              <a:t>Partes</a:t>
            </a:r>
          </a:p>
          <a:p>
            <a:pPr algn="ctr"/>
            <a:r>
              <a:rPr lang="es-CO" sz="1400" b="1">
                <a:latin typeface="Arial" charset="0"/>
              </a:rPr>
              <a:t>Interesadas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4" name="AutoShape 10"/>
          <p:cNvSpPr>
            <a:spLocks noChangeArrowheads="1"/>
          </p:cNvSpPr>
          <p:nvPr/>
        </p:nvSpPr>
        <p:spPr bwMode="auto">
          <a:xfrm>
            <a:off x="184150" y="3879850"/>
            <a:ext cx="1081088" cy="1463675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5" name="Rectangle 32"/>
          <p:cNvSpPr>
            <a:spLocks noChangeArrowheads="1"/>
          </p:cNvSpPr>
          <p:nvPr/>
        </p:nvSpPr>
        <p:spPr bwMode="auto">
          <a:xfrm>
            <a:off x="288925" y="4473575"/>
            <a:ext cx="86518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900">
                <a:latin typeface="Arial" charset="0"/>
              </a:rPr>
              <a:t>Requisitos</a:t>
            </a:r>
            <a:br>
              <a:rPr lang="es-CO" sz="900">
                <a:latin typeface="Arial" charset="0"/>
              </a:rPr>
            </a:br>
            <a:r>
              <a:rPr lang="es-CO" sz="900">
                <a:latin typeface="Arial" charset="0"/>
              </a:rPr>
              <a:t>&amp; expectativas</a:t>
            </a:r>
            <a:endParaRPr lang="en-US">
              <a:latin typeface="Arial" charset="0"/>
            </a:endParaRPr>
          </a:p>
        </p:txBody>
      </p:sp>
      <p:sp>
        <p:nvSpPr>
          <p:cNvPr id="70666" name="Rectangle 33"/>
          <p:cNvSpPr>
            <a:spLocks noChangeArrowheads="1"/>
          </p:cNvSpPr>
          <p:nvPr/>
        </p:nvSpPr>
        <p:spPr bwMode="auto">
          <a:xfrm>
            <a:off x="254000" y="1804988"/>
            <a:ext cx="100965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Necesidades &amp; </a:t>
            </a:r>
            <a:br>
              <a:rPr lang="es-CO" sz="1000">
                <a:latin typeface="Arial" charset="0"/>
              </a:rPr>
            </a:br>
            <a:r>
              <a:rPr lang="es-CO" sz="1000">
                <a:latin typeface="Arial" charset="0"/>
              </a:rPr>
              <a:t>expectativas</a:t>
            </a:r>
            <a:endParaRPr lang="es-CO">
              <a:latin typeface="Arial" charset="0"/>
            </a:endParaRPr>
          </a:p>
        </p:txBody>
      </p:sp>
      <p:sp>
        <p:nvSpPr>
          <p:cNvPr id="70667" name="AutoShape 34"/>
          <p:cNvSpPr>
            <a:spLocks noChangeArrowheads="1"/>
          </p:cNvSpPr>
          <p:nvPr/>
        </p:nvSpPr>
        <p:spPr bwMode="auto">
          <a:xfrm>
            <a:off x="2116138" y="6356350"/>
            <a:ext cx="4895850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Fundamento: Principios de Gestión de la Calidad</a:t>
            </a:r>
            <a:endParaRPr lang="en-US">
              <a:latin typeface="Arial" charset="0"/>
            </a:endParaRPr>
          </a:p>
        </p:txBody>
      </p:sp>
      <p:sp>
        <p:nvSpPr>
          <p:cNvPr id="70668" name="Rectangle 41"/>
          <p:cNvSpPr>
            <a:spLocks noChangeArrowheads="1"/>
          </p:cNvSpPr>
          <p:nvPr/>
        </p:nvSpPr>
        <p:spPr bwMode="auto">
          <a:xfrm>
            <a:off x="7993063" y="3251200"/>
            <a:ext cx="906462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Satisfacción</a:t>
            </a:r>
            <a:endParaRPr lang="es-CO">
              <a:latin typeface="Arial" charset="0"/>
            </a:endParaRPr>
          </a:p>
        </p:txBody>
      </p:sp>
      <p:sp>
        <p:nvSpPr>
          <p:cNvPr id="70669" name="AutoShape 34"/>
          <p:cNvSpPr>
            <a:spLocks noChangeArrowheads="1"/>
          </p:cNvSpPr>
          <p:nvPr/>
        </p:nvSpPr>
        <p:spPr bwMode="auto">
          <a:xfrm>
            <a:off x="2106613" y="9525"/>
            <a:ext cx="4913312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La mejora continua del sistema de gestión de la Calidad</a:t>
            </a:r>
          </a:p>
          <a:p>
            <a:pPr algn="ctr"/>
            <a:r>
              <a:rPr lang="es-CO" sz="1200" b="1">
                <a:latin typeface="Arial" charset="0"/>
              </a:rPr>
              <a:t>conduce al éxito sostenido</a:t>
            </a:r>
          </a:p>
        </p:txBody>
      </p:sp>
      <p:sp>
        <p:nvSpPr>
          <p:cNvPr id="23" name="Draaiende pijl 22"/>
          <p:cNvSpPr/>
          <p:nvPr/>
        </p:nvSpPr>
        <p:spPr bwMode="auto">
          <a:xfrm rot="16200000" flipV="1">
            <a:off x="3983832" y="2231231"/>
            <a:ext cx="2019300" cy="1985963"/>
          </a:xfrm>
          <a:prstGeom prst="circularArrow">
            <a:avLst>
              <a:gd name="adj1" fmla="val 6901"/>
              <a:gd name="adj2" fmla="val 586209"/>
              <a:gd name="adj3" fmla="val 20439422"/>
              <a:gd name="adj4" fmla="val 17574313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Draaiende pijl 23"/>
          <p:cNvSpPr/>
          <p:nvPr/>
        </p:nvSpPr>
        <p:spPr bwMode="auto">
          <a:xfrm flipV="1">
            <a:off x="3929063" y="2714625"/>
            <a:ext cx="2019300" cy="1985963"/>
          </a:xfrm>
          <a:prstGeom prst="circularArrow">
            <a:avLst>
              <a:gd name="adj1" fmla="val 6901"/>
              <a:gd name="adj2" fmla="val 394096"/>
              <a:gd name="adj3" fmla="val 20439422"/>
              <a:gd name="adj4" fmla="val 17640758"/>
              <a:gd name="adj5" fmla="val 867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raaiende pijl 24"/>
          <p:cNvSpPr/>
          <p:nvPr/>
        </p:nvSpPr>
        <p:spPr bwMode="auto">
          <a:xfrm rot="10800000" flipV="1">
            <a:off x="3143250" y="2143125"/>
            <a:ext cx="2019300" cy="1985963"/>
          </a:xfrm>
          <a:prstGeom prst="circularArrow">
            <a:avLst>
              <a:gd name="adj1" fmla="val 6901"/>
              <a:gd name="adj2" fmla="val 439088"/>
              <a:gd name="adj3" fmla="val 20439422"/>
              <a:gd name="adj4" fmla="val 17566102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raaiende pijl 25"/>
          <p:cNvSpPr/>
          <p:nvPr/>
        </p:nvSpPr>
        <p:spPr bwMode="auto">
          <a:xfrm rot="5400000" flipV="1">
            <a:off x="3055144" y="2588419"/>
            <a:ext cx="2019300" cy="1985962"/>
          </a:xfrm>
          <a:prstGeom prst="circularArrow">
            <a:avLst>
              <a:gd name="adj1" fmla="val 6901"/>
              <a:gd name="adj2" fmla="val 387005"/>
              <a:gd name="adj3" fmla="val 20439422"/>
              <a:gd name="adj4" fmla="val 17317696"/>
              <a:gd name="adj5" fmla="val 9485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kstvak 49"/>
          <p:cNvSpPr txBox="1">
            <a:spLocks noChangeArrowheads="1"/>
          </p:cNvSpPr>
          <p:nvPr/>
        </p:nvSpPr>
        <p:spPr bwMode="auto">
          <a:xfrm>
            <a:off x="5357813" y="4929188"/>
            <a:ext cx="1158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+mn-lt"/>
                <a:ea typeface="+mn-ea"/>
                <a:cs typeface="Arial" charset="0"/>
              </a:rPr>
              <a:t>ISO 9004</a:t>
            </a:r>
          </a:p>
        </p:txBody>
      </p:sp>
      <p:cxnSp>
        <p:nvCxnSpPr>
          <p:cNvPr id="28" name="Rechte verbindingslijn met pijl 27"/>
          <p:cNvCxnSpPr/>
          <p:nvPr/>
        </p:nvCxnSpPr>
        <p:spPr bwMode="auto">
          <a:xfrm>
            <a:off x="1355725" y="4652963"/>
            <a:ext cx="2663825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 bwMode="auto">
          <a:xfrm>
            <a:off x="5102225" y="4652963"/>
            <a:ext cx="2843213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77" name="AutoShape 30"/>
          <p:cNvSpPr>
            <a:spLocks noChangeArrowheads="1"/>
          </p:cNvSpPr>
          <p:nvPr/>
        </p:nvSpPr>
        <p:spPr bwMode="auto">
          <a:xfrm>
            <a:off x="5473700" y="4400550"/>
            <a:ext cx="647700" cy="503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 b="1">
                <a:latin typeface="Arial" charset="0"/>
              </a:rPr>
              <a:t>Producto</a:t>
            </a:r>
            <a:endParaRPr lang="en-US">
              <a:latin typeface="Arial" charset="0"/>
            </a:endParaRPr>
          </a:p>
        </p:txBody>
      </p:sp>
      <p:sp>
        <p:nvSpPr>
          <p:cNvPr id="31" name="Draaiende pijl 30"/>
          <p:cNvSpPr/>
          <p:nvPr/>
        </p:nvSpPr>
        <p:spPr bwMode="auto">
          <a:xfrm rot="5400000" flipH="1" flipV="1">
            <a:off x="2235200" y="5184776"/>
            <a:ext cx="2376487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226442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Rechte verbindingslijn met pijl 31"/>
          <p:cNvCxnSpPr>
            <a:stCxn id="70666" idx="3"/>
          </p:cNvCxnSpPr>
          <p:nvPr/>
        </p:nvCxnSpPr>
        <p:spPr bwMode="auto">
          <a:xfrm flipV="1">
            <a:off x="1263650" y="1971675"/>
            <a:ext cx="950913" cy="14288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/>
          <p:nvPr/>
        </p:nvCxnSpPr>
        <p:spPr bwMode="auto">
          <a:xfrm>
            <a:off x="7440613" y="3436938"/>
            <a:ext cx="628650" cy="1270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raaiende pijl 33"/>
          <p:cNvSpPr/>
          <p:nvPr/>
        </p:nvSpPr>
        <p:spPr bwMode="auto">
          <a:xfrm rot="18047617" flipV="1">
            <a:off x="4361656" y="-238919"/>
            <a:ext cx="2019301" cy="2290763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323365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Afgeronde rechthoek 34"/>
          <p:cNvSpPr/>
          <p:nvPr/>
        </p:nvSpPr>
        <p:spPr bwMode="auto">
          <a:xfrm>
            <a:off x="4010025" y="712788"/>
            <a:ext cx="1108075" cy="871537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4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para el éxito sostenido</a:t>
            </a:r>
            <a:endParaRPr lang="en-US" sz="10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6" name="Afgeronde rechthoek 35"/>
          <p:cNvSpPr/>
          <p:nvPr/>
        </p:nvSpPr>
        <p:spPr bwMode="auto">
          <a:xfrm>
            <a:off x="5891213" y="1555750"/>
            <a:ext cx="1084262" cy="871538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9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Mejora,</a:t>
            </a:r>
          </a:p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Innovación  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y aprendizaje</a:t>
            </a:r>
          </a:p>
        </p:txBody>
      </p:sp>
      <p:sp>
        <p:nvSpPr>
          <p:cNvPr id="37" name="Afgeronde rechthoek 36"/>
          <p:cNvSpPr/>
          <p:nvPr/>
        </p:nvSpPr>
        <p:spPr bwMode="auto">
          <a:xfrm>
            <a:off x="2152650" y="1560513"/>
            <a:ext cx="1079500" cy="871537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5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Estrategia y política </a:t>
            </a:r>
          </a:p>
        </p:txBody>
      </p:sp>
      <p:sp>
        <p:nvSpPr>
          <p:cNvPr id="38" name="Afgeronde rechthoek 37"/>
          <p:cNvSpPr/>
          <p:nvPr/>
        </p:nvSpPr>
        <p:spPr bwMode="auto">
          <a:xfrm>
            <a:off x="1666875" y="2992438"/>
            <a:ext cx="1079500" cy="871537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6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(ampliado)</a:t>
            </a:r>
          </a:p>
        </p:txBody>
      </p:sp>
      <p:sp>
        <p:nvSpPr>
          <p:cNvPr id="39" name="Afgeronde rechthoek 38"/>
          <p:cNvSpPr/>
          <p:nvPr/>
        </p:nvSpPr>
        <p:spPr bwMode="auto">
          <a:xfrm>
            <a:off x="6359525" y="2992438"/>
            <a:ext cx="1079500" cy="919162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8 Seguimiento, medición, análisis y revisión</a:t>
            </a:r>
          </a:p>
        </p:txBody>
      </p:sp>
      <p:sp>
        <p:nvSpPr>
          <p:cNvPr id="40" name="Afgeronde rechthoek 39"/>
          <p:cNvSpPr/>
          <p:nvPr/>
        </p:nvSpPr>
        <p:spPr bwMode="auto">
          <a:xfrm>
            <a:off x="4022725" y="5213350"/>
            <a:ext cx="1081088" cy="871538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7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procesos</a:t>
            </a:r>
          </a:p>
        </p:txBody>
      </p:sp>
      <p:sp>
        <p:nvSpPr>
          <p:cNvPr id="41" name="Afgeronde rechthoek 40"/>
          <p:cNvSpPr/>
          <p:nvPr/>
        </p:nvSpPr>
        <p:spPr bwMode="auto">
          <a:xfrm>
            <a:off x="3973513" y="1955800"/>
            <a:ext cx="1211262" cy="6064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5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Responsabilidad de la dirección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2" name="Afgeronde rechthoek 41"/>
          <p:cNvSpPr/>
          <p:nvPr/>
        </p:nvSpPr>
        <p:spPr bwMode="auto">
          <a:xfrm>
            <a:off x="5138738" y="3125788"/>
            <a:ext cx="1052512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8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Medición, análisis y mejora 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3" name="Afgeronde rechthoek 42"/>
          <p:cNvSpPr/>
          <p:nvPr/>
        </p:nvSpPr>
        <p:spPr bwMode="auto">
          <a:xfrm>
            <a:off x="2952750" y="3125788"/>
            <a:ext cx="1052513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6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endParaRPr lang="en-US" sz="16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Afgeronde rechthoek 43"/>
          <p:cNvSpPr/>
          <p:nvPr/>
        </p:nvSpPr>
        <p:spPr bwMode="auto">
          <a:xfrm>
            <a:off x="4037013" y="4346575"/>
            <a:ext cx="1052512" cy="6048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7</a:t>
            </a:r>
          </a:p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Realización del producto</a:t>
            </a:r>
            <a:endParaRPr lang="en-US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0692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8A6B7E4-9D9A-7849-908F-36EDC8CE18B8}" type="slidenum">
              <a:rPr lang="nl-NL" sz="1400">
                <a:latin typeface="Arial" charset="0"/>
              </a:rPr>
              <a:pPr eaLnBrk="1" hangingPunct="1"/>
              <a:t>29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15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912906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rgbClr val="000090"/>
                </a:solidFill>
              </a:rPr>
              <a:t>Clientes esperan confianza en los productos y servicios.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rgbClr val="000090"/>
                </a:solidFill>
              </a:rPr>
              <a:t>Aumentación en el uso del SGC en el mercado global.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rgbClr val="000090"/>
                </a:solidFill>
              </a:rPr>
              <a:t>Aumentación en el uso de ISO 9001 en los sectores de la industria. 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rgbClr val="000090"/>
                </a:solidFill>
              </a:rPr>
              <a:t>Credibilidad de la certificación.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rgbClr val="000090"/>
                </a:solidFill>
              </a:rPr>
              <a:t>Iniciativas hacia más eficiencia. 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rgbClr val="000090"/>
                </a:solidFill>
              </a:rPr>
              <a:t>Más sofisticación de las herramientas de calidad.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rgbClr val="000090"/>
                </a:solidFill>
              </a:rPr>
              <a:t>Aumentación en regulación (salud y seguridad). 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FACCA-398D-44A5-B494-83E3B337768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Los desafios globales</a:t>
            </a:r>
            <a:endParaRPr lang="es-CO" sz="3200" b="1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616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0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0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419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Blokboog 44"/>
          <p:cNvSpPr/>
          <p:nvPr/>
        </p:nvSpPr>
        <p:spPr>
          <a:xfrm>
            <a:off x="1939925" y="2979738"/>
            <a:ext cx="5264150" cy="3878262"/>
          </a:xfrm>
          <a:prstGeom prst="blockArc">
            <a:avLst>
              <a:gd name="adj1" fmla="val 10797681"/>
              <a:gd name="adj2" fmla="val 21520405"/>
              <a:gd name="adj3" fmla="val 499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2706" name="Tijdelijke aanduiding voor dianummer 2"/>
          <p:cNvSpPr txBox="1">
            <a:spLocks noGrp="1"/>
          </p:cNvSpPr>
          <p:nvPr/>
        </p:nvSpPr>
        <p:spPr bwMode="auto">
          <a:xfrm>
            <a:off x="6169025" y="62087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6BEDF5E-D3E0-1649-8CBF-F9D6D23D360F}" type="slidenum">
              <a:rPr lang="nl-NL" sz="1400">
                <a:latin typeface="Arial" charset="0"/>
              </a:rPr>
              <a:pPr algn="r" eaLnBrk="1" hangingPunct="1"/>
              <a:t>30</a:t>
            </a:fld>
            <a:endParaRPr lang="nl-NL" sz="1400">
              <a:latin typeface="Arial" charset="0"/>
            </a:endParaRPr>
          </a:p>
        </p:txBody>
      </p:sp>
      <p:sp>
        <p:nvSpPr>
          <p:cNvPr id="72707" name="AutoShape 34"/>
          <p:cNvSpPr>
            <a:spLocks noChangeArrowheads="1"/>
          </p:cNvSpPr>
          <p:nvPr/>
        </p:nvSpPr>
        <p:spPr bwMode="auto">
          <a:xfrm>
            <a:off x="0" y="725488"/>
            <a:ext cx="9144000" cy="817562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2400" b="1">
                <a:latin typeface="Arial" charset="0"/>
              </a:rPr>
              <a:t>La mejora continua del sistema de gestión de la Calidad</a:t>
            </a:r>
          </a:p>
          <a:p>
            <a:pPr algn="ctr"/>
            <a:r>
              <a:rPr lang="es-CO" sz="2400" b="1">
                <a:latin typeface="Arial" charset="0"/>
              </a:rPr>
              <a:t>conduce al éxito sostenido</a:t>
            </a:r>
          </a:p>
        </p:txBody>
      </p:sp>
      <p:sp>
        <p:nvSpPr>
          <p:cNvPr id="23" name="Draaiende pijl 22"/>
          <p:cNvSpPr/>
          <p:nvPr/>
        </p:nvSpPr>
        <p:spPr bwMode="auto">
          <a:xfrm rot="16200000" flipV="1">
            <a:off x="3925887" y="3579813"/>
            <a:ext cx="2892425" cy="3695700"/>
          </a:xfrm>
          <a:prstGeom prst="circularArrow">
            <a:avLst>
              <a:gd name="adj1" fmla="val 6901"/>
              <a:gd name="adj2" fmla="val 586209"/>
              <a:gd name="adj3" fmla="val 20439422"/>
              <a:gd name="adj4" fmla="val 17574313"/>
              <a:gd name="adj5" fmla="val 9267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raaiende pijl 24"/>
          <p:cNvSpPr/>
          <p:nvPr/>
        </p:nvSpPr>
        <p:spPr bwMode="auto">
          <a:xfrm rot="10800000" flipV="1">
            <a:off x="1928813" y="3879850"/>
            <a:ext cx="3757612" cy="2843213"/>
          </a:xfrm>
          <a:prstGeom prst="circularArrow">
            <a:avLst>
              <a:gd name="adj1" fmla="val 6901"/>
              <a:gd name="adj2" fmla="val 439088"/>
              <a:gd name="adj3" fmla="val 20439422"/>
              <a:gd name="adj4" fmla="val 17566102"/>
              <a:gd name="adj5" fmla="val 9267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Draaiende pijl 33"/>
          <p:cNvSpPr/>
          <p:nvPr/>
        </p:nvSpPr>
        <p:spPr bwMode="auto">
          <a:xfrm rot="18047617" flipV="1">
            <a:off x="4754563" y="201613"/>
            <a:ext cx="2892425" cy="4264025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323365"/>
              <a:gd name="adj5" fmla="val 12500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Afgeronde rechthoek 34"/>
          <p:cNvSpPr/>
          <p:nvPr/>
        </p:nvSpPr>
        <p:spPr bwMode="auto">
          <a:xfrm>
            <a:off x="3541713" y="2005013"/>
            <a:ext cx="2062162" cy="1247775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4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para el éxito sostenido</a:t>
            </a:r>
            <a:endParaRPr lang="en-US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6" name="Afgeronde rechthoek 35"/>
          <p:cNvSpPr/>
          <p:nvPr/>
        </p:nvSpPr>
        <p:spPr bwMode="auto">
          <a:xfrm>
            <a:off x="7043738" y="3211513"/>
            <a:ext cx="2017712" cy="1247775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9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Mejora,</a:t>
            </a:r>
          </a:p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Innovación  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y aprendizaje</a:t>
            </a:r>
            <a:endParaRPr lang="en-US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7" name="Afgeronde rechthoek 36"/>
          <p:cNvSpPr/>
          <p:nvPr/>
        </p:nvSpPr>
        <p:spPr bwMode="auto">
          <a:xfrm>
            <a:off x="84138" y="3217863"/>
            <a:ext cx="2009775" cy="1249362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5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Estrategia y política</a:t>
            </a:r>
            <a:r>
              <a:rPr lang="en-US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</a:p>
        </p:txBody>
      </p:sp>
      <p:sp>
        <p:nvSpPr>
          <p:cNvPr id="41" name="Afgeronde rechthoek 40"/>
          <p:cNvSpPr/>
          <p:nvPr/>
        </p:nvSpPr>
        <p:spPr bwMode="auto">
          <a:xfrm>
            <a:off x="3400425" y="3611563"/>
            <a:ext cx="2198688" cy="10080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Cap 5 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Responsabilidad</a:t>
            </a:r>
          </a:p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de la dirección</a:t>
            </a:r>
            <a:endParaRPr lang="en-US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271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camino tomar?</a:t>
            </a:r>
          </a:p>
        </p:txBody>
      </p:sp>
      <p:sp>
        <p:nvSpPr>
          <p:cNvPr id="72717" name="AutoShape 34"/>
          <p:cNvSpPr>
            <a:spLocks noChangeArrowheads="1"/>
          </p:cNvSpPr>
          <p:nvPr/>
        </p:nvSpPr>
        <p:spPr bwMode="auto">
          <a:xfrm>
            <a:off x="361950" y="6132513"/>
            <a:ext cx="8455025" cy="725487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2800" b="1">
                <a:latin typeface="Arial" charset="0"/>
              </a:rPr>
              <a:t>Fundamento: Principios de Gestión de la Calidad</a:t>
            </a:r>
            <a:endParaRPr lang="en-US" sz="2800">
              <a:latin typeface="Arial" charset="0"/>
            </a:endParaRPr>
          </a:p>
        </p:txBody>
      </p:sp>
      <p:sp>
        <p:nvSpPr>
          <p:cNvPr id="72718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1AC53E71-2888-8D48-BFDD-5597DD213983}" type="slidenum">
              <a:rPr lang="nl-NL" sz="1400">
                <a:latin typeface="Arial" charset="0"/>
              </a:rPr>
              <a:pPr eaLnBrk="1" hangingPunct="1"/>
              <a:t>30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74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Blokboog 45"/>
          <p:cNvSpPr/>
          <p:nvPr/>
        </p:nvSpPr>
        <p:spPr>
          <a:xfrm flipV="1">
            <a:off x="1958975" y="-788988"/>
            <a:ext cx="5264150" cy="4903788"/>
          </a:xfrm>
          <a:prstGeom prst="blockArc">
            <a:avLst>
              <a:gd name="adj1" fmla="val 10797681"/>
              <a:gd name="adj2" fmla="val 21520405"/>
              <a:gd name="adj3" fmla="val 499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4754" name="Tijdelijke aanduiding voor dianummer 2"/>
          <p:cNvSpPr txBox="1">
            <a:spLocks noGrp="1"/>
          </p:cNvSpPr>
          <p:nvPr/>
        </p:nvSpPr>
        <p:spPr bwMode="auto">
          <a:xfrm>
            <a:off x="6169025" y="62087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05AB2B4-DA98-C949-9CAE-ACC14998A69A}" type="slidenum">
              <a:rPr lang="nl-NL" sz="1400">
                <a:latin typeface="Arial" charset="0"/>
              </a:rPr>
              <a:pPr algn="r" eaLnBrk="1" hangingPunct="1"/>
              <a:t>31</a:t>
            </a:fld>
            <a:endParaRPr lang="nl-NL" sz="1400">
              <a:latin typeface="Arial" charset="0"/>
            </a:endParaRPr>
          </a:p>
        </p:txBody>
      </p:sp>
      <p:sp>
        <p:nvSpPr>
          <p:cNvPr id="24" name="Draaiende pijl 23"/>
          <p:cNvSpPr/>
          <p:nvPr/>
        </p:nvSpPr>
        <p:spPr bwMode="auto">
          <a:xfrm flipV="1">
            <a:off x="3614738" y="738188"/>
            <a:ext cx="2733675" cy="2857500"/>
          </a:xfrm>
          <a:prstGeom prst="circularArrow">
            <a:avLst>
              <a:gd name="adj1" fmla="val 6901"/>
              <a:gd name="adj2" fmla="val 394096"/>
              <a:gd name="adj3" fmla="val 20439422"/>
              <a:gd name="adj4" fmla="val 17640758"/>
              <a:gd name="adj5" fmla="val 8671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raaiende pijl 25"/>
          <p:cNvSpPr/>
          <p:nvPr/>
        </p:nvSpPr>
        <p:spPr bwMode="auto">
          <a:xfrm rot="5400000" flipV="1">
            <a:off x="2343945" y="640556"/>
            <a:ext cx="2906712" cy="2689225"/>
          </a:xfrm>
          <a:prstGeom prst="circularArrow">
            <a:avLst>
              <a:gd name="adj1" fmla="val 6901"/>
              <a:gd name="adj2" fmla="val 387005"/>
              <a:gd name="adj3" fmla="val 20439422"/>
              <a:gd name="adj4" fmla="val 17317696"/>
              <a:gd name="adj5" fmla="val 9485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" name="Rechte verbindingslijn met pijl 27"/>
          <p:cNvCxnSpPr/>
          <p:nvPr/>
        </p:nvCxnSpPr>
        <p:spPr bwMode="auto">
          <a:xfrm>
            <a:off x="693738" y="3451225"/>
            <a:ext cx="2852737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>
            <a:endCxn id="57" idx="2"/>
          </p:cNvCxnSpPr>
          <p:nvPr/>
        </p:nvCxnSpPr>
        <p:spPr bwMode="auto">
          <a:xfrm>
            <a:off x="5294313" y="3451225"/>
            <a:ext cx="31242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59" name="AutoShape 30"/>
          <p:cNvSpPr>
            <a:spLocks noChangeArrowheads="1"/>
          </p:cNvSpPr>
          <p:nvPr/>
        </p:nvSpPr>
        <p:spPr bwMode="auto">
          <a:xfrm>
            <a:off x="5705475" y="3101975"/>
            <a:ext cx="1168400" cy="723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b="1">
                <a:latin typeface="Arial" charset="0"/>
              </a:rPr>
              <a:t>Producto</a:t>
            </a:r>
            <a:endParaRPr lang="en-US" sz="4000">
              <a:latin typeface="Arial" charset="0"/>
            </a:endParaRPr>
          </a:p>
        </p:txBody>
      </p:sp>
      <p:sp>
        <p:nvSpPr>
          <p:cNvPr id="38" name="Afgeronde rechthoek 37"/>
          <p:cNvSpPr/>
          <p:nvPr/>
        </p:nvSpPr>
        <p:spPr bwMode="auto">
          <a:xfrm>
            <a:off x="77788" y="931863"/>
            <a:ext cx="2020887" cy="1465262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6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(ampliado)</a:t>
            </a:r>
          </a:p>
        </p:txBody>
      </p:sp>
      <p:sp>
        <p:nvSpPr>
          <p:cNvPr id="39" name="Afgeronde rechthoek 38"/>
          <p:cNvSpPr/>
          <p:nvPr/>
        </p:nvSpPr>
        <p:spPr bwMode="auto">
          <a:xfrm>
            <a:off x="7077075" y="931863"/>
            <a:ext cx="2019300" cy="1479550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8 Seguimiento, medición, análisis y revisión</a:t>
            </a:r>
            <a:endParaRPr lang="en-US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" name="Afgeronde rechthoek 39"/>
          <p:cNvSpPr/>
          <p:nvPr/>
        </p:nvSpPr>
        <p:spPr bwMode="auto">
          <a:xfrm>
            <a:off x="3657600" y="4333875"/>
            <a:ext cx="1955800" cy="1255713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7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procesos</a:t>
            </a:r>
          </a:p>
        </p:txBody>
      </p:sp>
      <p:sp>
        <p:nvSpPr>
          <p:cNvPr id="42" name="Afgeronde rechthoek 41"/>
          <p:cNvSpPr/>
          <p:nvPr/>
        </p:nvSpPr>
        <p:spPr bwMode="auto">
          <a:xfrm>
            <a:off x="4854575" y="1103313"/>
            <a:ext cx="2066925" cy="10969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Cap 8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Medición, análisis y mejora </a:t>
            </a:r>
            <a:endParaRPr lang="es-CO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3" name="Afgeronde rechthoek 42"/>
          <p:cNvSpPr/>
          <p:nvPr/>
        </p:nvSpPr>
        <p:spPr bwMode="auto">
          <a:xfrm>
            <a:off x="2292350" y="1103313"/>
            <a:ext cx="1965325" cy="10969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Cap 6 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endParaRPr lang="es-CO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Afgeronde rechthoek 43"/>
          <p:cNvSpPr/>
          <p:nvPr/>
        </p:nvSpPr>
        <p:spPr bwMode="auto">
          <a:xfrm>
            <a:off x="3562350" y="2838450"/>
            <a:ext cx="2035175" cy="11191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Cap 7</a:t>
            </a:r>
          </a:p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Realización del producto</a:t>
            </a:r>
            <a:endParaRPr lang="en-US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476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Tomar el camino elegido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74768" name="AutoShape 34"/>
          <p:cNvSpPr>
            <a:spLocks noChangeArrowheads="1"/>
          </p:cNvSpPr>
          <p:nvPr/>
        </p:nvSpPr>
        <p:spPr bwMode="auto">
          <a:xfrm>
            <a:off x="347663" y="6132513"/>
            <a:ext cx="8455025" cy="725487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2800" b="1">
                <a:latin typeface="Arial" charset="0"/>
              </a:rPr>
              <a:t>Fundamento: Principios de Gestión de la Calidad</a:t>
            </a:r>
            <a:endParaRPr lang="en-US" sz="2800">
              <a:latin typeface="Arial" charset="0"/>
            </a:endParaRPr>
          </a:p>
        </p:txBody>
      </p:sp>
      <p:sp>
        <p:nvSpPr>
          <p:cNvPr id="56" name="Ovaal 55"/>
          <p:cNvSpPr/>
          <p:nvPr/>
        </p:nvSpPr>
        <p:spPr>
          <a:xfrm>
            <a:off x="0" y="2900363"/>
            <a:ext cx="725488" cy="1135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</a:t>
            </a:r>
          </a:p>
        </p:txBody>
      </p:sp>
      <p:sp>
        <p:nvSpPr>
          <p:cNvPr id="57" name="Ovaal 56"/>
          <p:cNvSpPr/>
          <p:nvPr/>
        </p:nvSpPr>
        <p:spPr>
          <a:xfrm>
            <a:off x="8418513" y="2882900"/>
            <a:ext cx="725487" cy="1136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</a:t>
            </a:r>
          </a:p>
        </p:txBody>
      </p:sp>
      <p:sp>
        <p:nvSpPr>
          <p:cNvPr id="74771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F75F4A1-96B7-1A40-9EEC-49293B010E69}" type="slidenum">
              <a:rPr lang="nl-NL" sz="1400">
                <a:latin typeface="Arial" charset="0"/>
              </a:rPr>
              <a:pPr eaLnBrk="1" hangingPunct="1"/>
              <a:t>31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199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4"/>
          <p:cNvSpPr>
            <a:spLocks noChangeArrowheads="1"/>
          </p:cNvSpPr>
          <p:nvPr/>
        </p:nvSpPr>
        <p:spPr bwMode="auto">
          <a:xfrm>
            <a:off x="0" y="2002119"/>
            <a:ext cx="9144000" cy="249517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3525" y="1023938"/>
            <a:ext cx="8655050" cy="4946650"/>
          </a:xfrm>
        </p:spPr>
        <p:txBody>
          <a:bodyPr>
            <a:normAutofit fontScale="92500" lnSpcReduction="10000"/>
          </a:bodyPr>
          <a:lstStyle/>
          <a:p>
            <a:pPr marL="441325" indent="-441325" eaLnBrk="1" hangingPunct="1">
              <a:buFontTx/>
              <a:buAutoNum type="arabicPeriod"/>
            </a:pPr>
            <a:r>
              <a:rPr lang="es-CO" sz="2000" dirty="0">
                <a:solidFill>
                  <a:srgbClr val="222268"/>
                </a:solidFill>
                <a:latin typeface="Arial" charset="0"/>
              </a:rPr>
              <a:t>Alcance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000" dirty="0">
                <a:solidFill>
                  <a:srgbClr val="222268"/>
                </a:solidFill>
                <a:latin typeface="Arial" charset="0"/>
              </a:rPr>
              <a:t>Referencias normativas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000" dirty="0">
                <a:solidFill>
                  <a:srgbClr val="222268"/>
                </a:solidFill>
                <a:latin typeface="Arial" charset="0"/>
              </a:rPr>
              <a:t>Términos y definiciones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FF0000"/>
                </a:solidFill>
                <a:latin typeface="Arial" charset="0"/>
              </a:rPr>
              <a:t>Gestión para el éxito sostenido de una organización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Formulación, planificación e implementación de la estrategia y la política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Gestión de los recursos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Gestión de los procesos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Seguimiento, medición, análisis y revisión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Mejora, innovación y aprendizaje</a:t>
            </a:r>
          </a:p>
          <a:p>
            <a:pPr marL="1009650" lvl="1" indent="-609600" eaLnBrk="1" hangingPunct="1">
              <a:buFontTx/>
              <a:buNone/>
            </a:pPr>
            <a:r>
              <a:rPr lang="es-CO" sz="2400" b="1" dirty="0">
                <a:solidFill>
                  <a:srgbClr val="222268"/>
                </a:solidFill>
                <a:latin typeface="Arial" charset="0"/>
                <a:cs typeface="Arial" charset="0"/>
              </a:rPr>
              <a:t>Anexo A Una herramienta de autoevaluación</a:t>
            </a:r>
          </a:p>
          <a:p>
            <a:pPr marL="1009650" lvl="1" indent="-609600" eaLnBrk="1" hangingPunct="1">
              <a:buFontTx/>
              <a:buNone/>
            </a:pPr>
            <a:r>
              <a:rPr lang="es-CO" sz="2400" b="1" dirty="0">
                <a:solidFill>
                  <a:srgbClr val="222268"/>
                </a:solidFill>
                <a:latin typeface="Arial" charset="0"/>
                <a:cs typeface="Arial" charset="0"/>
              </a:rPr>
              <a:t>Anexo B Principios de gestión de la Calidad</a:t>
            </a:r>
          </a:p>
          <a:p>
            <a:pPr marL="1009650" lvl="1" indent="-609600" eaLnBrk="1" hangingPunct="1">
              <a:buFontTx/>
              <a:buNone/>
            </a:pPr>
            <a:r>
              <a:rPr lang="es-CO" sz="2400" b="1" dirty="0">
                <a:solidFill>
                  <a:srgbClr val="222268"/>
                </a:solidFill>
                <a:latin typeface="Arial" charset="0"/>
                <a:cs typeface="Arial" charset="0"/>
              </a:rPr>
              <a:t>Anexo C Correspondencia entre ISO 9004 y 9001 </a:t>
            </a:r>
          </a:p>
          <a:p>
            <a:pPr marL="441325" indent="-441325" eaLnBrk="1" hangingPunct="1">
              <a:buFontTx/>
              <a:buAutoNum type="arabicPeriod"/>
            </a:pPr>
            <a:endParaRPr lang="en-US" sz="2400" dirty="0">
              <a:latin typeface="Arial" charset="0"/>
            </a:endParaRPr>
          </a:p>
        </p:txBody>
      </p:sp>
      <p:sp>
        <p:nvSpPr>
          <p:cNvPr id="76803" name="AutoShape 5"/>
          <p:cNvSpPr>
            <a:spLocks noChangeArrowheads="1"/>
          </p:cNvSpPr>
          <p:nvPr/>
        </p:nvSpPr>
        <p:spPr bwMode="auto">
          <a:xfrm>
            <a:off x="6985000" y="739775"/>
            <a:ext cx="1968500" cy="1135063"/>
          </a:xfrm>
          <a:prstGeom prst="wedgeRectCallout">
            <a:avLst>
              <a:gd name="adj1" fmla="val -105720"/>
              <a:gd name="adj2" fmla="val 67045"/>
            </a:avLst>
          </a:prstGeom>
          <a:solidFill>
            <a:srgbClr val="8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s-CO" sz="2200" b="1" i="1" dirty="0">
                <a:solidFill>
                  <a:srgbClr val="FFFF00"/>
                </a:solidFill>
                <a:latin typeface="Arial" charset="0"/>
              </a:rPr>
              <a:t>Los  “elementos esenciales</a:t>
            </a:r>
            <a:r>
              <a:rPr lang="en-US" sz="2200" b="1" i="1" dirty="0">
                <a:solidFill>
                  <a:srgbClr val="FFFF00"/>
                </a:solidFill>
                <a:latin typeface="Arial" charset="0"/>
              </a:rPr>
              <a:t>”</a:t>
            </a:r>
          </a:p>
        </p:txBody>
      </p:sp>
      <p:sp>
        <p:nvSpPr>
          <p:cNvPr id="76804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Estructura de la norma ISO 9004:2009</a:t>
            </a:r>
          </a:p>
        </p:txBody>
      </p:sp>
      <p:sp>
        <p:nvSpPr>
          <p:cNvPr id="76806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5821C86-5D42-034C-B98C-10F7467924FD}" type="slidenum">
              <a:rPr lang="nl-NL" sz="1400">
                <a:latin typeface="Arial" charset="0"/>
              </a:rPr>
              <a:pPr eaLnBrk="1" hangingPunct="1"/>
              <a:t>32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jdelijke aanduiding voor dianummer 2"/>
          <p:cNvSpPr txBox="1">
            <a:spLocks noGrp="1"/>
          </p:cNvSpPr>
          <p:nvPr/>
        </p:nvSpPr>
        <p:spPr bwMode="auto">
          <a:xfrm>
            <a:off x="6169025" y="62087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A11253E2-7970-6945-A763-AEA16F92C155}" type="slidenum">
              <a:rPr lang="nl-NL" sz="1400">
                <a:latin typeface="Arial" charset="0"/>
              </a:rPr>
              <a:pPr algn="r" eaLnBrk="1" hangingPunct="1"/>
              <a:t>33</a:t>
            </a:fld>
            <a:endParaRPr lang="nl-NL" sz="1400">
              <a:latin typeface="Arial" charset="0"/>
            </a:endParaRPr>
          </a:p>
        </p:txBody>
      </p:sp>
      <p:sp>
        <p:nvSpPr>
          <p:cNvPr id="80898" name="Rectangle 718"/>
          <p:cNvSpPr>
            <a:spLocks noChangeArrowheads="1"/>
          </p:cNvSpPr>
          <p:nvPr/>
        </p:nvSpPr>
        <p:spPr bwMode="auto">
          <a:xfrm>
            <a:off x="0" y="0"/>
            <a:ext cx="9144000" cy="10255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Cap 4. Ejemplos de partes interesadas </a:t>
            </a:r>
            <a:br>
              <a:rPr lang="es-CO" sz="3200" b="1">
                <a:solidFill>
                  <a:srgbClr val="2D2D8A"/>
                </a:solidFill>
                <a:latin typeface="Arial" charset="0"/>
              </a:rPr>
            </a:br>
            <a:r>
              <a:rPr lang="es-CO" sz="3200" b="1">
                <a:solidFill>
                  <a:srgbClr val="2D2D8A"/>
                </a:solidFill>
                <a:latin typeface="Arial" charset="0"/>
              </a:rPr>
              <a:t>y sus necesidades y expectativas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010363"/>
              </p:ext>
            </p:extLst>
          </p:nvPr>
        </p:nvGraphicFramePr>
        <p:xfrm>
          <a:off x="341313" y="1028700"/>
          <a:ext cx="8639175" cy="5651500"/>
        </p:xfrm>
        <a:graphic>
          <a:graphicData uri="http://schemas.openxmlformats.org/drawingml/2006/table">
            <a:tbl>
              <a:tblPr/>
              <a:tblGrid>
                <a:gridCol w="3535362"/>
                <a:gridCol w="510381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Parte interesada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Necesidades y expectativas claves</a:t>
                      </a:r>
                      <a:endParaRPr kumimoji="0" lang="es-CO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Calidad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Propietarios / accionistas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Rentabilidad sostenida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Transparencia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Empleados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Calidad del trabajo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Reconocimiento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Proveedores y socios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Beneficios mutuos y continuidad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Sociedad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Protección ambiental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Buena ética de negocios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Gobierno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Sostenibles para de </a:t>
                      </a:r>
                      <a:r>
                        <a:rPr kumimoji="0" lang="es-ES_tradnl" sz="24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ciudadamos</a:t>
                      </a:r>
                      <a:r>
                        <a:rPr kumimoji="0" lang="es-ES_tradnl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/>
                      </a:r>
                      <a:br>
                        <a:rPr kumimoji="0" lang="es-ES_tradnl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ES_tradnl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Posicionamiento internacional</a:t>
                      </a:r>
                      <a:endParaRPr kumimoji="0" lang="es-ES_tradnl" sz="2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662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895350"/>
            <a:ext cx="8229600" cy="55387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Algunos ejemplos:</a:t>
            </a:r>
          </a:p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mejorar la satisfacción del cliente.</a:t>
            </a:r>
          </a:p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reducir costos / incrementar ganancias.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En caso de una adquisición o una fusión.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En caso de una nueva Dirección.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mejorar la relación con los proveedores.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desarrollar un sistema actual de gestión (de la calidad), más allá de ISO 9001.</a:t>
            </a:r>
            <a:endParaRPr lang="es-CO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7282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¿Cuándo emplear ISO 9004:2009?</a:t>
            </a:r>
          </a:p>
        </p:txBody>
      </p:sp>
      <p:sp>
        <p:nvSpPr>
          <p:cNvPr id="97284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60FB52B-7CC9-544C-9AFE-138AEACF65E1}" type="slidenum">
              <a:rPr lang="nl-NL" sz="1400">
                <a:latin typeface="Arial" charset="0"/>
              </a:rPr>
              <a:pPr eaLnBrk="1" hangingPunct="1"/>
              <a:t>34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5659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18"/>
          <p:cNvSpPr>
            <a:spLocks noChangeArrowheads="1"/>
          </p:cNvSpPr>
          <p:nvPr/>
        </p:nvSpPr>
        <p:spPr bwMode="auto">
          <a:xfrm>
            <a:off x="0" y="0"/>
            <a:ext cx="9144000" cy="5524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>
                <a:solidFill>
                  <a:srgbClr val="000090"/>
                </a:solidFill>
                <a:latin typeface="Arial" charset="0"/>
                <a:cs typeface="Arial" charset="0"/>
              </a:rPr>
              <a:t>¿Qué hacen las organizaciones  sostenibles?</a:t>
            </a:r>
          </a:p>
        </p:txBody>
      </p:sp>
      <p:sp>
        <p:nvSpPr>
          <p:cNvPr id="32" name="Rechthoek 31"/>
          <p:cNvSpPr/>
          <p:nvPr/>
        </p:nvSpPr>
        <p:spPr>
          <a:xfrm>
            <a:off x="0" y="568325"/>
            <a:ext cx="9144000" cy="628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Creen, comunican y despliegan su visión, estrategia y objetivos en un lenguaje claro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Buscan, evalúan y utilizan las oportunidades (suministran los productos buenos)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Exploran continuamente su propio ambiente externo e interno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Dirigen sus procesos y recursos de manera efectiva y eficiente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Identifican, evalúan y gestionan los riesgos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Miden, analizan y revisan la información sobre los productos, procesos y ambiente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Mejoran, innovan y aprenden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Alcanzan la satisfacción de las partes interesadas pertinentes </a:t>
            </a:r>
          </a:p>
        </p:txBody>
      </p:sp>
      <p:sp>
        <p:nvSpPr>
          <p:cNvPr id="62467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6248400" y="653891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C109E40-2CBD-FF4B-BC4D-F3D55E517ABC}" type="slidenum">
              <a:rPr lang="nl-NL" sz="1400">
                <a:latin typeface="Arial" charset="0"/>
              </a:rPr>
              <a:pPr algn="r" eaLnBrk="1" hangingPunct="1"/>
              <a:t>35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540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8325" y="1143000"/>
            <a:ext cx="8575675" cy="54054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Debe aplicarse a: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Productos,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Procesos y sus interfaces,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Estructuras organizacionales,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Sistema de gestión,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Aspectos humanos y cultura,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Infraestructura, relaciones laborales y tecnología,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Las relaciones de la organización con las partes interesadas, 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Cooperación en articulación.</a:t>
            </a:r>
          </a:p>
        </p:txBody>
      </p:sp>
      <p:sp>
        <p:nvSpPr>
          <p:cNvPr id="931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Capitulo 9. Mejora, innovación, aprendizaje</a:t>
            </a:r>
          </a:p>
        </p:txBody>
      </p:sp>
      <p:sp>
        <p:nvSpPr>
          <p:cNvPr id="93187" name="Tijdelijke aanduiding voor dianummer 6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EA577855-94E3-B14F-AF1D-F3BB3D23BE06}" type="slidenum">
              <a:rPr lang="nl-NL" sz="1400">
                <a:latin typeface="Arial" charset="0"/>
              </a:rPr>
              <a:pPr algn="r" eaLnBrk="1" hangingPunct="1"/>
              <a:t>36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687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1582738"/>
            <a:ext cx="9144000" cy="46593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pPr marL="419100" indent="-419100" defTabSz="785813">
              <a:spcBef>
                <a:spcPts val="300"/>
              </a:spcBef>
              <a:spcAft>
                <a:spcPts val="300"/>
              </a:spcAft>
              <a:buFont typeface="Monotype Sorts" charset="0"/>
              <a:buNone/>
              <a:defRPr/>
            </a:pPr>
            <a:r>
              <a:rPr lang="es-CO" sz="2800" b="1" dirty="0">
                <a:solidFill>
                  <a:srgbClr val="2D2D8A"/>
                </a:solidFill>
                <a:latin typeface="Arial" charset="0"/>
                <a:cs typeface="Arial" charset="0"/>
              </a:rPr>
              <a:t>Los nuevos elementos claves: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¿Enfoque?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¿Liderazgo?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¿Estrategia?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¿Recursos?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¿Procesos?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¿Resultados?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¿Seguimiento?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¿Mejora?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¿Aprendizaje?</a:t>
            </a:r>
            <a:r>
              <a:rPr lang="es-CO" sz="2800" b="1" dirty="0">
                <a:solidFill>
                  <a:srgbClr val="2D2D8A"/>
                </a:solidFill>
                <a:latin typeface="Arial" charset="0"/>
                <a:cs typeface="Arial" charset="0"/>
              </a:rPr>
              <a:t> </a:t>
            </a:r>
            <a:endParaRPr lang="es-CO" sz="2000" dirty="0">
              <a:latin typeface="Arial" charset="0"/>
              <a:cs typeface="Arial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715963"/>
            <a:ext cx="9144000" cy="4508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419100" indent="-419100" algn="ctr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pitchFamily="34" charset="0"/>
                <a:ea typeface="+mn-ea"/>
                <a:cs typeface="Arial" pitchFamily="34" charset="0"/>
              </a:rPr>
              <a:t>Cinco </a:t>
            </a:r>
            <a:r>
              <a:rPr lang="es-CO" sz="2400" b="1" dirty="0" smtClean="0">
                <a:solidFill>
                  <a:srgbClr val="2D2D8A"/>
                </a:solidFill>
                <a:latin typeface="Arial" pitchFamily="34" charset="0"/>
                <a:ea typeface="+mn-ea"/>
                <a:cs typeface="Arial" pitchFamily="34" charset="0"/>
              </a:rPr>
              <a:t>niveles de la madurez:</a:t>
            </a:r>
            <a:endParaRPr lang="es-CO" sz="2000" b="1" dirty="0">
              <a:solidFill>
                <a:srgbClr val="2D2D8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0" y="1176338"/>
          <a:ext cx="9144000" cy="396875"/>
        </p:xfrm>
        <a:graphic>
          <a:graphicData uri="http://schemas.openxmlformats.org/drawingml/2006/table">
            <a:tbl>
              <a:tblPr/>
              <a:tblGrid>
                <a:gridCol w="1815064"/>
                <a:gridCol w="1815065"/>
                <a:gridCol w="1815064"/>
                <a:gridCol w="1815065"/>
                <a:gridCol w="1883742"/>
              </a:tblGrid>
              <a:tr h="396875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5249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A1 Autoevaluación de elementos claves</a:t>
            </a:r>
          </a:p>
        </p:txBody>
      </p:sp>
      <p:sp>
        <p:nvSpPr>
          <p:cNvPr id="95250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6248400" y="649480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30A1CF14-7BFC-4C4E-AD51-9159AB5B34F6}" type="slidenum">
              <a:rPr lang="nl-NL" sz="1400">
                <a:latin typeface="Arial" charset="0"/>
              </a:rPr>
              <a:pPr algn="r" eaLnBrk="1" hangingPunct="1"/>
              <a:t>37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04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fgeronde rechthoek 55"/>
          <p:cNvSpPr/>
          <p:nvPr/>
        </p:nvSpPr>
        <p:spPr>
          <a:xfrm>
            <a:off x="6627813" y="2914650"/>
            <a:ext cx="1843087" cy="2560638"/>
          </a:xfrm>
          <a:prstGeom prst="roundRect">
            <a:avLst>
              <a:gd name="adj" fmla="val 84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5" name="Afgeronde rechthoek 54"/>
          <p:cNvSpPr/>
          <p:nvPr/>
        </p:nvSpPr>
        <p:spPr>
          <a:xfrm>
            <a:off x="684213" y="2822575"/>
            <a:ext cx="1843087" cy="2560638"/>
          </a:xfrm>
          <a:prstGeom prst="roundRect">
            <a:avLst>
              <a:gd name="adj" fmla="val 840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3" name="Afgeronde rechthoek 52"/>
          <p:cNvSpPr/>
          <p:nvPr/>
        </p:nvSpPr>
        <p:spPr>
          <a:xfrm>
            <a:off x="2482850" y="765175"/>
            <a:ext cx="3992563" cy="1447800"/>
          </a:xfrm>
          <a:prstGeom prst="roundRect">
            <a:avLst>
              <a:gd name="adj" fmla="val 7843"/>
            </a:avLst>
          </a:prstGeom>
          <a:solidFill>
            <a:srgbClr val="13F9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2" name="Afgeronde rechthoek 51"/>
          <p:cNvSpPr/>
          <p:nvPr/>
        </p:nvSpPr>
        <p:spPr>
          <a:xfrm>
            <a:off x="2673350" y="5870575"/>
            <a:ext cx="3733800" cy="86995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2400" dirty="0">
              <a:solidFill>
                <a:srgbClr val="FFFF00"/>
              </a:solidFill>
            </a:endParaRPr>
          </a:p>
        </p:txBody>
      </p:sp>
      <p:sp>
        <p:nvSpPr>
          <p:cNvPr id="97285" name="Tekstvak 41"/>
          <p:cNvSpPr txBox="1">
            <a:spLocks noChangeArrowheads="1"/>
          </p:cNvSpPr>
          <p:nvPr/>
        </p:nvSpPr>
        <p:spPr bwMode="auto">
          <a:xfrm>
            <a:off x="3133725" y="720725"/>
            <a:ext cx="2781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Direción / Estrategia</a:t>
            </a:r>
          </a:p>
        </p:txBody>
      </p:sp>
      <p:sp>
        <p:nvSpPr>
          <p:cNvPr id="43" name="PIJL-OMLAAG 42"/>
          <p:cNvSpPr/>
          <p:nvPr/>
        </p:nvSpPr>
        <p:spPr>
          <a:xfrm flipH="1" flipV="1">
            <a:off x="4394200" y="1543050"/>
            <a:ext cx="260350" cy="73183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97287" name="Tekstvak 43"/>
          <p:cNvSpPr txBox="1">
            <a:spLocks noChangeArrowheads="1"/>
          </p:cNvSpPr>
          <p:nvPr/>
        </p:nvSpPr>
        <p:spPr bwMode="auto">
          <a:xfrm>
            <a:off x="2528888" y="1597025"/>
            <a:ext cx="12430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Enfoque</a:t>
            </a:r>
          </a:p>
        </p:txBody>
      </p:sp>
      <p:sp>
        <p:nvSpPr>
          <p:cNvPr id="97288" name="Tekstvak 44"/>
          <p:cNvSpPr txBox="1">
            <a:spLocks noChangeArrowheads="1"/>
          </p:cNvSpPr>
          <p:nvPr/>
        </p:nvSpPr>
        <p:spPr bwMode="auto">
          <a:xfrm>
            <a:off x="5046663" y="1573213"/>
            <a:ext cx="1393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Liderazgo</a:t>
            </a:r>
          </a:p>
        </p:txBody>
      </p:sp>
      <p:sp>
        <p:nvSpPr>
          <p:cNvPr id="97289" name="Tekstvak 45"/>
          <p:cNvSpPr txBox="1">
            <a:spLocks noChangeArrowheads="1"/>
          </p:cNvSpPr>
          <p:nvPr/>
        </p:nvSpPr>
        <p:spPr bwMode="auto">
          <a:xfrm>
            <a:off x="4692650" y="6038850"/>
            <a:ext cx="1582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solidFill>
                  <a:srgbClr val="FFFF00"/>
                </a:solidFill>
                <a:latin typeface="Calibri" charset="0"/>
              </a:rPr>
              <a:t>Resultados</a:t>
            </a:r>
          </a:p>
        </p:txBody>
      </p:sp>
      <p:sp>
        <p:nvSpPr>
          <p:cNvPr id="97290" name="Tekstvak 46"/>
          <p:cNvSpPr txBox="1">
            <a:spLocks noChangeArrowheads="1"/>
          </p:cNvSpPr>
          <p:nvPr/>
        </p:nvSpPr>
        <p:spPr bwMode="auto">
          <a:xfrm>
            <a:off x="2794000" y="6054725"/>
            <a:ext cx="1706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solidFill>
                  <a:srgbClr val="FFFF00"/>
                </a:solidFill>
                <a:latin typeface="Calibri" charset="0"/>
              </a:rPr>
              <a:t>Aprendizaje</a:t>
            </a:r>
          </a:p>
        </p:txBody>
      </p:sp>
      <p:sp>
        <p:nvSpPr>
          <p:cNvPr id="97291" name="Tekstvak 47"/>
          <p:cNvSpPr txBox="1">
            <a:spLocks noChangeArrowheads="1"/>
          </p:cNvSpPr>
          <p:nvPr/>
        </p:nvSpPr>
        <p:spPr bwMode="auto">
          <a:xfrm>
            <a:off x="954088" y="4575175"/>
            <a:ext cx="1319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Recursos</a:t>
            </a:r>
          </a:p>
        </p:txBody>
      </p:sp>
      <p:sp>
        <p:nvSpPr>
          <p:cNvPr id="97292" name="Tekstvak 48"/>
          <p:cNvSpPr txBox="1">
            <a:spLocks noChangeArrowheads="1"/>
          </p:cNvSpPr>
          <p:nvPr/>
        </p:nvSpPr>
        <p:spPr bwMode="auto">
          <a:xfrm>
            <a:off x="911225" y="3249613"/>
            <a:ext cx="1314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Procesos</a:t>
            </a:r>
          </a:p>
        </p:txBody>
      </p:sp>
      <p:sp>
        <p:nvSpPr>
          <p:cNvPr id="97293" name="Tekstvak 49"/>
          <p:cNvSpPr txBox="1">
            <a:spLocks noChangeArrowheads="1"/>
          </p:cNvSpPr>
          <p:nvPr/>
        </p:nvSpPr>
        <p:spPr bwMode="auto">
          <a:xfrm>
            <a:off x="6530975" y="4575175"/>
            <a:ext cx="2019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Mejoramiento</a:t>
            </a:r>
          </a:p>
        </p:txBody>
      </p:sp>
      <p:sp>
        <p:nvSpPr>
          <p:cNvPr id="97294" name="Tekstvak 50"/>
          <p:cNvSpPr txBox="1">
            <a:spLocks noChangeArrowheads="1"/>
          </p:cNvSpPr>
          <p:nvPr/>
        </p:nvSpPr>
        <p:spPr bwMode="auto">
          <a:xfrm>
            <a:off x="6689725" y="3235325"/>
            <a:ext cx="1643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Prioridades</a:t>
            </a:r>
          </a:p>
        </p:txBody>
      </p:sp>
      <p:sp>
        <p:nvSpPr>
          <p:cNvPr id="31760" name="Rectangle 718"/>
          <p:cNvSpPr txBox="1">
            <a:spLocks noChangeArrowheads="1"/>
          </p:cNvSpPr>
          <p:nvPr/>
        </p:nvSpPr>
        <p:spPr bwMode="auto">
          <a:xfrm>
            <a:off x="-3076" y="0"/>
            <a:ext cx="9144000" cy="56673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>
              <a:defRPr/>
            </a:pPr>
            <a:r>
              <a:rPr lang="es-CO" sz="3200" b="1" dirty="0">
                <a:solidFill>
                  <a:srgbClr val="000090"/>
                </a:solidFill>
                <a:latin typeface="+mn-lt"/>
                <a:ea typeface="+mn-ea"/>
                <a:cs typeface="Arial" charset="0"/>
              </a:rPr>
              <a:t> A1 Nueve dimensiones de ISO 9004:2009</a:t>
            </a:r>
          </a:p>
        </p:txBody>
      </p:sp>
      <p:sp>
        <p:nvSpPr>
          <p:cNvPr id="28" name="Ovaal 27"/>
          <p:cNvSpPr/>
          <p:nvPr/>
        </p:nvSpPr>
        <p:spPr>
          <a:xfrm>
            <a:off x="2735263" y="2398713"/>
            <a:ext cx="3673475" cy="33845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cxnSp>
        <p:nvCxnSpPr>
          <p:cNvPr id="29" name="Rechte verbindingslijn 28"/>
          <p:cNvCxnSpPr>
            <a:stCxn id="28" idx="0"/>
          </p:cNvCxnSpPr>
          <p:nvPr/>
        </p:nvCxnSpPr>
        <p:spPr>
          <a:xfrm rot="16200000" flipH="1">
            <a:off x="3725862" y="3244851"/>
            <a:ext cx="1692275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 rot="16200000" flipH="1">
            <a:off x="4175125" y="4487863"/>
            <a:ext cx="1539875" cy="74612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 rot="5400000">
            <a:off x="3421063" y="4510088"/>
            <a:ext cx="1570037" cy="73183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rot="5400000">
            <a:off x="4426744" y="2894806"/>
            <a:ext cx="1341438" cy="105092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rot="10800000" flipV="1">
            <a:off x="4572000" y="3573463"/>
            <a:ext cx="1752600" cy="51752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 rot="10800000">
            <a:off x="4572000" y="4090988"/>
            <a:ext cx="1736725" cy="6858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rot="16200000" flipV="1">
            <a:off x="3336925" y="2855913"/>
            <a:ext cx="1311275" cy="115887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rot="10800000">
            <a:off x="2803525" y="3649663"/>
            <a:ext cx="1768475" cy="44132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rot="10800000" flipV="1">
            <a:off x="2879725" y="4090988"/>
            <a:ext cx="1692275" cy="73183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306" name="Tijdelijke aanduiding voor dianummer 37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03C77D07-C58D-C943-BB54-55B78683BE77}" type="slidenum">
              <a:rPr lang="nl-NL" sz="1400">
                <a:latin typeface="Arial" charset="0"/>
              </a:rPr>
              <a:pPr algn="r" eaLnBrk="1" hangingPunct="1"/>
              <a:t>38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779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18"/>
          <p:cNvSpPr txBox="1">
            <a:spLocks noChangeArrowheads="1"/>
          </p:cNvSpPr>
          <p:nvPr/>
        </p:nvSpPr>
        <p:spPr bwMode="auto">
          <a:xfrm>
            <a:off x="0" y="0"/>
            <a:ext cx="9144000" cy="566738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s-CO" sz="3200" b="1">
                <a:solidFill>
                  <a:srgbClr val="222268"/>
                </a:solidFill>
                <a:latin typeface="Calibri" charset="0"/>
              </a:rPr>
              <a:t>A1 Autoevaluación estrategico – Ejemplo</a:t>
            </a:r>
          </a:p>
        </p:txBody>
      </p:sp>
      <p:pic>
        <p:nvPicPr>
          <p:cNvPr id="101378" name="Grafiek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9850"/>
            <a:ext cx="9144000" cy="545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557963" y="3484563"/>
            <a:ext cx="2365375" cy="976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01380" name="Tekstvak 6"/>
          <p:cNvSpPr txBox="1">
            <a:spLocks noChangeArrowheads="1"/>
          </p:cNvSpPr>
          <p:nvPr/>
        </p:nvSpPr>
        <p:spPr bwMode="auto">
          <a:xfrm>
            <a:off x="4437063" y="1246188"/>
            <a:ext cx="1414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marL="0" lvl="1"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Enfoque</a:t>
            </a:r>
            <a:endParaRPr lang="es-CO" sz="1800"/>
          </a:p>
        </p:txBody>
      </p:sp>
      <p:sp>
        <p:nvSpPr>
          <p:cNvPr id="101381" name="Tekstvak 7"/>
          <p:cNvSpPr txBox="1">
            <a:spLocks noChangeArrowheads="1"/>
          </p:cNvSpPr>
          <p:nvPr/>
        </p:nvSpPr>
        <p:spPr bwMode="auto">
          <a:xfrm>
            <a:off x="5832475" y="1860550"/>
            <a:ext cx="1638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Liderazgo</a:t>
            </a:r>
            <a:endParaRPr lang="es-CO"/>
          </a:p>
        </p:txBody>
      </p:sp>
      <p:sp>
        <p:nvSpPr>
          <p:cNvPr id="101382" name="Tekstvak 8"/>
          <p:cNvSpPr txBox="1">
            <a:spLocks noChangeArrowheads="1"/>
          </p:cNvSpPr>
          <p:nvPr/>
        </p:nvSpPr>
        <p:spPr bwMode="auto">
          <a:xfrm>
            <a:off x="6542088" y="3027363"/>
            <a:ext cx="1674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Estrategia</a:t>
            </a:r>
            <a:endParaRPr lang="es-CO"/>
          </a:p>
        </p:txBody>
      </p:sp>
      <p:sp>
        <p:nvSpPr>
          <p:cNvPr id="101383" name="Tekstvak 9"/>
          <p:cNvSpPr txBox="1">
            <a:spLocks noChangeArrowheads="1"/>
          </p:cNvSpPr>
          <p:nvPr/>
        </p:nvSpPr>
        <p:spPr bwMode="auto">
          <a:xfrm>
            <a:off x="6353175" y="4540250"/>
            <a:ext cx="158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Recursos</a:t>
            </a:r>
            <a:endParaRPr lang="es-CO"/>
          </a:p>
        </p:txBody>
      </p:sp>
      <p:sp>
        <p:nvSpPr>
          <p:cNvPr id="101384" name="Tekstvak 10"/>
          <p:cNvSpPr txBox="1">
            <a:spLocks noChangeArrowheads="1"/>
          </p:cNvSpPr>
          <p:nvPr/>
        </p:nvSpPr>
        <p:spPr bwMode="auto">
          <a:xfrm>
            <a:off x="5186363" y="5565775"/>
            <a:ext cx="1571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Procesos</a:t>
            </a:r>
            <a:endParaRPr lang="es-CO"/>
          </a:p>
        </p:txBody>
      </p:sp>
      <p:sp>
        <p:nvSpPr>
          <p:cNvPr id="101385" name="Tekstvak 11"/>
          <p:cNvSpPr txBox="1">
            <a:spLocks noChangeArrowheads="1"/>
          </p:cNvSpPr>
          <p:nvPr/>
        </p:nvSpPr>
        <p:spPr bwMode="auto">
          <a:xfrm>
            <a:off x="1717675" y="5486400"/>
            <a:ext cx="184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Resultados</a:t>
            </a:r>
            <a:endParaRPr lang="es-CO"/>
          </a:p>
        </p:txBody>
      </p:sp>
      <p:sp>
        <p:nvSpPr>
          <p:cNvPr id="101386" name="Tekstvak 12"/>
          <p:cNvSpPr txBox="1">
            <a:spLocks noChangeArrowheads="1"/>
          </p:cNvSpPr>
          <p:nvPr/>
        </p:nvSpPr>
        <p:spPr bwMode="auto">
          <a:xfrm>
            <a:off x="409575" y="4540250"/>
            <a:ext cx="2030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Seguimiento</a:t>
            </a:r>
            <a:endParaRPr lang="es-CO"/>
          </a:p>
        </p:txBody>
      </p:sp>
      <p:sp>
        <p:nvSpPr>
          <p:cNvPr id="101387" name="Tekstvak 13"/>
          <p:cNvSpPr txBox="1">
            <a:spLocks noChangeArrowheads="1"/>
          </p:cNvSpPr>
          <p:nvPr/>
        </p:nvSpPr>
        <p:spPr bwMode="auto">
          <a:xfrm>
            <a:off x="946150" y="3105150"/>
            <a:ext cx="1176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Mejora</a:t>
            </a:r>
            <a:endParaRPr lang="es-CO"/>
          </a:p>
        </p:txBody>
      </p:sp>
      <p:sp>
        <p:nvSpPr>
          <p:cNvPr id="101388" name="Tekstvak 14"/>
          <p:cNvSpPr txBox="1">
            <a:spLocks noChangeArrowheads="1"/>
          </p:cNvSpPr>
          <p:nvPr/>
        </p:nvSpPr>
        <p:spPr bwMode="auto">
          <a:xfrm>
            <a:off x="993775" y="1844675"/>
            <a:ext cx="1928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Aprendizaje</a:t>
            </a:r>
            <a:endParaRPr lang="es-CO"/>
          </a:p>
        </p:txBody>
      </p:sp>
      <p:sp>
        <p:nvSpPr>
          <p:cNvPr id="16" name="Tekstvak 15"/>
          <p:cNvSpPr txBox="1"/>
          <p:nvPr/>
        </p:nvSpPr>
        <p:spPr>
          <a:xfrm>
            <a:off x="6464300" y="3484563"/>
            <a:ext cx="1368425" cy="40005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2000" b="1" dirty="0">
                <a:solidFill>
                  <a:srgbClr val="00B0F0"/>
                </a:solidFill>
                <a:latin typeface="+mn-lt"/>
                <a:ea typeface="+mn-ea"/>
                <a:cs typeface="Arial" pitchFamily="34" charset="0"/>
              </a:rPr>
              <a:t>Promedio</a:t>
            </a:r>
          </a:p>
        </p:txBody>
      </p:sp>
      <p:sp>
        <p:nvSpPr>
          <p:cNvPr id="101390" name="Tekstvak 16"/>
          <p:cNvSpPr txBox="1">
            <a:spLocks noChangeArrowheads="1"/>
          </p:cNvSpPr>
          <p:nvPr/>
        </p:nvSpPr>
        <p:spPr bwMode="auto">
          <a:xfrm>
            <a:off x="6489700" y="4030663"/>
            <a:ext cx="2636838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2000" b="1">
                <a:solidFill>
                  <a:srgbClr val="C00000"/>
                </a:solidFill>
                <a:latin typeface="Arial" charset="0"/>
              </a:rPr>
              <a:t>Propia organización</a:t>
            </a:r>
          </a:p>
        </p:txBody>
      </p:sp>
      <p:sp>
        <p:nvSpPr>
          <p:cNvPr id="101391" name="Tijdelijke aanduiding voor dianummer 18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0E962E0C-5E6A-8243-8B95-F1A4DE8970FF}" type="slidenum">
              <a:rPr lang="nl-NL" sz="1400">
                <a:latin typeface="Arial" charset="0"/>
              </a:rPr>
              <a:pPr algn="r" eaLnBrk="1" hangingPunct="1"/>
              <a:t>39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315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270" y="1039247"/>
            <a:ext cx="8640960" cy="4411662"/>
          </a:xfrm>
        </p:spPr>
        <p:txBody>
          <a:bodyPr/>
          <a:lstStyle/>
          <a:p>
            <a:r>
              <a:rPr lang="es-ES_tradnl" dirty="0" smtClean="0">
                <a:solidFill>
                  <a:srgbClr val="000090"/>
                </a:solidFill>
              </a:rPr>
              <a:t>Planificación estratégica en preparación durante 2 años pasados dentro TC176/SC2.</a:t>
            </a:r>
          </a:p>
          <a:p>
            <a:pPr lvl="1"/>
            <a:r>
              <a:rPr lang="es-ES_tradnl" dirty="0" smtClean="0">
                <a:solidFill>
                  <a:srgbClr val="000090"/>
                </a:solidFill>
              </a:rPr>
              <a:t>Reconocimiento por la necesidad con la revisión de ISO 9001.</a:t>
            </a:r>
          </a:p>
          <a:p>
            <a:pPr lvl="1"/>
            <a:r>
              <a:rPr lang="es-ES_tradnl" dirty="0" smtClean="0">
                <a:solidFill>
                  <a:srgbClr val="000090"/>
                </a:solidFill>
              </a:rPr>
              <a:t>Necesidad por una norma por los años “2020”. </a:t>
            </a:r>
          </a:p>
          <a:p>
            <a:r>
              <a:rPr lang="es-ES_tradnl" dirty="0" smtClean="0">
                <a:solidFill>
                  <a:srgbClr val="000090"/>
                </a:solidFill>
              </a:rPr>
              <a:t>ISO “Revisión sistemática” (Marco 2012) </a:t>
            </a:r>
            <a:br>
              <a:rPr lang="es-ES_tradnl" dirty="0" smtClean="0">
                <a:solidFill>
                  <a:srgbClr val="000090"/>
                </a:solidFill>
              </a:rPr>
            </a:br>
            <a:r>
              <a:rPr lang="es-ES_tradnl" dirty="0" smtClean="0">
                <a:solidFill>
                  <a:srgbClr val="000090"/>
                </a:solidFill>
              </a:rPr>
              <a:t>ha dado aprobación para empezar con la revisión de ISO 9001.</a:t>
            </a:r>
            <a:br>
              <a:rPr lang="es-ES_tradnl" dirty="0" smtClean="0">
                <a:solidFill>
                  <a:srgbClr val="000090"/>
                </a:solidFill>
              </a:rPr>
            </a:br>
            <a:endParaRPr lang="es-ES_tradnl" dirty="0" smtClean="0">
              <a:solidFill>
                <a:srgbClr val="00009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FACCA-398D-44A5-B494-83E3B337768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El futuro de la norma ISO 9001</a:t>
            </a:r>
            <a:endParaRPr lang="es-CO" sz="3200" b="1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246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ChangeArrowheads="1"/>
          </p:cNvSpPr>
          <p:nvPr/>
        </p:nvSpPr>
        <p:spPr bwMode="auto">
          <a:xfrm>
            <a:off x="0" y="1938338"/>
            <a:ext cx="9144000" cy="33274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marL="876300" indent="-787400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800" b="1" dirty="0">
                <a:solidFill>
                  <a:srgbClr val="2D2D8A"/>
                </a:solidFill>
                <a:latin typeface="Arial" charset="0"/>
              </a:rPr>
              <a:t>Seis áreas (principales capítulos de 9004):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4.  Gestión para el éxito sostenido de una organización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5.  Formulación, planificación e implementación de la </a:t>
            </a:r>
            <a:br>
              <a:rPr lang="es-CO" sz="2400" b="1" dirty="0">
                <a:solidFill>
                  <a:srgbClr val="2D2D8A"/>
                </a:solidFill>
                <a:latin typeface="Arial" charset="0"/>
              </a:rPr>
            </a:b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estrategia y la política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6. 	Gestión de los recursos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7. 	Gestión de los procesos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8. 	Seguimiento, medición, análisis y revisión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9.   Mejora, innovación y aprendizaje</a:t>
            </a:r>
          </a:p>
        </p:txBody>
      </p:sp>
      <p:sp>
        <p:nvSpPr>
          <p:cNvPr id="99330" name="Rectangle 3"/>
          <p:cNvSpPr>
            <a:spLocks noChangeArrowheads="1"/>
          </p:cNvSpPr>
          <p:nvPr/>
        </p:nvSpPr>
        <p:spPr bwMode="auto">
          <a:xfrm>
            <a:off x="0" y="700088"/>
            <a:ext cx="9144000" cy="5921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marL="419100" indent="-419100" algn="ctr" defTabSz="785813">
              <a:spcBef>
                <a:spcPts val="300"/>
              </a:spcBef>
              <a:spcAft>
                <a:spcPts val="300"/>
              </a:spcAft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Cinco </a:t>
            </a:r>
            <a:r>
              <a:rPr lang="es-CO" sz="2400" b="1" dirty="0" smtClean="0">
                <a:solidFill>
                  <a:srgbClr val="2D2D8A"/>
                </a:solidFill>
                <a:latin typeface="Arial" charset="0"/>
              </a:rPr>
              <a:t>niveles de la madurez:</a:t>
            </a:r>
            <a:endParaRPr lang="es-CO" sz="2000" b="1" dirty="0">
              <a:solidFill>
                <a:srgbClr val="2D2D8A"/>
              </a:solidFill>
              <a:latin typeface="Arial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0" y="1292225"/>
          <a:ext cx="9144002" cy="647700"/>
        </p:xfrm>
        <a:graphic>
          <a:graphicData uri="http://schemas.openxmlformats.org/drawingml/2006/table">
            <a:tbl>
              <a:tblPr/>
              <a:tblGrid>
                <a:gridCol w="1828800"/>
                <a:gridCol w="1828801"/>
                <a:gridCol w="1828800"/>
                <a:gridCol w="1828801"/>
                <a:gridCol w="1828800"/>
              </a:tblGrid>
              <a:tr h="647700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</a:t>
                      </a:r>
                      <a:endParaRPr kumimoji="0" lang="es-CO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2D8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2D8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34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A2 Autoevaluación en un nivel detallado</a:t>
            </a:r>
          </a:p>
        </p:txBody>
      </p:sp>
      <p:sp>
        <p:nvSpPr>
          <p:cNvPr id="99346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6248402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984AB9C-4980-AD4E-99D5-894CCC034A5E}" type="slidenum">
              <a:rPr lang="nl-NL" sz="1400">
                <a:latin typeface="Arial" charset="0"/>
              </a:rPr>
              <a:pPr algn="r" eaLnBrk="1" hangingPunct="1"/>
              <a:t>40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693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ChangeArrowheads="1"/>
          </p:cNvSpPr>
          <p:nvPr/>
        </p:nvSpPr>
        <p:spPr bwMode="auto">
          <a:xfrm>
            <a:off x="472519" y="1218392"/>
            <a:ext cx="8464753" cy="4112941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Desarollar y desplegar la estrategia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Implicación de las partes interesadas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La gestion de todos procesos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La gestion de todos recursos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Mejorar y innovar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Aprendizar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934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El núcleo de la norma ISO 9004:2009</a:t>
            </a:r>
            <a:endParaRPr lang="es-CO" sz="32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9346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6248402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984AB9C-4980-AD4E-99D5-894CCC034A5E}" type="slidenum">
              <a:rPr lang="nl-NL" sz="1400">
                <a:latin typeface="Arial" charset="0"/>
              </a:rPr>
              <a:pPr algn="r" eaLnBrk="1" hangingPunct="1"/>
              <a:t>41</a:t>
            </a:fld>
            <a:endParaRPr lang="nl-NL" sz="1400" dirty="0">
              <a:latin typeface="Arial" charset="0"/>
            </a:endParaRPr>
          </a:p>
        </p:txBody>
      </p:sp>
      <p:pic>
        <p:nvPicPr>
          <p:cNvPr id="7" name="Picture 5" descr="C:\Users\bob\AppData\Local\Microsoft\Windows\Temporary Internet Files\Content.IE5\X0YGPFAY\MCj0239005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225" y="3925888"/>
            <a:ext cx="28384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055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18"/>
          <p:cNvSpPr>
            <a:spLocks noGrp="1" noChangeArrowheads="1"/>
          </p:cNvSpPr>
          <p:nvPr>
            <p:ph type="title"/>
          </p:nvPr>
        </p:nvSpPr>
        <p:spPr>
          <a:xfrm>
            <a:off x="-6350" y="0"/>
            <a:ext cx="9144000" cy="343058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defTabSz="785813"/>
            <a:r>
              <a:rPr lang="es-CO" sz="5400" b="1">
                <a:solidFill>
                  <a:srgbClr val="222268"/>
                </a:solidFill>
                <a:latin typeface="Arial" charset="0"/>
              </a:rPr>
              <a:t>¿Preguntas?</a:t>
            </a:r>
          </a:p>
        </p:txBody>
      </p:sp>
      <p:sp>
        <p:nvSpPr>
          <p:cNvPr id="128002" name="Tekstvak 5"/>
          <p:cNvSpPr txBox="1">
            <a:spLocks noChangeArrowheads="1"/>
          </p:cNvSpPr>
          <p:nvPr/>
        </p:nvSpPr>
        <p:spPr bwMode="auto">
          <a:xfrm>
            <a:off x="307975" y="4578350"/>
            <a:ext cx="853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5400" b="1">
                <a:solidFill>
                  <a:srgbClr val="222268"/>
                </a:solidFill>
                <a:latin typeface="Arial" charset="0"/>
              </a:rPr>
              <a:t>¡Gracias por su atención!</a:t>
            </a:r>
          </a:p>
        </p:txBody>
      </p:sp>
      <p:sp>
        <p:nvSpPr>
          <p:cNvPr id="128003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DBB38669-AD24-B24B-883B-4536D427BF5C}" type="slidenum">
              <a:rPr lang="nl-NL" sz="1400">
                <a:latin typeface="Arial" charset="0"/>
              </a:rPr>
              <a:pPr eaLnBrk="1" hangingPunct="1"/>
              <a:t>42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90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2240221"/>
          </a:xfrm>
          <a:solidFill>
            <a:srgbClr val="FF0000"/>
          </a:solidFill>
        </p:spPr>
        <p:txBody>
          <a:bodyPr lIns="92075" tIns="46038" rIns="92075" bIns="46038" anchor="b"/>
          <a:lstStyle/>
          <a:p>
            <a:pPr algn="l" defTabSz="785813"/>
            <a:r>
              <a:rPr lang="es-CO" sz="3200" dirty="0" smtClean="0">
                <a:solidFill>
                  <a:srgbClr val="222268"/>
                </a:solidFill>
                <a:latin typeface="Arial" charset="0"/>
              </a:rPr>
              <a:t>           </a:t>
            </a:r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Información </a:t>
            </a:r>
            <a:r>
              <a:rPr lang="es-CO" sz="3200" b="1" dirty="0">
                <a:solidFill>
                  <a:srgbClr val="222268"/>
                </a:solidFill>
                <a:latin typeface="Arial" charset="0"/>
              </a:rPr>
              <a:t>de </a:t>
            </a:r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contacto</a:t>
            </a:r>
            <a:r>
              <a:rPr lang="es-CO" sz="3200" dirty="0" smtClean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sz="3200" dirty="0" smtClean="0">
                <a:solidFill>
                  <a:srgbClr val="222268"/>
                </a:solidFill>
                <a:latin typeface="Arial" charset="0"/>
              </a:rPr>
            </a:br>
            <a:r>
              <a:rPr lang="es-CO" sz="3200" dirty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sz="3200" dirty="0">
                <a:solidFill>
                  <a:srgbClr val="222268"/>
                </a:solidFill>
                <a:latin typeface="Arial" charset="0"/>
              </a:rPr>
            </a:br>
            <a:endParaRPr lang="es-CO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30051" name="Tekstvak 7"/>
          <p:cNvSpPr txBox="1">
            <a:spLocks noChangeArrowheads="1"/>
          </p:cNvSpPr>
          <p:nvPr/>
        </p:nvSpPr>
        <p:spPr bwMode="auto">
          <a:xfrm>
            <a:off x="1260475" y="2239572"/>
            <a:ext cx="7448550" cy="433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endParaRPr lang="es-CO" dirty="0">
              <a:solidFill>
                <a:srgbClr val="2D2D8A"/>
              </a:solidFill>
              <a:latin typeface="Arial" charset="0"/>
            </a:endParaRPr>
          </a:p>
          <a:p>
            <a:pPr eaLnBrk="1" hangingPunct="1"/>
            <a:r>
              <a:rPr lang="es-CO" sz="3200" b="1" i="1" dirty="0">
                <a:solidFill>
                  <a:srgbClr val="FF9900"/>
                </a:solidFill>
                <a:latin typeface="Arial" charset="0"/>
              </a:rPr>
              <a:t>ActinQ</a:t>
            </a:r>
            <a:r>
              <a:rPr lang="es-CO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es-CO" b="1" dirty="0">
                <a:solidFill>
                  <a:schemeClr val="bg2"/>
                </a:solidFill>
                <a:latin typeface="Arial" charset="0"/>
              </a:rPr>
            </a:br>
            <a:r>
              <a:rPr lang="es-CO" dirty="0">
                <a:solidFill>
                  <a:srgbClr val="404040"/>
                </a:solidFill>
                <a:latin typeface="Arial" charset="0"/>
              </a:rPr>
              <a:t>consultoría, entrenamiento y auditoría en la calidad</a:t>
            </a:r>
          </a:p>
          <a:p>
            <a:pPr eaLnBrk="1" hangingPunct="1"/>
            <a:endParaRPr lang="es-CO" dirty="0">
              <a:solidFill>
                <a:srgbClr val="DA8200"/>
              </a:solidFill>
              <a:latin typeface="Arial" charset="0"/>
            </a:endParaRPr>
          </a:p>
          <a:p>
            <a:pPr eaLnBrk="1" hangingPunct="1"/>
            <a:r>
              <a:rPr lang="es-CO" sz="2800" b="1" dirty="0">
                <a:solidFill>
                  <a:srgbClr val="FF9900"/>
                </a:solidFill>
                <a:latin typeface="Arial" charset="0"/>
              </a:rPr>
              <a:t>Bob Alisic</a:t>
            </a:r>
          </a:p>
          <a:p>
            <a:pPr eaLnBrk="1" hangingPunct="1"/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Celular:		</a:t>
            </a:r>
            <a:r>
              <a:rPr lang="es-CO" dirty="0" smtClean="0">
                <a:solidFill>
                  <a:srgbClr val="222268"/>
                </a:solidFill>
                <a:latin typeface="Arial" charset="0"/>
              </a:rPr>
              <a:t>		+</a:t>
            </a:r>
            <a:r>
              <a:rPr lang="es-CO" dirty="0">
                <a:solidFill>
                  <a:srgbClr val="222268"/>
                </a:solidFill>
                <a:latin typeface="Arial" charset="0"/>
              </a:rPr>
              <a:t>31 621 227 354</a:t>
            </a:r>
            <a:br>
              <a:rPr lang="es-CO" dirty="0">
                <a:solidFill>
                  <a:srgbClr val="222268"/>
                </a:solidFill>
                <a:latin typeface="Arial" charset="0"/>
              </a:rPr>
            </a:br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Correo electrónico:	</a:t>
            </a:r>
            <a:r>
              <a:rPr lang="es-CO" dirty="0">
                <a:solidFill>
                  <a:srgbClr val="222268"/>
                </a:solidFill>
                <a:latin typeface="Arial" charset="0"/>
                <a:hlinkClick r:id="rId3"/>
              </a:rPr>
              <a:t>bob.alisic@ActinQ.nl</a:t>
            </a:r>
            <a:r>
              <a:rPr lang="es-CO" dirty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dirty="0">
                <a:solidFill>
                  <a:srgbClr val="222268"/>
                </a:solidFill>
                <a:latin typeface="Arial" charset="0"/>
              </a:rPr>
            </a:br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Sitio web:		</a:t>
            </a:r>
            <a:r>
              <a:rPr lang="es-CO" dirty="0" smtClean="0">
                <a:solidFill>
                  <a:srgbClr val="222268"/>
                </a:solidFill>
                <a:latin typeface="Arial" charset="0"/>
              </a:rPr>
              <a:t>		www.ActinQ.nl</a:t>
            </a:r>
            <a:endParaRPr lang="es-CO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30052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9FB4A29-787E-F44C-ADB5-3F347303DFEB}" type="slidenum">
              <a:rPr lang="nl-NL" sz="1400">
                <a:latin typeface="Arial" charset="0"/>
              </a:rPr>
              <a:pPr eaLnBrk="1" hangingPunct="1"/>
              <a:t>43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56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0" y="912906"/>
            <a:ext cx="8229600" cy="45259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s-ES_tradnl" sz="2800" smtClean="0">
                <a:solidFill>
                  <a:srgbClr val="000090"/>
                </a:solidFill>
              </a:rPr>
              <a:t>Actuar la norma para reflectar las practices de la organizaciones modernas y los cambios en la technologia y terminologia.</a:t>
            </a:r>
          </a:p>
          <a:p>
            <a:pPr>
              <a:lnSpc>
                <a:spcPct val="110000"/>
              </a:lnSpc>
            </a:pPr>
            <a:r>
              <a:rPr lang="es-ES_tradnl" sz="2800" smtClean="0">
                <a:solidFill>
                  <a:srgbClr val="000090"/>
                </a:solidFill>
              </a:rPr>
              <a:t>Incluir los cambios los SGC y technologias</a:t>
            </a:r>
          </a:p>
          <a:p>
            <a:pPr>
              <a:lnSpc>
                <a:spcPct val="110000"/>
              </a:lnSpc>
            </a:pPr>
            <a:r>
              <a:rPr lang="es-ES_tradnl" sz="2800" smtClean="0">
                <a:solidFill>
                  <a:srgbClr val="000090"/>
                </a:solidFill>
              </a:rPr>
              <a:t>Proporcionar más empfases en la logración de la conformidad  de los productos </a:t>
            </a:r>
          </a:p>
          <a:p>
            <a:pPr>
              <a:lnSpc>
                <a:spcPct val="110000"/>
              </a:lnSpc>
            </a:pPr>
            <a:r>
              <a:rPr lang="es-ES_tradnl" sz="2800" smtClean="0">
                <a:solidFill>
                  <a:srgbClr val="000090"/>
                </a:solidFill>
              </a:rPr>
              <a:t>Mejorar la compatibilidad con otros sistemas de la gestión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FACCA-398D-44A5-B494-83E3B3377683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Objetivos por la norma ISO 9001</a:t>
            </a:r>
            <a:endParaRPr lang="es-CO" sz="3200" b="1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23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5E93F-A050-9345-B54A-02D3D278DAA9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  <p:sp>
        <p:nvSpPr>
          <p:cNvPr id="3" name="TextBox 2"/>
          <p:cNvSpPr txBox="1"/>
          <p:nvPr/>
        </p:nvSpPr>
        <p:spPr>
          <a:xfrm>
            <a:off x="285750" y="643958"/>
            <a:ext cx="8636000" cy="577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Recursos financieros de la organización </a:t>
            </a:r>
          </a:p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Comunicación</a:t>
            </a:r>
          </a:p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Tiempo, Velocidad, Agilidad y aspectos relacionados</a:t>
            </a:r>
          </a:p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Principios de la gestión de la calidad / Liderazgo</a:t>
            </a:r>
          </a:p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Asignación con las practicas de la gestión de las empresas</a:t>
            </a:r>
          </a:p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Inclusión del enfoco de la gestión de los riesgos </a:t>
            </a:r>
          </a:p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La gestión durante en ciclo de la vida</a:t>
            </a:r>
          </a:p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Planificar, Adquirir, Hacer, Proveer</a:t>
            </a:r>
          </a:p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Enfoque en la conformidad de los productos</a:t>
            </a:r>
          </a:p>
          <a:p>
            <a:pPr marL="538163" indent="-538163">
              <a:lnSpc>
                <a:spcPct val="110000"/>
              </a:lnSpc>
              <a:buFont typeface="+mj-lt"/>
              <a:buAutoNum type="arabicPeriod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Resultados del proceso  </a:t>
            </a:r>
          </a:p>
        </p:txBody>
      </p:sp>
      <p:sp>
        <p:nvSpPr>
          <p:cNvPr id="4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 u="sng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Ideas</a:t>
            </a:r>
            <a:r>
              <a:rPr lang="es-CO" sz="3200" b="1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 por el desarollo de la norma ISO 9001</a:t>
            </a:r>
            <a:endParaRPr lang="es-CO" sz="3200" b="1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84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5E93F-A050-9345-B54A-02D3D278DAA9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  <p:sp>
        <p:nvSpPr>
          <p:cNvPr id="3" name="TextBox 2"/>
          <p:cNvSpPr txBox="1"/>
          <p:nvPr/>
        </p:nvSpPr>
        <p:spPr>
          <a:xfrm>
            <a:off x="285750" y="676024"/>
            <a:ext cx="8636000" cy="577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>
              <a:lnSpc>
                <a:spcPct val="110000"/>
              </a:lnSpc>
              <a:buFont typeface="+mj-lt"/>
              <a:buAutoNum type="arabicPeriod" startAt="11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Clarificación y la diferenciación de los diferentes clientes de la organización</a:t>
            </a:r>
          </a:p>
          <a:p>
            <a:pPr marL="717550" indent="-717550">
              <a:lnSpc>
                <a:spcPct val="110000"/>
              </a:lnSpc>
              <a:buFont typeface="+mj-lt"/>
              <a:buAutoNum type="arabicPeriod" startAt="11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Innovación del procesos</a:t>
            </a:r>
          </a:p>
          <a:p>
            <a:pPr marL="717550" indent="-717550">
              <a:lnSpc>
                <a:spcPct val="110000"/>
              </a:lnSpc>
              <a:buFont typeface="+mj-lt"/>
              <a:buAutoNum type="arabicPeriod" startAt="11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Mantenimiento de la infraestructura</a:t>
            </a:r>
          </a:p>
          <a:p>
            <a:pPr marL="717550" indent="-717550">
              <a:lnSpc>
                <a:spcPct val="110000"/>
              </a:lnSpc>
              <a:buFont typeface="+mj-lt"/>
              <a:buAutoNum type="arabicPeriod" startAt="11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La gestión de los procesos</a:t>
            </a:r>
          </a:p>
          <a:p>
            <a:pPr marL="717550" indent="-717550">
              <a:lnSpc>
                <a:spcPct val="110000"/>
              </a:lnSpc>
              <a:buFont typeface="+mj-lt"/>
              <a:buAutoNum type="arabicPeriod" startAt="11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La gestión del aprendizaje </a:t>
            </a:r>
          </a:p>
          <a:p>
            <a:pPr marL="717550" indent="-717550">
              <a:lnSpc>
                <a:spcPct val="110000"/>
              </a:lnSpc>
              <a:buFont typeface="+mj-lt"/>
              <a:buAutoNum type="arabicPeriod" startAt="11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Competencias</a:t>
            </a:r>
          </a:p>
          <a:p>
            <a:pPr marL="717550" indent="-717550">
              <a:lnSpc>
                <a:spcPct val="110000"/>
              </a:lnSpc>
              <a:buFont typeface="+mj-lt"/>
              <a:buAutoNum type="arabicPeriod" startAt="11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Herramientas de la calidad</a:t>
            </a:r>
          </a:p>
          <a:p>
            <a:pPr marL="717550" indent="-717550">
              <a:lnSpc>
                <a:spcPct val="110000"/>
              </a:lnSpc>
              <a:buFont typeface="+mj-lt"/>
              <a:buAutoNum type="arabicPeriod" startAt="11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Estructura de SGC en relación con la sistema de la gestión  </a:t>
            </a:r>
          </a:p>
          <a:p>
            <a:pPr marL="717550" indent="-717550">
              <a:lnSpc>
                <a:spcPct val="110000"/>
              </a:lnSpc>
              <a:buFont typeface="+mj-lt"/>
              <a:buAutoNum type="arabicPeriod" startAt="11"/>
            </a:pPr>
            <a:r>
              <a:rPr lang="es-ES_tradnl" sz="2800" dirty="0" smtClean="0">
                <a:solidFill>
                  <a:srgbClr val="000090"/>
                </a:solidFill>
                <a:latin typeface="+mn-lt"/>
              </a:rPr>
              <a:t>El impacto de la tecnología y los cambios en la Tecnología de información</a:t>
            </a:r>
            <a:endParaRPr lang="es-ES_tradnl" sz="2800" dirty="0">
              <a:solidFill>
                <a:srgbClr val="000090"/>
              </a:solidFill>
              <a:latin typeface="+mn-lt"/>
            </a:endParaRPr>
          </a:p>
        </p:txBody>
      </p:sp>
      <p:sp>
        <p:nvSpPr>
          <p:cNvPr id="4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 u="sng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Ideas</a:t>
            </a:r>
            <a:r>
              <a:rPr lang="es-CO" sz="3200" b="1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 por el desarollo de la norma ISO 9001</a:t>
            </a:r>
            <a:endParaRPr lang="es-CO" sz="3200" b="1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62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0" y="95842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 1. </a:t>
            </a:r>
            <a:r>
              <a:rPr lang="en-US" sz="2800" dirty="0" smtClean="0">
                <a:solidFill>
                  <a:srgbClr val="000090"/>
                </a:solidFill>
              </a:rPr>
              <a:t>Scope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90"/>
                </a:solidFill>
              </a:rPr>
              <a:t> 2. Normative references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90"/>
                </a:solidFill>
              </a:rPr>
              <a:t> 3. Terms and definitions</a:t>
            </a:r>
          </a:p>
          <a:p>
            <a:pPr marL="0" indent="0">
              <a:buNone/>
            </a:pPr>
            <a:r>
              <a:rPr lang="en-US" sz="2800" dirty="0" smtClean="0"/>
              <a:t> 4.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 of the organization</a:t>
            </a:r>
          </a:p>
          <a:p>
            <a:pPr marL="0" indent="0">
              <a:buNone/>
            </a:pPr>
            <a:r>
              <a:rPr lang="en-US" sz="2800" dirty="0" smtClean="0"/>
              <a:t> 5.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</a:t>
            </a:r>
          </a:p>
          <a:p>
            <a:pPr marL="0" indent="0">
              <a:buNone/>
            </a:pPr>
            <a:r>
              <a:rPr lang="en-US" sz="2800" dirty="0" smtClean="0"/>
              <a:t> 6. </a:t>
            </a:r>
            <a:r>
              <a:rPr lang="en-US" sz="2800" dirty="0" smtClean="0">
                <a:solidFill>
                  <a:srgbClr val="000090"/>
                </a:solidFill>
              </a:rPr>
              <a:t>Planning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90"/>
                </a:solidFill>
              </a:rPr>
              <a:t> 7. Support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90"/>
                </a:solidFill>
              </a:rPr>
              <a:t> 8. Operation</a:t>
            </a:r>
          </a:p>
          <a:p>
            <a:pPr marL="0" indent="0">
              <a:buNone/>
            </a:pPr>
            <a:r>
              <a:rPr lang="en-US" sz="2800" dirty="0" smtClean="0"/>
              <a:t> 9.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 evaluation</a:t>
            </a:r>
          </a:p>
          <a:p>
            <a:pPr marL="0" indent="0">
              <a:buNone/>
            </a:pPr>
            <a:r>
              <a:rPr lang="en-US" sz="2800" dirty="0" smtClean="0"/>
              <a:t>10.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Improvement</a:t>
            </a:r>
            <a:endParaRPr lang="en-GB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FACCA-398D-44A5-B494-83E3B3377683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La estructura en alto nivel</a:t>
            </a:r>
            <a:endParaRPr lang="es-CO" sz="3200" b="1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90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al 5"/>
          <p:cNvSpPr/>
          <p:nvPr/>
        </p:nvSpPr>
        <p:spPr bwMode="auto">
          <a:xfrm>
            <a:off x="2849563" y="2597795"/>
            <a:ext cx="3429000" cy="321468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ISO 9001</a:t>
            </a:r>
          </a:p>
        </p:txBody>
      </p:sp>
      <p:sp>
        <p:nvSpPr>
          <p:cNvPr id="84994" name="AutoShape 4"/>
          <p:cNvSpPr>
            <a:spLocks noChangeArrowheads="1"/>
          </p:cNvSpPr>
          <p:nvPr/>
        </p:nvSpPr>
        <p:spPr bwMode="auto">
          <a:xfrm>
            <a:off x="7751763" y="747050"/>
            <a:ext cx="1392237" cy="6164263"/>
          </a:xfrm>
          <a:prstGeom prst="roundRect">
            <a:avLst>
              <a:gd name="adj" fmla="val 546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s-CO" sz="1200">
              <a:latin typeface="Arial" charset="0"/>
            </a:endParaRPr>
          </a:p>
          <a:p>
            <a:pPr algn="ctr"/>
            <a:endParaRPr lang="es-CO">
              <a:latin typeface="Arial" charset="0"/>
            </a:endParaRPr>
          </a:p>
        </p:txBody>
      </p:sp>
      <p:sp>
        <p:nvSpPr>
          <p:cNvPr id="84995" name="AutoShape 6"/>
          <p:cNvSpPr>
            <a:spLocks noChangeArrowheads="1"/>
          </p:cNvSpPr>
          <p:nvPr/>
        </p:nvSpPr>
        <p:spPr bwMode="auto">
          <a:xfrm>
            <a:off x="7945438" y="2402813"/>
            <a:ext cx="1081087" cy="3687762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84996" name="AutoShape 7"/>
          <p:cNvSpPr>
            <a:spLocks noChangeArrowheads="1"/>
          </p:cNvSpPr>
          <p:nvPr/>
        </p:nvSpPr>
        <p:spPr bwMode="auto">
          <a:xfrm>
            <a:off x="0" y="747050"/>
            <a:ext cx="1433513" cy="6100763"/>
          </a:xfrm>
          <a:prstGeom prst="roundRect">
            <a:avLst>
              <a:gd name="adj" fmla="val 41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 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n-US" sz="1600">
              <a:latin typeface="Arial" charset="0"/>
            </a:endParaRPr>
          </a:p>
        </p:txBody>
      </p:sp>
      <p:sp>
        <p:nvSpPr>
          <p:cNvPr id="84997" name="AutoShape 10"/>
          <p:cNvSpPr>
            <a:spLocks noChangeArrowheads="1"/>
          </p:cNvSpPr>
          <p:nvPr/>
        </p:nvSpPr>
        <p:spPr bwMode="auto">
          <a:xfrm>
            <a:off x="184150" y="2259938"/>
            <a:ext cx="1081088" cy="3830637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84998" name="Rectangle 32"/>
          <p:cNvSpPr>
            <a:spLocks noChangeArrowheads="1"/>
          </p:cNvSpPr>
          <p:nvPr/>
        </p:nvSpPr>
        <p:spPr bwMode="auto">
          <a:xfrm>
            <a:off x="288925" y="5220625"/>
            <a:ext cx="86518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900">
                <a:latin typeface="Arial" charset="0"/>
              </a:rPr>
              <a:t>Requisitos</a:t>
            </a:r>
            <a:br>
              <a:rPr lang="es-CO" sz="900">
                <a:latin typeface="Arial" charset="0"/>
              </a:rPr>
            </a:br>
            <a:r>
              <a:rPr lang="es-CO" sz="900">
                <a:latin typeface="Arial" charset="0"/>
              </a:rPr>
              <a:t>&amp; expectativas</a:t>
            </a:r>
            <a:endParaRPr lang="en-US">
              <a:latin typeface="Arial" charset="0"/>
            </a:endParaRPr>
          </a:p>
        </p:txBody>
      </p:sp>
      <p:sp>
        <p:nvSpPr>
          <p:cNvPr id="84999" name="Rectangle 33"/>
          <p:cNvSpPr>
            <a:spLocks noChangeArrowheads="1"/>
          </p:cNvSpPr>
          <p:nvPr/>
        </p:nvSpPr>
        <p:spPr bwMode="auto">
          <a:xfrm>
            <a:off x="254000" y="2820325"/>
            <a:ext cx="10096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Necesidades &amp; </a:t>
            </a:r>
            <a:br>
              <a:rPr lang="es-CO" sz="1000">
                <a:latin typeface="Arial" charset="0"/>
              </a:rPr>
            </a:br>
            <a:r>
              <a:rPr lang="es-CO" sz="1000">
                <a:latin typeface="Arial" charset="0"/>
              </a:rPr>
              <a:t>expectativas</a:t>
            </a:r>
            <a:endParaRPr lang="es-CO">
              <a:latin typeface="Arial" charset="0"/>
            </a:endParaRPr>
          </a:p>
        </p:txBody>
      </p:sp>
      <p:sp>
        <p:nvSpPr>
          <p:cNvPr id="85000" name="AutoShape 34"/>
          <p:cNvSpPr>
            <a:spLocks noChangeArrowheads="1"/>
          </p:cNvSpPr>
          <p:nvPr/>
        </p:nvSpPr>
        <p:spPr bwMode="auto">
          <a:xfrm>
            <a:off x="2116138" y="6356350"/>
            <a:ext cx="4895850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Fundamento: Principios de Gestión de la Calidad</a:t>
            </a:r>
            <a:endParaRPr lang="en-US">
              <a:latin typeface="Arial" charset="0"/>
            </a:endParaRPr>
          </a:p>
        </p:txBody>
      </p:sp>
      <p:sp>
        <p:nvSpPr>
          <p:cNvPr id="85001" name="Rectangle 41"/>
          <p:cNvSpPr>
            <a:spLocks noChangeArrowheads="1"/>
          </p:cNvSpPr>
          <p:nvPr/>
        </p:nvSpPr>
        <p:spPr bwMode="auto">
          <a:xfrm>
            <a:off x="7993063" y="4028132"/>
            <a:ext cx="906462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Satisfacción</a:t>
            </a:r>
            <a:endParaRPr lang="es-CO">
              <a:latin typeface="Arial" charset="0"/>
            </a:endParaRPr>
          </a:p>
        </p:txBody>
      </p:sp>
      <p:sp>
        <p:nvSpPr>
          <p:cNvPr id="85002" name="AutoShape 34"/>
          <p:cNvSpPr>
            <a:spLocks noChangeArrowheads="1"/>
          </p:cNvSpPr>
          <p:nvPr/>
        </p:nvSpPr>
        <p:spPr bwMode="auto">
          <a:xfrm>
            <a:off x="2106613" y="9525"/>
            <a:ext cx="4913312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rgbClr val="00009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 dirty="0">
                <a:latin typeface="Arial" charset="0"/>
              </a:rPr>
              <a:t>La mejora continua del sistema de gestión de la Calidad</a:t>
            </a:r>
          </a:p>
        </p:txBody>
      </p:sp>
      <p:sp>
        <p:nvSpPr>
          <p:cNvPr id="23" name="Draaiende pijl 22"/>
          <p:cNvSpPr/>
          <p:nvPr/>
        </p:nvSpPr>
        <p:spPr bwMode="auto">
          <a:xfrm rot="16200000" flipV="1">
            <a:off x="3983832" y="3008163"/>
            <a:ext cx="2019300" cy="1985963"/>
          </a:xfrm>
          <a:prstGeom prst="circularArrow">
            <a:avLst>
              <a:gd name="adj1" fmla="val 6901"/>
              <a:gd name="adj2" fmla="val 586209"/>
              <a:gd name="adj3" fmla="val 20439422"/>
              <a:gd name="adj4" fmla="val 17574313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Draaiende pijl 23"/>
          <p:cNvSpPr/>
          <p:nvPr/>
        </p:nvSpPr>
        <p:spPr bwMode="auto">
          <a:xfrm flipV="1">
            <a:off x="3929063" y="2714625"/>
            <a:ext cx="2019300" cy="1985963"/>
          </a:xfrm>
          <a:prstGeom prst="circularArrow">
            <a:avLst>
              <a:gd name="adj1" fmla="val 6901"/>
              <a:gd name="adj2" fmla="val 394096"/>
              <a:gd name="adj3" fmla="val 20439422"/>
              <a:gd name="adj4" fmla="val 17640758"/>
              <a:gd name="adj5" fmla="val 867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raaiende pijl 24"/>
          <p:cNvSpPr/>
          <p:nvPr/>
        </p:nvSpPr>
        <p:spPr bwMode="auto">
          <a:xfrm rot="10800000" flipV="1">
            <a:off x="3143250" y="2934998"/>
            <a:ext cx="2019300" cy="1985963"/>
          </a:xfrm>
          <a:prstGeom prst="circularArrow">
            <a:avLst>
              <a:gd name="adj1" fmla="val 6901"/>
              <a:gd name="adj2" fmla="val 439088"/>
              <a:gd name="adj3" fmla="val 20439422"/>
              <a:gd name="adj4" fmla="val 17566102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raaiende pijl 25"/>
          <p:cNvSpPr/>
          <p:nvPr/>
        </p:nvSpPr>
        <p:spPr bwMode="auto">
          <a:xfrm rot="5400000" flipV="1">
            <a:off x="3055144" y="3380292"/>
            <a:ext cx="2019300" cy="1985962"/>
          </a:xfrm>
          <a:prstGeom prst="circularArrow">
            <a:avLst>
              <a:gd name="adj1" fmla="val 6901"/>
              <a:gd name="adj2" fmla="val 387005"/>
              <a:gd name="adj3" fmla="val 20439422"/>
              <a:gd name="adj4" fmla="val 17317696"/>
              <a:gd name="adj5" fmla="val 9485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" name="Rechte verbindingslijn met pijl 27"/>
          <p:cNvCxnSpPr/>
          <p:nvPr/>
        </p:nvCxnSpPr>
        <p:spPr bwMode="auto">
          <a:xfrm>
            <a:off x="1355725" y="5444836"/>
            <a:ext cx="2663825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 bwMode="auto">
          <a:xfrm>
            <a:off x="5102225" y="5444836"/>
            <a:ext cx="2843213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009" name="AutoShape 30"/>
          <p:cNvSpPr>
            <a:spLocks noChangeArrowheads="1"/>
          </p:cNvSpPr>
          <p:nvPr/>
        </p:nvSpPr>
        <p:spPr bwMode="auto">
          <a:xfrm>
            <a:off x="5473700" y="5192423"/>
            <a:ext cx="647700" cy="503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 b="1">
                <a:latin typeface="Arial" charset="0"/>
              </a:rPr>
              <a:t>Producto</a:t>
            </a:r>
            <a:endParaRPr lang="en-US">
              <a:latin typeface="Arial" charset="0"/>
            </a:endParaRPr>
          </a:p>
        </p:txBody>
      </p:sp>
      <p:sp>
        <p:nvSpPr>
          <p:cNvPr id="31" name="Draaiende pijl 30"/>
          <p:cNvSpPr/>
          <p:nvPr/>
        </p:nvSpPr>
        <p:spPr bwMode="auto">
          <a:xfrm rot="5400000" flipH="1" flipV="1">
            <a:off x="2235200" y="5184776"/>
            <a:ext cx="2376487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226442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Rechte verbindingslijn met pijl 31"/>
          <p:cNvCxnSpPr>
            <a:stCxn id="84999" idx="3"/>
            <a:endCxn id="41" idx="1"/>
          </p:cNvCxnSpPr>
          <p:nvPr/>
        </p:nvCxnSpPr>
        <p:spPr bwMode="auto">
          <a:xfrm>
            <a:off x="1263650" y="3000507"/>
            <a:ext cx="2709863" cy="50379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>
            <a:stCxn id="42" idx="3"/>
          </p:cNvCxnSpPr>
          <p:nvPr/>
        </p:nvCxnSpPr>
        <p:spPr bwMode="auto">
          <a:xfrm>
            <a:off x="6191250" y="4220873"/>
            <a:ext cx="1878013" cy="20638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raaiende pijl 33"/>
          <p:cNvSpPr/>
          <p:nvPr/>
        </p:nvSpPr>
        <p:spPr bwMode="auto">
          <a:xfrm rot="18047617" flipV="1">
            <a:off x="5466091" y="-109597"/>
            <a:ext cx="2019300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323365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Afgeronde rechthoek 40"/>
          <p:cNvSpPr/>
          <p:nvPr/>
        </p:nvSpPr>
        <p:spPr bwMode="auto">
          <a:xfrm>
            <a:off x="3973513" y="2747673"/>
            <a:ext cx="1211262" cy="6064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5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Responsabilidad de la dirección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2" name="Afgeronde rechthoek 41"/>
          <p:cNvSpPr/>
          <p:nvPr/>
        </p:nvSpPr>
        <p:spPr bwMode="auto">
          <a:xfrm>
            <a:off x="5138738" y="3917661"/>
            <a:ext cx="1052512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8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Medición, análisis y mejora 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3" name="Afgeronde rechthoek 42"/>
          <p:cNvSpPr/>
          <p:nvPr/>
        </p:nvSpPr>
        <p:spPr bwMode="auto">
          <a:xfrm>
            <a:off x="2952750" y="3917661"/>
            <a:ext cx="1052513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6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endParaRPr lang="en-US" sz="16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Afgeronde rechthoek 43"/>
          <p:cNvSpPr/>
          <p:nvPr/>
        </p:nvSpPr>
        <p:spPr bwMode="auto">
          <a:xfrm>
            <a:off x="4037013" y="5138448"/>
            <a:ext cx="1052512" cy="6048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7</a:t>
            </a:r>
          </a:p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Realización del producto</a:t>
            </a:r>
            <a:endParaRPr lang="en-US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85018" name="Tijdelijke aanduiding voor dianummer 47"/>
          <p:cNvSpPr>
            <a:spLocks noGrp="1"/>
          </p:cNvSpPr>
          <p:nvPr>
            <p:ph type="sldNum" sz="quarter" idx="11"/>
          </p:nvPr>
        </p:nvSpPr>
        <p:spPr>
          <a:xfrm>
            <a:off x="6278563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DD19BE7-AE11-C541-A40E-01BD806B546E}" type="slidenum">
              <a:rPr lang="nl-NL" sz="1400">
                <a:latin typeface="Arial" charset="0"/>
              </a:rPr>
              <a:pPr algn="r" eaLnBrk="1" hangingPunct="1"/>
              <a:t>9</a:t>
            </a:fld>
            <a:endParaRPr lang="nl-NL" sz="1400" dirty="0">
              <a:latin typeface="Arial" charset="0"/>
            </a:endParaRPr>
          </a:p>
        </p:txBody>
      </p:sp>
      <p:sp>
        <p:nvSpPr>
          <p:cNvPr id="30" name="Line Callout 1 29"/>
          <p:cNvSpPr/>
          <p:nvPr/>
        </p:nvSpPr>
        <p:spPr>
          <a:xfrm>
            <a:off x="1594375" y="1148348"/>
            <a:ext cx="1459255" cy="634968"/>
          </a:xfrm>
          <a:prstGeom prst="borderCallout1">
            <a:avLst>
              <a:gd name="adj1" fmla="val 50568"/>
              <a:gd name="adj2" fmla="val -2673"/>
              <a:gd name="adj3" fmla="val 181168"/>
              <a:gd name="adj4" fmla="val -35206"/>
            </a:avLst>
          </a:prstGeom>
          <a:solidFill>
            <a:srgbClr val="FFFF00"/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4.1 Understanding the organization and its context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35" name="Line Callout 1 34"/>
          <p:cNvSpPr/>
          <p:nvPr/>
        </p:nvSpPr>
        <p:spPr>
          <a:xfrm>
            <a:off x="1584635" y="1881676"/>
            <a:ext cx="1455483" cy="752768"/>
          </a:xfrm>
          <a:prstGeom prst="borderCallout1">
            <a:avLst>
              <a:gd name="adj1" fmla="val 103398"/>
              <a:gd name="adj2" fmla="val 48253"/>
              <a:gd name="adj3" fmla="val 156087"/>
              <a:gd name="adj4" fmla="val -42807"/>
            </a:avLst>
          </a:prstGeom>
          <a:solidFill>
            <a:srgbClr val="FFFF00"/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4.2 Understanding the needs and expectations of interested parties 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36" name="Line Callout 1 35"/>
          <p:cNvSpPr/>
          <p:nvPr/>
        </p:nvSpPr>
        <p:spPr>
          <a:xfrm>
            <a:off x="1412756" y="3398838"/>
            <a:ext cx="1455483" cy="353144"/>
          </a:xfrm>
          <a:prstGeom prst="borderCallout1">
            <a:avLst>
              <a:gd name="adj1" fmla="val 50419"/>
              <a:gd name="adj2" fmla="val 99311"/>
              <a:gd name="adj3" fmla="val 193982"/>
              <a:gd name="adj4" fmla="val 116866"/>
            </a:avLst>
          </a:prstGeom>
          <a:solidFill>
            <a:srgbClr val="FFFF00"/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7.1 Resources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37" name="Line Callout 1 36"/>
          <p:cNvSpPr/>
          <p:nvPr/>
        </p:nvSpPr>
        <p:spPr>
          <a:xfrm>
            <a:off x="1412756" y="3834947"/>
            <a:ext cx="1455483" cy="353144"/>
          </a:xfrm>
          <a:prstGeom prst="borderCallout1">
            <a:avLst>
              <a:gd name="adj1" fmla="val 53325"/>
              <a:gd name="adj2" fmla="val 98383"/>
              <a:gd name="adj3" fmla="val 106679"/>
              <a:gd name="adj4" fmla="val 115009"/>
            </a:avLst>
          </a:prstGeom>
          <a:solidFill>
            <a:srgbClr val="FFFF00"/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7.2 Competence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38" name="Line Callout 1 37"/>
          <p:cNvSpPr/>
          <p:nvPr/>
        </p:nvSpPr>
        <p:spPr>
          <a:xfrm>
            <a:off x="1412756" y="4284567"/>
            <a:ext cx="1455483" cy="353144"/>
          </a:xfrm>
          <a:prstGeom prst="borderCallout1">
            <a:avLst>
              <a:gd name="adj1" fmla="val 53325"/>
              <a:gd name="adj2" fmla="val 98383"/>
              <a:gd name="adj3" fmla="val 3387"/>
              <a:gd name="adj4" fmla="val 115009"/>
            </a:avLst>
          </a:prstGeom>
          <a:solidFill>
            <a:srgbClr val="FFFF00"/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7.3 Awareness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39" name="Line Callout 1 38"/>
          <p:cNvSpPr/>
          <p:nvPr/>
        </p:nvSpPr>
        <p:spPr>
          <a:xfrm>
            <a:off x="1412756" y="4703376"/>
            <a:ext cx="1455483" cy="353144"/>
          </a:xfrm>
          <a:prstGeom prst="borderCallout1">
            <a:avLst>
              <a:gd name="adj1" fmla="val 53325"/>
              <a:gd name="adj2" fmla="val 98383"/>
              <a:gd name="adj3" fmla="val -96080"/>
              <a:gd name="adj4" fmla="val 117794"/>
            </a:avLst>
          </a:prstGeom>
          <a:solidFill>
            <a:srgbClr val="FFFF00"/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7.4Communication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40" name="Line Callout 1 39"/>
          <p:cNvSpPr/>
          <p:nvPr/>
        </p:nvSpPr>
        <p:spPr>
          <a:xfrm>
            <a:off x="1412756" y="5125975"/>
            <a:ext cx="1455483" cy="507684"/>
          </a:xfrm>
          <a:prstGeom prst="borderCallout1">
            <a:avLst>
              <a:gd name="adj1" fmla="val 53325"/>
              <a:gd name="adj2" fmla="val 98383"/>
              <a:gd name="adj3" fmla="val -130183"/>
              <a:gd name="adj4" fmla="val 118723"/>
            </a:avLst>
          </a:prstGeom>
          <a:solidFill>
            <a:srgbClr val="FFFF00"/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7.5 Documented information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45" name="Line Callout 1 44"/>
          <p:cNvSpPr/>
          <p:nvPr/>
        </p:nvSpPr>
        <p:spPr>
          <a:xfrm>
            <a:off x="6182357" y="1864377"/>
            <a:ext cx="1694927" cy="463130"/>
          </a:xfrm>
          <a:prstGeom prst="borderCallout1">
            <a:avLst>
              <a:gd name="adj1" fmla="val 103398"/>
              <a:gd name="adj2" fmla="val -948"/>
              <a:gd name="adj3" fmla="val 310432"/>
              <a:gd name="adj4" fmla="val -53020"/>
            </a:avLst>
          </a:prstGeom>
          <a:solidFill>
            <a:srgbClr val="FFFF00"/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4.3 Determining the scope of the QMS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46" name="Line Callout 1 45"/>
          <p:cNvSpPr/>
          <p:nvPr/>
        </p:nvSpPr>
        <p:spPr>
          <a:xfrm>
            <a:off x="6182358" y="2418285"/>
            <a:ext cx="1694927" cy="439901"/>
          </a:xfrm>
          <a:prstGeom prst="borderCallout1">
            <a:avLst>
              <a:gd name="adj1" fmla="val 103398"/>
              <a:gd name="adj2" fmla="val -948"/>
              <a:gd name="adj3" fmla="val 206339"/>
              <a:gd name="adj4" fmla="val -51163"/>
            </a:avLst>
          </a:prstGeom>
          <a:solidFill>
            <a:srgbClr val="FFFF00"/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4.4Quality management system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47" name="Line Callout 1 46"/>
          <p:cNvSpPr/>
          <p:nvPr/>
        </p:nvSpPr>
        <p:spPr>
          <a:xfrm>
            <a:off x="3487574" y="621459"/>
            <a:ext cx="1455483" cy="432319"/>
          </a:xfrm>
          <a:prstGeom prst="borderCallout1">
            <a:avLst>
              <a:gd name="adj1" fmla="val 106523"/>
              <a:gd name="adj2" fmla="val 101168"/>
              <a:gd name="adj3" fmla="val 519889"/>
              <a:gd name="adj4" fmla="val 102011"/>
            </a:avLst>
          </a:prstGeom>
          <a:solidFill>
            <a:srgbClr val="FFFF00"/>
          </a:solidFill>
          <a:ln w="38100" cmpd="sng">
            <a:solidFill>
              <a:srgbClr val="00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5.1Leadership and commitment 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48" name="Line Callout 1 47"/>
          <p:cNvSpPr/>
          <p:nvPr/>
        </p:nvSpPr>
        <p:spPr>
          <a:xfrm>
            <a:off x="3383257" y="1175367"/>
            <a:ext cx="1455483" cy="395580"/>
          </a:xfrm>
          <a:prstGeom prst="borderCallout1">
            <a:avLst>
              <a:gd name="adj1" fmla="val 103399"/>
              <a:gd name="adj2" fmla="val 99311"/>
              <a:gd name="adj3" fmla="val 428779"/>
              <a:gd name="adj4" fmla="val 99227"/>
            </a:avLst>
          </a:prstGeom>
          <a:solidFill>
            <a:srgbClr val="FFFF00"/>
          </a:solidFill>
          <a:ln w="38100" cmpd="sng">
            <a:solidFill>
              <a:srgbClr val="00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5.2 Policy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49" name="Line Callout 1 48"/>
          <p:cNvSpPr/>
          <p:nvPr/>
        </p:nvSpPr>
        <p:spPr>
          <a:xfrm>
            <a:off x="3184353" y="1670959"/>
            <a:ext cx="1490669" cy="855406"/>
          </a:xfrm>
          <a:prstGeom prst="borderCallout1">
            <a:avLst>
              <a:gd name="adj1" fmla="val 100240"/>
              <a:gd name="adj2" fmla="val 99664"/>
              <a:gd name="adj3" fmla="val 137777"/>
              <a:gd name="adj4" fmla="val 99930"/>
            </a:avLst>
          </a:prstGeom>
          <a:solidFill>
            <a:srgbClr val="FFFF00"/>
          </a:solidFill>
          <a:ln w="38100" cmpd="sng">
            <a:solidFill>
              <a:srgbClr val="00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5.3 Organizational roles, responsibilities and authorities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50" name="Line Callout 1 49"/>
          <p:cNvSpPr/>
          <p:nvPr/>
        </p:nvSpPr>
        <p:spPr>
          <a:xfrm>
            <a:off x="6195869" y="2931664"/>
            <a:ext cx="1694927" cy="521214"/>
          </a:xfrm>
          <a:prstGeom prst="borderCallout1">
            <a:avLst>
              <a:gd name="adj1" fmla="val 47762"/>
              <a:gd name="adj2" fmla="val -948"/>
              <a:gd name="adj3" fmla="val 104041"/>
              <a:gd name="adj4" fmla="val -51163"/>
            </a:avLst>
          </a:prstGeom>
          <a:solidFill>
            <a:srgbClr val="FFFF00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6.1 Actions to address risks &amp; opportunities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51" name="Line Callout 1 50"/>
          <p:cNvSpPr/>
          <p:nvPr/>
        </p:nvSpPr>
        <p:spPr>
          <a:xfrm>
            <a:off x="6195869" y="3553122"/>
            <a:ext cx="1694927" cy="609603"/>
          </a:xfrm>
          <a:prstGeom prst="borderCallout1">
            <a:avLst>
              <a:gd name="adj1" fmla="val 2894"/>
              <a:gd name="adj2" fmla="val -1876"/>
              <a:gd name="adj3" fmla="val -52"/>
              <a:gd name="adj4" fmla="val -50235"/>
            </a:avLst>
          </a:prstGeom>
          <a:solidFill>
            <a:srgbClr val="FFFF00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6.2 QMS objectives and planning to achieve them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52" name="Line Callout 1 51"/>
          <p:cNvSpPr/>
          <p:nvPr/>
        </p:nvSpPr>
        <p:spPr>
          <a:xfrm>
            <a:off x="2406650" y="5890348"/>
            <a:ext cx="1550733" cy="463130"/>
          </a:xfrm>
          <a:prstGeom prst="borderCallout1">
            <a:avLst>
              <a:gd name="adj1" fmla="val 53325"/>
              <a:gd name="adj2" fmla="val 98383"/>
              <a:gd name="adj3" fmla="val -45028"/>
              <a:gd name="adj4" fmla="val 128935"/>
            </a:avLst>
          </a:prstGeom>
          <a:solidFill>
            <a:schemeClr val="accent6">
              <a:lumMod val="20000"/>
              <a:lumOff val="80000"/>
            </a:schemeClr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8.1 Operational planning and control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53" name="Line Callout 1 52"/>
          <p:cNvSpPr/>
          <p:nvPr/>
        </p:nvSpPr>
        <p:spPr>
          <a:xfrm>
            <a:off x="7688517" y="138891"/>
            <a:ext cx="1455483" cy="432319"/>
          </a:xfrm>
          <a:prstGeom prst="borderCallout1">
            <a:avLst>
              <a:gd name="adj1" fmla="val 50273"/>
              <a:gd name="adj2" fmla="val -948"/>
              <a:gd name="adj3" fmla="val 10514"/>
              <a:gd name="adj4" fmla="val -42808"/>
            </a:avLst>
          </a:prstGeom>
          <a:solidFill>
            <a:srgbClr val="B1FFE9"/>
          </a:solidFill>
          <a:ln w="38100" cmpd="sng">
            <a:solidFill>
              <a:srgbClr val="00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10.2 Continual improvement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54" name="Line Callout 1 53"/>
          <p:cNvSpPr/>
          <p:nvPr/>
        </p:nvSpPr>
        <p:spPr>
          <a:xfrm>
            <a:off x="6243371" y="4995766"/>
            <a:ext cx="1634512" cy="478778"/>
          </a:xfrm>
          <a:prstGeom prst="borderCallout1">
            <a:avLst>
              <a:gd name="adj1" fmla="val 50273"/>
              <a:gd name="adj2" fmla="val -948"/>
              <a:gd name="adj3" fmla="val 97064"/>
              <a:gd name="adj4" fmla="val -71511"/>
            </a:avLst>
          </a:prstGeom>
          <a:solidFill>
            <a:srgbClr val="B1FFE9"/>
          </a:solidFill>
          <a:ln w="38100" cmpd="sng">
            <a:solidFill>
              <a:srgbClr val="00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10.1 Nonconformity and corrective action 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55" name="Line Callout 1 54"/>
          <p:cNvSpPr/>
          <p:nvPr/>
        </p:nvSpPr>
        <p:spPr>
          <a:xfrm>
            <a:off x="5597985" y="1318049"/>
            <a:ext cx="1455483" cy="432319"/>
          </a:xfrm>
          <a:prstGeom prst="borderCallout1">
            <a:avLst>
              <a:gd name="adj1" fmla="val 100273"/>
              <a:gd name="adj2" fmla="val -948"/>
              <a:gd name="adj3" fmla="val 369889"/>
              <a:gd name="adj4" fmla="val -14959"/>
            </a:avLst>
          </a:prstGeom>
          <a:solidFill>
            <a:srgbClr val="B1FFE9"/>
          </a:solidFill>
          <a:ln w="38100" cmpd="sng">
            <a:solidFill>
              <a:srgbClr val="00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rgbClr val="000090"/>
                </a:solidFill>
              </a:rPr>
              <a:t>9</a:t>
            </a:r>
            <a:r>
              <a:rPr lang="es-CO" sz="1200" dirty="0" smtClean="0">
                <a:solidFill>
                  <a:srgbClr val="000090"/>
                </a:solidFill>
              </a:rPr>
              <a:t>.2 Internal audit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56" name="Line Callout 1 55"/>
          <p:cNvSpPr/>
          <p:nvPr/>
        </p:nvSpPr>
        <p:spPr>
          <a:xfrm>
            <a:off x="5354776" y="750630"/>
            <a:ext cx="1455483" cy="432319"/>
          </a:xfrm>
          <a:prstGeom prst="borderCallout1">
            <a:avLst>
              <a:gd name="adj1" fmla="val 109648"/>
              <a:gd name="adj2" fmla="val 909"/>
              <a:gd name="adj3" fmla="val 488639"/>
              <a:gd name="adj4" fmla="val -14958"/>
            </a:avLst>
          </a:prstGeom>
          <a:solidFill>
            <a:srgbClr val="B1FFE9"/>
          </a:solidFill>
          <a:ln w="38100" cmpd="sng">
            <a:solidFill>
              <a:srgbClr val="00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rgbClr val="000090"/>
                </a:solidFill>
              </a:rPr>
              <a:t>9.3 Management review</a:t>
            </a:r>
            <a:endParaRPr lang="es-CO" sz="1200" dirty="0">
              <a:solidFill>
                <a:srgbClr val="000090"/>
              </a:solidFill>
            </a:endParaRPr>
          </a:p>
        </p:txBody>
      </p:sp>
      <p:sp>
        <p:nvSpPr>
          <p:cNvPr id="57" name="Line Callout 1 56"/>
          <p:cNvSpPr/>
          <p:nvPr/>
        </p:nvSpPr>
        <p:spPr>
          <a:xfrm>
            <a:off x="4991145" y="5939578"/>
            <a:ext cx="1698616" cy="458705"/>
          </a:xfrm>
          <a:prstGeom prst="borderCallout1">
            <a:avLst>
              <a:gd name="adj1" fmla="val 51399"/>
              <a:gd name="adj2" fmla="val 9"/>
              <a:gd name="adj3" fmla="val -56405"/>
              <a:gd name="adj4" fmla="val -17668"/>
            </a:avLst>
          </a:prstGeom>
          <a:solidFill>
            <a:schemeClr val="tx1">
              <a:lumMod val="65000"/>
              <a:lumOff val="35000"/>
            </a:schemeClr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rgbClr val="FFFF00"/>
                </a:solidFill>
              </a:rPr>
              <a:t>Realization processes?</a:t>
            </a:r>
            <a:endParaRPr lang="es-CO" sz="1200" b="1" dirty="0">
              <a:solidFill>
                <a:srgbClr val="FFFF00"/>
              </a:solidFill>
            </a:endParaRPr>
          </a:p>
        </p:txBody>
      </p:sp>
      <p:sp>
        <p:nvSpPr>
          <p:cNvPr id="58" name="Line Callout 1 57"/>
          <p:cNvSpPr/>
          <p:nvPr/>
        </p:nvSpPr>
        <p:spPr>
          <a:xfrm>
            <a:off x="6328878" y="4421289"/>
            <a:ext cx="1698616" cy="496296"/>
          </a:xfrm>
          <a:prstGeom prst="borderCallout1">
            <a:avLst>
              <a:gd name="adj1" fmla="val 43499"/>
              <a:gd name="adj2" fmla="val -2012"/>
              <a:gd name="adj3" fmla="val -34959"/>
              <a:gd name="adj4" fmla="val -12492"/>
            </a:avLst>
          </a:prstGeom>
          <a:solidFill>
            <a:schemeClr val="tx1">
              <a:lumMod val="65000"/>
              <a:lumOff val="35000"/>
            </a:schemeClr>
          </a:solidFill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rgbClr val="FFFF00"/>
                </a:solidFill>
              </a:rPr>
              <a:t>Monitoring customer satisfaction?</a:t>
            </a:r>
            <a:endParaRPr lang="es-CO" sz="1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687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5170</TotalTime>
  <Words>1991</Words>
  <Application>Microsoft Macintosh PowerPoint</Application>
  <PresentationFormat>On-screen Show (4:3)</PresentationFormat>
  <Paragraphs>588</Paragraphs>
  <Slides>43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Custom Design</vt:lpstr>
      <vt:lpstr>Bob Alisic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Las preguntas claves</vt:lpstr>
      <vt:lpstr>Las preguntas claves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¿Preguntas?</vt:lpstr>
      <vt:lpstr>           Información de contacto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</dc:creator>
  <cp:lastModifiedBy>Bob Alisic</cp:lastModifiedBy>
  <cp:revision>314</cp:revision>
  <cp:lastPrinted>2012-06-20T20:03:22Z</cp:lastPrinted>
  <dcterms:created xsi:type="dcterms:W3CDTF">2007-04-22T20:42:16Z</dcterms:created>
  <dcterms:modified xsi:type="dcterms:W3CDTF">2012-07-16T15:20:59Z</dcterms:modified>
</cp:coreProperties>
</file>