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tiff" ContentType="image/tiff"/>
  <Default Extension="jpeg" ContentType="image/jpeg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1.xml" ContentType="application/vnd.openxmlformats-officedocument.drawingml.chart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8" r:id="rId3"/>
    <p:sldId id="261" r:id="rId4"/>
    <p:sldId id="257" r:id="rId5"/>
    <p:sldId id="260" r:id="rId6"/>
    <p:sldId id="259" r:id="rId7"/>
    <p:sldId id="309" r:id="rId8"/>
    <p:sldId id="262" r:id="rId9"/>
    <p:sldId id="263" r:id="rId10"/>
    <p:sldId id="264" r:id="rId11"/>
    <p:sldId id="324" r:id="rId12"/>
    <p:sldId id="297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98" r:id="rId35"/>
    <p:sldId id="286" r:id="rId36"/>
    <p:sldId id="287" r:id="rId37"/>
    <p:sldId id="299" r:id="rId38"/>
    <p:sldId id="312" r:id="rId39"/>
    <p:sldId id="313" r:id="rId40"/>
    <p:sldId id="314" r:id="rId41"/>
    <p:sldId id="288" r:id="rId42"/>
    <p:sldId id="289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F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 showGuides="1">
      <p:cViewPr varScale="1">
        <p:scale>
          <a:sx n="90" d="100"/>
          <a:sy n="90" d="100"/>
        </p:scale>
        <p:origin x="-1448" y="-96"/>
      </p:cViewPr>
      <p:guideLst>
        <p:guide orient="horz" pos="230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Producidos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1a vez</c:v>
                </c:pt>
                <c:pt idx="1">
                  <c:v>2a vez</c:v>
                </c:pt>
                <c:pt idx="2">
                  <c:v>3a vez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1.3</c:v>
                </c:pt>
                <c:pt idx="1">
                  <c:v>2.8</c:v>
                </c:pt>
                <c:pt idx="2">
                  <c:v>4.3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Conforme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1a vez</c:v>
                </c:pt>
                <c:pt idx="1">
                  <c:v>2a vez</c:v>
                </c:pt>
                <c:pt idx="2">
                  <c:v>3a vez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0.7</c:v>
                </c:pt>
                <c:pt idx="1">
                  <c:v>1.7</c:v>
                </c:pt>
                <c:pt idx="2">
                  <c:v>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3881784"/>
        <c:axId val="2093884808"/>
      </c:barChart>
      <c:catAx>
        <c:axId val="2093881784"/>
        <c:scaling>
          <c:orientation val="minMax"/>
        </c:scaling>
        <c:delete val="0"/>
        <c:axPos val="b"/>
        <c:majorTickMark val="out"/>
        <c:minorTickMark val="none"/>
        <c:tickLblPos val="nextTo"/>
        <c:crossAx val="2093884808"/>
        <c:crosses val="autoZero"/>
        <c:auto val="1"/>
        <c:lblAlgn val="ctr"/>
        <c:lblOffset val="100"/>
        <c:noMultiLvlLbl val="0"/>
      </c:catAx>
      <c:valAx>
        <c:axId val="2093884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38817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EE0641-1A67-427B-B648-C590B999411B}" type="doc">
      <dgm:prSet loTypeId="urn:microsoft.com/office/officeart/2005/8/layout/cycle4#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9E25802D-B3B3-4AEA-93E1-86AA993DD1A1}">
      <dgm:prSet phldrT="[Tekst]" custT="1"/>
      <dgm:spPr>
        <a:solidFill>
          <a:srgbClr val="808000"/>
        </a:solidFill>
      </dgm:spPr>
      <dgm:t>
        <a:bodyPr/>
        <a:lstStyle/>
        <a:p>
          <a:r>
            <a:rPr lang="es-CO" sz="2800" b="1" dirty="0" smtClean="0">
              <a:solidFill>
                <a:srgbClr val="000090"/>
              </a:solidFill>
            </a:rPr>
            <a:t>Actuar</a:t>
          </a:r>
          <a:endParaRPr lang="es-CO" sz="2800" b="1" dirty="0">
            <a:solidFill>
              <a:srgbClr val="000090"/>
            </a:solidFill>
          </a:endParaRPr>
        </a:p>
      </dgm:t>
    </dgm:pt>
    <dgm:pt modelId="{1792A77B-8882-4658-B369-3617110D5E57}" type="parTrans" cxnId="{5C5B7DA8-B177-4CF8-9267-9762B6770BE9}">
      <dgm:prSet/>
      <dgm:spPr/>
      <dgm:t>
        <a:bodyPr/>
        <a:lstStyle/>
        <a:p>
          <a:endParaRPr lang="es-CO" sz="2800"/>
        </a:p>
      </dgm:t>
    </dgm:pt>
    <dgm:pt modelId="{68247872-01E0-4747-A60A-D7C3B0DF0958}" type="sibTrans" cxnId="{5C5B7DA8-B177-4CF8-9267-9762B6770BE9}">
      <dgm:prSet/>
      <dgm:spPr/>
      <dgm:t>
        <a:bodyPr/>
        <a:lstStyle/>
        <a:p>
          <a:endParaRPr lang="es-CO" sz="2800"/>
        </a:p>
      </dgm:t>
    </dgm:pt>
    <dgm:pt modelId="{71B789DD-CA78-45CB-B871-77D384CF3D94}">
      <dgm:prSet phldrT="[Tekst]" custT="1"/>
      <dgm:spPr/>
      <dgm:t>
        <a:bodyPr/>
        <a:lstStyle/>
        <a:p>
          <a:r>
            <a:rPr lang="es-CO" sz="2800" b="1" dirty="0" smtClean="0">
              <a:solidFill>
                <a:srgbClr val="000090"/>
              </a:solidFill>
            </a:rPr>
            <a:t>Plani-ficar</a:t>
          </a:r>
          <a:endParaRPr lang="es-CO" sz="2800" b="1" dirty="0">
            <a:solidFill>
              <a:srgbClr val="000090"/>
            </a:solidFill>
          </a:endParaRPr>
        </a:p>
      </dgm:t>
    </dgm:pt>
    <dgm:pt modelId="{69E7CBCE-0D99-450A-AA12-D9F8D577CE74}" type="parTrans" cxnId="{94938F96-3B53-4341-A7AD-E6E5FB00C7F2}">
      <dgm:prSet/>
      <dgm:spPr/>
      <dgm:t>
        <a:bodyPr/>
        <a:lstStyle/>
        <a:p>
          <a:endParaRPr lang="es-CO" sz="2800"/>
        </a:p>
      </dgm:t>
    </dgm:pt>
    <dgm:pt modelId="{A6960170-F02B-4868-AA77-F9295B949B97}" type="sibTrans" cxnId="{94938F96-3B53-4341-A7AD-E6E5FB00C7F2}">
      <dgm:prSet/>
      <dgm:spPr/>
      <dgm:t>
        <a:bodyPr/>
        <a:lstStyle/>
        <a:p>
          <a:endParaRPr lang="es-CO" sz="2800"/>
        </a:p>
      </dgm:t>
    </dgm:pt>
    <dgm:pt modelId="{59DA60DF-6590-4CC2-908B-E198B2B158A5}">
      <dgm:prSet phldrT="[Tekst]" custT="1"/>
      <dgm:spPr>
        <a:solidFill>
          <a:srgbClr val="FF0000"/>
        </a:solidFill>
      </dgm:spPr>
      <dgm:t>
        <a:bodyPr/>
        <a:lstStyle/>
        <a:p>
          <a:r>
            <a:rPr lang="es-CO" sz="2800" b="1" dirty="0" smtClean="0">
              <a:solidFill>
                <a:srgbClr val="000090"/>
              </a:solidFill>
            </a:rPr>
            <a:t>Hacer</a:t>
          </a:r>
          <a:endParaRPr lang="es-CO" sz="2800" b="1" dirty="0">
            <a:solidFill>
              <a:srgbClr val="000090"/>
            </a:solidFill>
          </a:endParaRPr>
        </a:p>
      </dgm:t>
    </dgm:pt>
    <dgm:pt modelId="{B5481305-6770-4405-B093-E4C81B98B61D}" type="parTrans" cxnId="{8734F0DE-8D64-4D01-A3AC-7B1415E3DDAA}">
      <dgm:prSet/>
      <dgm:spPr/>
      <dgm:t>
        <a:bodyPr/>
        <a:lstStyle/>
        <a:p>
          <a:endParaRPr lang="es-CO" sz="2800"/>
        </a:p>
      </dgm:t>
    </dgm:pt>
    <dgm:pt modelId="{7FF0FC4E-9396-43FF-8CB5-B47D749AAF1E}" type="sibTrans" cxnId="{8734F0DE-8D64-4D01-A3AC-7B1415E3DDAA}">
      <dgm:prSet/>
      <dgm:spPr/>
      <dgm:t>
        <a:bodyPr/>
        <a:lstStyle/>
        <a:p>
          <a:endParaRPr lang="es-CO" sz="2800"/>
        </a:p>
      </dgm:t>
    </dgm:pt>
    <dgm:pt modelId="{4B70A288-E0A7-4B11-B3DD-0EC2E292BC34}">
      <dgm:prSet phldrT="[Tekst]" custT="1"/>
      <dgm:spPr>
        <a:solidFill>
          <a:srgbClr val="66FFFF"/>
        </a:solidFill>
      </dgm:spPr>
      <dgm:t>
        <a:bodyPr/>
        <a:lstStyle/>
        <a:p>
          <a:r>
            <a:rPr lang="es-CO" sz="2800" b="1" dirty="0" smtClean="0">
              <a:solidFill>
                <a:srgbClr val="000090"/>
              </a:solidFill>
            </a:rPr>
            <a:t>Veri-ficar</a:t>
          </a:r>
          <a:endParaRPr lang="es-CO" sz="2800" b="1" dirty="0">
            <a:solidFill>
              <a:srgbClr val="000090"/>
            </a:solidFill>
          </a:endParaRPr>
        </a:p>
      </dgm:t>
    </dgm:pt>
    <dgm:pt modelId="{182B8E60-EE1C-4048-B842-07D5C454DC41}" type="parTrans" cxnId="{F3E47127-745E-4374-94D2-F8A6147FA4DF}">
      <dgm:prSet/>
      <dgm:spPr/>
      <dgm:t>
        <a:bodyPr/>
        <a:lstStyle/>
        <a:p>
          <a:endParaRPr lang="es-CO" sz="2800"/>
        </a:p>
      </dgm:t>
    </dgm:pt>
    <dgm:pt modelId="{21580A15-94AD-4BAC-9A3A-7D2671F15EDD}" type="sibTrans" cxnId="{F3E47127-745E-4374-94D2-F8A6147FA4DF}">
      <dgm:prSet/>
      <dgm:spPr/>
      <dgm:t>
        <a:bodyPr/>
        <a:lstStyle/>
        <a:p>
          <a:endParaRPr lang="es-CO" sz="2800"/>
        </a:p>
      </dgm:t>
    </dgm:pt>
    <dgm:pt modelId="{8624B658-2BA0-4AF7-B28E-A1559BEB7154}" type="pres">
      <dgm:prSet presAssocID="{D4EE0641-1A67-427B-B648-C590B999411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C84A8E9-D2E3-48D0-BD7B-75B24DDAA54F}" type="pres">
      <dgm:prSet presAssocID="{D4EE0641-1A67-427B-B648-C590B999411B}" presName="children" presStyleCnt="0"/>
      <dgm:spPr/>
    </dgm:pt>
    <dgm:pt modelId="{5C747C0F-1FD7-4818-A519-D0DCB09CB01B}" type="pres">
      <dgm:prSet presAssocID="{D4EE0641-1A67-427B-B648-C590B999411B}" presName="childPlaceholder" presStyleCnt="0"/>
      <dgm:spPr/>
    </dgm:pt>
    <dgm:pt modelId="{03C47280-7BE8-4DF0-A89B-A3CB20CD8F5A}" type="pres">
      <dgm:prSet presAssocID="{D4EE0641-1A67-427B-B648-C590B999411B}" presName="circle" presStyleCnt="0"/>
      <dgm:spPr/>
    </dgm:pt>
    <dgm:pt modelId="{8E744342-E323-48F9-9BA9-4E3BB1FB9A1B}" type="pres">
      <dgm:prSet presAssocID="{D4EE0641-1A67-427B-B648-C590B999411B}" presName="quadrant1" presStyleLbl="node1" presStyleIdx="0" presStyleCnt="4" custLinFactNeighborX="-1656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01BEDAD-911D-4831-8CCC-6334FAFBB9F1}" type="pres">
      <dgm:prSet presAssocID="{D4EE0641-1A67-427B-B648-C590B999411B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EAB3C5C-5B67-4E36-825F-18A65CB83BB9}" type="pres">
      <dgm:prSet presAssocID="{D4EE0641-1A67-427B-B648-C590B999411B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A047288-5689-4127-AC37-D7DD67EC1CA5}" type="pres">
      <dgm:prSet presAssocID="{D4EE0641-1A67-427B-B648-C590B999411B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A7AE0A4-3382-4CA2-8D6A-562B5459F4D1}" type="pres">
      <dgm:prSet presAssocID="{D4EE0641-1A67-427B-B648-C590B999411B}" presName="quadrantPlaceholder" presStyleCnt="0"/>
      <dgm:spPr/>
    </dgm:pt>
    <dgm:pt modelId="{AFC4D4E9-1B4D-4DBA-8CE4-A73B097A036D}" type="pres">
      <dgm:prSet presAssocID="{D4EE0641-1A67-427B-B648-C590B999411B}" presName="center1" presStyleLbl="fgShp" presStyleIdx="0" presStyleCnt="2"/>
      <dgm:spPr>
        <a:solidFill>
          <a:srgbClr val="00E200"/>
        </a:solidFill>
      </dgm:spPr>
    </dgm:pt>
    <dgm:pt modelId="{48B6D30C-6437-41ED-BD11-733B5AAE330E}" type="pres">
      <dgm:prSet presAssocID="{D4EE0641-1A67-427B-B648-C590B999411B}" presName="center2" presStyleLbl="fgShp" presStyleIdx="1" presStyleCnt="2"/>
      <dgm:spPr>
        <a:solidFill>
          <a:srgbClr val="00E200"/>
        </a:solidFill>
      </dgm:spPr>
    </dgm:pt>
  </dgm:ptLst>
  <dgm:cxnLst>
    <dgm:cxn modelId="{FB6D7FC6-A9FF-D142-B329-138DF618886C}" type="presOf" srcId="{59DA60DF-6590-4CC2-908B-E198B2B158A5}" destId="{1EAB3C5C-5B67-4E36-825F-18A65CB83BB9}" srcOrd="0" destOrd="0" presId="urn:microsoft.com/office/officeart/2005/8/layout/cycle4#1"/>
    <dgm:cxn modelId="{35F6F44A-A305-2B40-85B1-5C039D590157}" type="presOf" srcId="{9E25802D-B3B3-4AEA-93E1-86AA993DD1A1}" destId="{8E744342-E323-48F9-9BA9-4E3BB1FB9A1B}" srcOrd="0" destOrd="0" presId="urn:microsoft.com/office/officeart/2005/8/layout/cycle4#1"/>
    <dgm:cxn modelId="{5C5B7DA8-B177-4CF8-9267-9762B6770BE9}" srcId="{D4EE0641-1A67-427B-B648-C590B999411B}" destId="{9E25802D-B3B3-4AEA-93E1-86AA993DD1A1}" srcOrd="0" destOrd="0" parTransId="{1792A77B-8882-4658-B369-3617110D5E57}" sibTransId="{68247872-01E0-4747-A60A-D7C3B0DF0958}"/>
    <dgm:cxn modelId="{CB34382C-F163-F748-8BB9-A04E4966866A}" type="presOf" srcId="{71B789DD-CA78-45CB-B871-77D384CF3D94}" destId="{D01BEDAD-911D-4831-8CCC-6334FAFBB9F1}" srcOrd="0" destOrd="0" presId="urn:microsoft.com/office/officeart/2005/8/layout/cycle4#1"/>
    <dgm:cxn modelId="{F3E47127-745E-4374-94D2-F8A6147FA4DF}" srcId="{D4EE0641-1A67-427B-B648-C590B999411B}" destId="{4B70A288-E0A7-4B11-B3DD-0EC2E292BC34}" srcOrd="3" destOrd="0" parTransId="{182B8E60-EE1C-4048-B842-07D5C454DC41}" sibTransId="{21580A15-94AD-4BAC-9A3A-7D2671F15EDD}"/>
    <dgm:cxn modelId="{8734F0DE-8D64-4D01-A3AC-7B1415E3DDAA}" srcId="{D4EE0641-1A67-427B-B648-C590B999411B}" destId="{59DA60DF-6590-4CC2-908B-E198B2B158A5}" srcOrd="2" destOrd="0" parTransId="{B5481305-6770-4405-B093-E4C81B98B61D}" sibTransId="{7FF0FC4E-9396-43FF-8CB5-B47D749AAF1E}"/>
    <dgm:cxn modelId="{C8DE2ABC-74B2-4B4E-883C-8CCCD55EC3BF}" type="presOf" srcId="{4B70A288-E0A7-4B11-B3DD-0EC2E292BC34}" destId="{DA047288-5689-4127-AC37-D7DD67EC1CA5}" srcOrd="0" destOrd="0" presId="urn:microsoft.com/office/officeart/2005/8/layout/cycle4#1"/>
    <dgm:cxn modelId="{94938F96-3B53-4341-A7AD-E6E5FB00C7F2}" srcId="{D4EE0641-1A67-427B-B648-C590B999411B}" destId="{71B789DD-CA78-45CB-B871-77D384CF3D94}" srcOrd="1" destOrd="0" parTransId="{69E7CBCE-0D99-450A-AA12-D9F8D577CE74}" sibTransId="{A6960170-F02B-4868-AA77-F9295B949B97}"/>
    <dgm:cxn modelId="{4F72DF69-D5C3-9E4C-97B0-FE164BC36990}" type="presOf" srcId="{D4EE0641-1A67-427B-B648-C590B999411B}" destId="{8624B658-2BA0-4AF7-B28E-A1559BEB7154}" srcOrd="0" destOrd="0" presId="urn:microsoft.com/office/officeart/2005/8/layout/cycle4#1"/>
    <dgm:cxn modelId="{99F92EAC-B3E3-C541-8E81-E5EC843B385C}" type="presParOf" srcId="{8624B658-2BA0-4AF7-B28E-A1559BEB7154}" destId="{7C84A8E9-D2E3-48D0-BD7B-75B24DDAA54F}" srcOrd="0" destOrd="0" presId="urn:microsoft.com/office/officeart/2005/8/layout/cycle4#1"/>
    <dgm:cxn modelId="{F428BF4E-073F-1C47-81D9-811E5C60315F}" type="presParOf" srcId="{7C84A8E9-D2E3-48D0-BD7B-75B24DDAA54F}" destId="{5C747C0F-1FD7-4818-A519-D0DCB09CB01B}" srcOrd="0" destOrd="0" presId="urn:microsoft.com/office/officeart/2005/8/layout/cycle4#1"/>
    <dgm:cxn modelId="{A1658B51-A558-924F-8C1A-F6B6F8CA06AC}" type="presParOf" srcId="{8624B658-2BA0-4AF7-B28E-A1559BEB7154}" destId="{03C47280-7BE8-4DF0-A89B-A3CB20CD8F5A}" srcOrd="1" destOrd="0" presId="urn:microsoft.com/office/officeart/2005/8/layout/cycle4#1"/>
    <dgm:cxn modelId="{FDE87FA0-0387-884E-85CF-314CDE86AAE5}" type="presParOf" srcId="{03C47280-7BE8-4DF0-A89B-A3CB20CD8F5A}" destId="{8E744342-E323-48F9-9BA9-4E3BB1FB9A1B}" srcOrd="0" destOrd="0" presId="urn:microsoft.com/office/officeart/2005/8/layout/cycle4#1"/>
    <dgm:cxn modelId="{90D7B9D0-5B9A-404F-9658-358BD8FB5271}" type="presParOf" srcId="{03C47280-7BE8-4DF0-A89B-A3CB20CD8F5A}" destId="{D01BEDAD-911D-4831-8CCC-6334FAFBB9F1}" srcOrd="1" destOrd="0" presId="urn:microsoft.com/office/officeart/2005/8/layout/cycle4#1"/>
    <dgm:cxn modelId="{2D981760-0EBC-804D-9F31-32FD831977F1}" type="presParOf" srcId="{03C47280-7BE8-4DF0-A89B-A3CB20CD8F5A}" destId="{1EAB3C5C-5B67-4E36-825F-18A65CB83BB9}" srcOrd="2" destOrd="0" presId="urn:microsoft.com/office/officeart/2005/8/layout/cycle4#1"/>
    <dgm:cxn modelId="{7AFB9670-0B69-E54F-91E2-119B9210B884}" type="presParOf" srcId="{03C47280-7BE8-4DF0-A89B-A3CB20CD8F5A}" destId="{DA047288-5689-4127-AC37-D7DD67EC1CA5}" srcOrd="3" destOrd="0" presId="urn:microsoft.com/office/officeart/2005/8/layout/cycle4#1"/>
    <dgm:cxn modelId="{08877738-4F3C-2F4E-AED5-542B7DF258C6}" type="presParOf" srcId="{03C47280-7BE8-4DF0-A89B-A3CB20CD8F5A}" destId="{0A7AE0A4-3382-4CA2-8D6A-562B5459F4D1}" srcOrd="4" destOrd="0" presId="urn:microsoft.com/office/officeart/2005/8/layout/cycle4#1"/>
    <dgm:cxn modelId="{B1B303B4-2A43-9341-9551-F519785287D6}" type="presParOf" srcId="{8624B658-2BA0-4AF7-B28E-A1559BEB7154}" destId="{AFC4D4E9-1B4D-4DBA-8CE4-A73B097A036D}" srcOrd="2" destOrd="0" presId="urn:microsoft.com/office/officeart/2005/8/layout/cycle4#1"/>
    <dgm:cxn modelId="{7C20E424-2DCE-6D4B-9415-BB693F1A2792}" type="presParOf" srcId="{8624B658-2BA0-4AF7-B28E-A1559BEB7154}" destId="{48B6D30C-6437-41ED-BD11-733B5AAE330E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44342-E323-48F9-9BA9-4E3BB1FB9A1B}">
      <dsp:nvSpPr>
        <dsp:cNvPr id="0" name=""/>
        <dsp:cNvSpPr/>
      </dsp:nvSpPr>
      <dsp:spPr>
        <a:xfrm>
          <a:off x="1013844" y="883876"/>
          <a:ext cx="2196845" cy="2196845"/>
        </a:xfrm>
        <a:prstGeom prst="pieWedge">
          <a:avLst/>
        </a:prstGeom>
        <a:solidFill>
          <a:srgbClr val="8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1" kern="1200" dirty="0" smtClean="0">
              <a:solidFill>
                <a:srgbClr val="000090"/>
              </a:solidFill>
            </a:rPr>
            <a:t>Actuar</a:t>
          </a:r>
          <a:endParaRPr lang="es-CO" sz="2800" b="1" kern="1200" dirty="0">
            <a:solidFill>
              <a:srgbClr val="000090"/>
            </a:solidFill>
          </a:endParaRPr>
        </a:p>
      </dsp:txBody>
      <dsp:txXfrm>
        <a:off x="1657285" y="1527317"/>
        <a:ext cx="1553404" cy="1553404"/>
      </dsp:txXfrm>
    </dsp:sp>
    <dsp:sp modelId="{D01BEDAD-911D-4831-8CCC-6334FAFBB9F1}">
      <dsp:nvSpPr>
        <dsp:cNvPr id="0" name=""/>
        <dsp:cNvSpPr/>
      </dsp:nvSpPr>
      <dsp:spPr>
        <a:xfrm rot="5400000">
          <a:off x="3348539" y="883876"/>
          <a:ext cx="2196845" cy="2196845"/>
        </a:xfrm>
        <a:prstGeom prst="pieWedg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1" kern="1200" dirty="0" smtClean="0">
              <a:solidFill>
                <a:srgbClr val="000090"/>
              </a:solidFill>
            </a:rPr>
            <a:t>Plani-ficar</a:t>
          </a:r>
          <a:endParaRPr lang="es-CO" sz="2800" b="1" kern="1200" dirty="0">
            <a:solidFill>
              <a:srgbClr val="000090"/>
            </a:solidFill>
          </a:endParaRPr>
        </a:p>
      </dsp:txBody>
      <dsp:txXfrm rot="-5400000">
        <a:off x="3348539" y="1527317"/>
        <a:ext cx="1553404" cy="1553404"/>
      </dsp:txXfrm>
    </dsp:sp>
    <dsp:sp modelId="{1EAB3C5C-5B67-4E36-825F-18A65CB83BB9}">
      <dsp:nvSpPr>
        <dsp:cNvPr id="0" name=""/>
        <dsp:cNvSpPr/>
      </dsp:nvSpPr>
      <dsp:spPr>
        <a:xfrm rot="10800000">
          <a:off x="3348539" y="3182192"/>
          <a:ext cx="2196845" cy="2196845"/>
        </a:xfrm>
        <a:prstGeom prst="pieWedg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1" kern="1200" dirty="0" smtClean="0">
              <a:solidFill>
                <a:srgbClr val="000090"/>
              </a:solidFill>
            </a:rPr>
            <a:t>Hacer</a:t>
          </a:r>
          <a:endParaRPr lang="es-CO" sz="2800" b="1" kern="1200" dirty="0">
            <a:solidFill>
              <a:srgbClr val="000090"/>
            </a:solidFill>
          </a:endParaRPr>
        </a:p>
      </dsp:txBody>
      <dsp:txXfrm rot="10800000">
        <a:off x="3348539" y="3182192"/>
        <a:ext cx="1553404" cy="1553404"/>
      </dsp:txXfrm>
    </dsp:sp>
    <dsp:sp modelId="{DA047288-5689-4127-AC37-D7DD67EC1CA5}">
      <dsp:nvSpPr>
        <dsp:cNvPr id="0" name=""/>
        <dsp:cNvSpPr/>
      </dsp:nvSpPr>
      <dsp:spPr>
        <a:xfrm rot="16200000">
          <a:off x="1050223" y="3182192"/>
          <a:ext cx="2196845" cy="2196845"/>
        </a:xfrm>
        <a:prstGeom prst="pieWedge">
          <a:avLst/>
        </a:prstGeom>
        <a:solidFill>
          <a:srgbClr val="66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1" kern="1200" dirty="0" smtClean="0">
              <a:solidFill>
                <a:srgbClr val="000090"/>
              </a:solidFill>
            </a:rPr>
            <a:t>Veri-ficar</a:t>
          </a:r>
          <a:endParaRPr lang="es-CO" sz="2800" b="1" kern="1200" dirty="0">
            <a:solidFill>
              <a:srgbClr val="000090"/>
            </a:solidFill>
          </a:endParaRPr>
        </a:p>
      </dsp:txBody>
      <dsp:txXfrm rot="5400000">
        <a:off x="1693664" y="3182192"/>
        <a:ext cx="1553404" cy="1553404"/>
      </dsp:txXfrm>
    </dsp:sp>
    <dsp:sp modelId="{AFC4D4E9-1B4D-4DBA-8CE4-A73B097A036D}">
      <dsp:nvSpPr>
        <dsp:cNvPr id="0" name=""/>
        <dsp:cNvSpPr/>
      </dsp:nvSpPr>
      <dsp:spPr>
        <a:xfrm>
          <a:off x="2918556" y="2674838"/>
          <a:ext cx="758495" cy="659560"/>
        </a:xfrm>
        <a:prstGeom prst="circularArrow">
          <a:avLst/>
        </a:prstGeom>
        <a:solidFill>
          <a:srgbClr val="00E2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B6D30C-6437-41ED-BD11-733B5AAE330E}">
      <dsp:nvSpPr>
        <dsp:cNvPr id="0" name=""/>
        <dsp:cNvSpPr/>
      </dsp:nvSpPr>
      <dsp:spPr>
        <a:xfrm rot="10800000">
          <a:off x="2918556" y="2928515"/>
          <a:ext cx="758495" cy="659560"/>
        </a:xfrm>
        <a:prstGeom prst="circularArrow">
          <a:avLst/>
        </a:prstGeom>
        <a:solidFill>
          <a:srgbClr val="00E2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374C3-4F7A-0745-92CF-09AAC2395518}" type="datetimeFigureOut">
              <a:rPr lang="en-US" smtClean="0"/>
              <a:t>25-06-12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6C974-11FE-A443-BCF0-BD60615293D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69433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algn="r" eaLnBrk="1" hangingPunct="1"/>
            <a:fld id="{6193F2AD-2B47-854A-AB42-69BB9AF12C77}" type="slidenum">
              <a:rPr lang="en-GB" sz="1200">
                <a:latin typeface="Arial" charset="0"/>
              </a:rPr>
              <a:pPr algn="r" eaLnBrk="1" hangingPunct="1"/>
              <a:t>2</a:t>
            </a:fld>
            <a:endParaRPr lang="en-GB" sz="1200" dirty="0">
              <a:latin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675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C9D74CEC-9C44-E244-A6E5-82A319AF166E}" type="slidenum">
              <a:rPr lang="nl-NL" sz="1200">
                <a:latin typeface="Arial" charset="0"/>
              </a:rPr>
              <a:pPr eaLnBrk="1" hangingPunct="1"/>
              <a:t>12</a:t>
            </a:fld>
            <a:endParaRPr lang="nl-NL" sz="12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algn="r" eaLnBrk="1" hangingPunct="1"/>
            <a:fld id="{850A4FD5-B5EE-8B4E-81F4-A8940EE07EC9}" type="slidenum">
              <a:rPr lang="en-GB" sz="1200">
                <a:latin typeface="Arial" charset="0"/>
              </a:rPr>
              <a:pPr algn="r" eaLnBrk="1" hangingPunct="1"/>
              <a:t>13</a:t>
            </a:fld>
            <a:endParaRPr lang="en-GB" sz="1200" dirty="0">
              <a:latin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403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Console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742D19F-816C-6A4E-B846-DAA721D1EC5C}" type="slidenum">
              <a:rPr lang="nl-NL">
                <a:latin typeface="Arial" charset="0"/>
              </a:rPr>
              <a:pPr eaLnBrk="1" hangingPunct="1"/>
              <a:t>14</a:t>
            </a:fld>
            <a:endParaRPr lang="nl-NL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19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16F3CD90-0AC2-DB4E-97E9-D6298C371D70}" type="slidenum">
              <a:rPr lang="nl-NL" sz="1200">
                <a:latin typeface="Arial" charset="0"/>
              </a:rPr>
              <a:pPr eaLnBrk="1" hangingPunct="1"/>
              <a:t>15</a:t>
            </a:fld>
            <a:endParaRPr lang="nl-N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algn="r" eaLnBrk="1" hangingPunct="1"/>
            <a:fld id="{A5C97AEF-B12C-3844-A236-4C219F3C8ED5}" type="slidenum">
              <a:rPr lang="en-GB" sz="1200">
                <a:latin typeface="Arial" charset="0"/>
              </a:rPr>
              <a:pPr algn="r" eaLnBrk="1" hangingPunct="1"/>
              <a:t>16</a:t>
            </a:fld>
            <a:endParaRPr lang="en-GB" sz="1200" dirty="0">
              <a:latin typeface="Arial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algn="r" eaLnBrk="1" hangingPunct="1"/>
            <a:fld id="{BD5F6B6B-C7EE-5440-8A7D-576F00C197D0}" type="slidenum">
              <a:rPr lang="en-GB" sz="1200">
                <a:latin typeface="Arial" charset="0"/>
              </a:rPr>
              <a:pPr algn="r" eaLnBrk="1" hangingPunct="1"/>
              <a:t>17</a:t>
            </a:fld>
            <a:endParaRPr lang="en-GB" sz="1200" dirty="0">
              <a:latin typeface="Arial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algn="r" eaLnBrk="1" hangingPunct="1"/>
            <a:fld id="{BB7A1F9A-C48F-034F-9C6F-CC23A4E123C0}" type="slidenum">
              <a:rPr lang="en-GB" sz="1200">
                <a:latin typeface="Arial" charset="0"/>
              </a:rPr>
              <a:pPr algn="r" eaLnBrk="1" hangingPunct="1"/>
              <a:t>18</a:t>
            </a:fld>
            <a:endParaRPr lang="en-GB" sz="1200" dirty="0">
              <a:latin typeface="Arial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algn="r" eaLnBrk="1" hangingPunct="1"/>
            <a:fld id="{91391E02-AF01-1349-997D-080CCFA1A467}" type="slidenum">
              <a:rPr lang="en-GB" sz="1200">
                <a:latin typeface="Arial" charset="0"/>
              </a:rPr>
              <a:pPr algn="r" eaLnBrk="1" hangingPunct="1"/>
              <a:t>19</a:t>
            </a:fld>
            <a:endParaRPr lang="en-GB" sz="1200" dirty="0">
              <a:latin typeface="Arial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19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16F3CD90-0AC2-DB4E-97E9-D6298C371D70}" type="slidenum">
              <a:rPr lang="nl-NL" sz="1200">
                <a:latin typeface="Arial" charset="0"/>
              </a:rPr>
              <a:pPr eaLnBrk="1" hangingPunct="1"/>
              <a:t>20</a:t>
            </a:fld>
            <a:endParaRPr lang="nl-N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19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16F3CD90-0AC2-DB4E-97E9-D6298C371D70}" type="slidenum">
              <a:rPr lang="nl-NL" sz="1200">
                <a:latin typeface="Arial" charset="0"/>
              </a:rPr>
              <a:pPr eaLnBrk="1" hangingPunct="1"/>
              <a:t>21</a:t>
            </a:fld>
            <a:endParaRPr lang="nl-N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algn="r" eaLnBrk="1" hangingPunct="1"/>
            <a:fld id="{6193F2AD-2B47-854A-AB42-69BB9AF12C77}" type="slidenum">
              <a:rPr lang="en-GB" sz="1200">
                <a:latin typeface="Arial" charset="0"/>
              </a:rPr>
              <a:pPr algn="r" eaLnBrk="1" hangingPunct="1"/>
              <a:t>4</a:t>
            </a:fld>
            <a:endParaRPr lang="en-GB" sz="1200" dirty="0">
              <a:latin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Lucida Console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8BD6F351-2E5B-BA4C-B289-45F14A9A4C68}" type="slidenum">
              <a:rPr lang="en-GB" sz="1200">
                <a:latin typeface="Arial" charset="0"/>
              </a:rPr>
              <a:pPr algn="r" eaLnBrk="1" hangingPunct="1"/>
              <a:t>22</a:t>
            </a:fld>
            <a:endParaRPr lang="en-GB" sz="1200" dirty="0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Lucida Console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57B41B7A-F242-0B48-87C3-0C5E33348E88}" type="slidenum">
              <a:rPr lang="en-GB" sz="1200">
                <a:latin typeface="Arial" charset="0"/>
              </a:rPr>
              <a:pPr algn="r" eaLnBrk="1" hangingPunct="1"/>
              <a:t>23</a:t>
            </a:fld>
            <a:endParaRPr lang="en-GB" sz="1200" dirty="0"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7107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03892A49-31D9-5848-BA50-90C7E61D50C7}" type="slidenum">
              <a:rPr lang="nl-NL" sz="1200">
                <a:latin typeface="Arial" charset="0"/>
              </a:rPr>
              <a:pPr eaLnBrk="1" hangingPunct="1"/>
              <a:t>24</a:t>
            </a:fld>
            <a:endParaRPr lang="nl-N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Univers 45 Light" charset="0"/>
            </a:endParaRPr>
          </a:p>
        </p:txBody>
      </p:sp>
      <p:sp>
        <p:nvSpPr>
          <p:cNvPr id="49155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1980898E-6B8C-1540-8BC4-813356612FB8}" type="slidenum">
              <a:rPr lang="en-US" sz="1200">
                <a:latin typeface="Univers 55" charset="0"/>
              </a:rPr>
              <a:pPr eaLnBrk="1" hangingPunct="1"/>
              <a:t>25</a:t>
            </a:fld>
            <a:endParaRPr lang="en-US" sz="1200" dirty="0">
              <a:latin typeface="Univers 55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Univers 45 Light" charset="0"/>
            </a:endParaRPr>
          </a:p>
        </p:txBody>
      </p:sp>
      <p:sp>
        <p:nvSpPr>
          <p:cNvPr id="51203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0F0BCB67-1C9A-3D41-A438-DE7DE5C89894}" type="slidenum">
              <a:rPr lang="en-US" sz="1200">
                <a:latin typeface="Univers 55" charset="0"/>
              </a:rPr>
              <a:pPr eaLnBrk="1" hangingPunct="1"/>
              <a:t>26</a:t>
            </a:fld>
            <a:endParaRPr lang="en-US" sz="1200" dirty="0">
              <a:latin typeface="Univers 55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algn="r" eaLnBrk="1" hangingPunct="1"/>
            <a:fld id="{F9059B80-7D2C-E346-89C3-54312E9BE1E8}" type="slidenum">
              <a:rPr lang="en-GB" sz="1200">
                <a:latin typeface="Arial" charset="0"/>
              </a:rPr>
              <a:pPr algn="r" eaLnBrk="1" hangingPunct="1"/>
              <a:t>27</a:t>
            </a:fld>
            <a:endParaRPr lang="en-GB" sz="1200" dirty="0">
              <a:latin typeface="Arial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algn="r" eaLnBrk="1" hangingPunct="1"/>
            <a:fld id="{C28454BB-B7B3-1C4F-8512-9AFC1937BB44}" type="slidenum">
              <a:rPr lang="en-GB" sz="1200">
                <a:latin typeface="Arial" charset="0"/>
              </a:rPr>
              <a:pPr algn="r" eaLnBrk="1" hangingPunct="1"/>
              <a:t>28</a:t>
            </a:fld>
            <a:endParaRPr lang="en-GB" sz="1200" dirty="0">
              <a:latin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algn="r" eaLnBrk="1" hangingPunct="1"/>
            <a:fld id="{E8C881DD-AA88-3D40-B6C0-4D7CF5598694}" type="slidenum">
              <a:rPr lang="en-GB" sz="1200">
                <a:latin typeface="Arial" charset="0"/>
              </a:rPr>
              <a:pPr algn="r" eaLnBrk="1" hangingPunct="1"/>
              <a:t>29</a:t>
            </a:fld>
            <a:endParaRPr lang="en-GB" sz="1200" dirty="0">
              <a:latin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46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Console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956685A-E23F-8444-9872-964ECBA175C9}" type="slidenum">
              <a:rPr lang="nl-NL">
                <a:latin typeface="Arial" charset="0"/>
              </a:rPr>
              <a:pPr eaLnBrk="1" hangingPunct="1"/>
              <a:t>30</a:t>
            </a:fld>
            <a:endParaRPr lang="nl-NL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251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7BC859E4-0C62-674D-B691-BECB11C04ABB}" type="slidenum">
              <a:rPr lang="nl-NL" sz="1200">
                <a:latin typeface="Arial" charset="0"/>
              </a:rPr>
              <a:pPr eaLnBrk="1" hangingPunct="1"/>
              <a:t>31</a:t>
            </a:fld>
            <a:endParaRPr lang="nl-N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675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C9D74CEC-9C44-E244-A6E5-82A319AF166E}" type="slidenum">
              <a:rPr lang="nl-NL" sz="1200">
                <a:latin typeface="Arial" charset="0"/>
              </a:rPr>
              <a:pPr eaLnBrk="1" hangingPunct="1"/>
              <a:t>5</a:t>
            </a:fld>
            <a:endParaRPr lang="nl-NL" sz="12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19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16F3CD90-0AC2-DB4E-97E9-D6298C371D70}" type="slidenum">
              <a:rPr lang="nl-NL" sz="1200">
                <a:latin typeface="Arial" charset="0"/>
              </a:rPr>
              <a:pPr eaLnBrk="1" hangingPunct="1"/>
              <a:t>32</a:t>
            </a:fld>
            <a:endParaRPr lang="nl-N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675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C9D74CEC-9C44-E244-A6E5-82A319AF166E}" type="slidenum">
              <a:rPr lang="nl-NL" sz="1200">
                <a:latin typeface="Arial" charset="0"/>
              </a:rPr>
              <a:pPr eaLnBrk="1" hangingPunct="1"/>
              <a:t>33</a:t>
            </a:fld>
            <a:endParaRPr lang="nl-NL" sz="12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675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C9D74CEC-9C44-E244-A6E5-82A319AF166E}" type="slidenum">
              <a:rPr lang="nl-NL" sz="1200">
                <a:latin typeface="Arial" charset="0"/>
              </a:rPr>
              <a:pPr eaLnBrk="1" hangingPunct="1"/>
              <a:t>34</a:t>
            </a:fld>
            <a:endParaRPr lang="nl-NL" sz="12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algn="r" eaLnBrk="1" hangingPunct="1"/>
            <a:fld id="{6193F2AD-2B47-854A-AB42-69BB9AF12C77}" type="slidenum">
              <a:rPr lang="en-GB" sz="1200">
                <a:latin typeface="Arial" charset="0"/>
              </a:rPr>
              <a:pPr algn="r" eaLnBrk="1" hangingPunct="1"/>
              <a:t>35</a:t>
            </a:fld>
            <a:endParaRPr lang="en-GB" sz="1200" dirty="0">
              <a:latin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675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C9D74CEC-9C44-E244-A6E5-82A319AF166E}" type="slidenum">
              <a:rPr lang="nl-NL" sz="1200">
                <a:latin typeface="Arial" charset="0"/>
              </a:rPr>
              <a:pPr eaLnBrk="1" hangingPunct="1"/>
              <a:t>36</a:t>
            </a:fld>
            <a:endParaRPr lang="nl-NL" sz="12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675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C9D74CEC-9C44-E244-A6E5-82A319AF166E}" type="slidenum">
              <a:rPr lang="nl-NL" sz="1200">
                <a:latin typeface="Arial" charset="0"/>
              </a:rPr>
              <a:pPr eaLnBrk="1" hangingPunct="1"/>
              <a:t>37</a:t>
            </a:fld>
            <a:endParaRPr lang="nl-NL" sz="12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0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3971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F56FC993-4119-4E45-B5D8-16C6F8929614}" type="slidenum">
              <a:rPr lang="nl-NL" sz="1200">
                <a:latin typeface="Arial" charset="0"/>
              </a:rPr>
              <a:pPr eaLnBrk="1" hangingPunct="1"/>
              <a:t>41</a:t>
            </a:fld>
            <a:endParaRPr lang="nl-N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6019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8F762D32-0C22-F042-9E95-BA28A4465D41}" type="slidenum">
              <a:rPr lang="nl-NL" sz="1200">
                <a:latin typeface="Arial" charset="0"/>
              </a:rPr>
              <a:pPr eaLnBrk="1" hangingPunct="1"/>
              <a:t>42</a:t>
            </a:fld>
            <a:endParaRPr lang="nl-N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algn="r" eaLnBrk="1" hangingPunct="1"/>
            <a:fld id="{850A4FD5-B5EE-8B4E-81F4-A8940EE07EC9}" type="slidenum">
              <a:rPr lang="en-GB" sz="1200">
                <a:latin typeface="Arial" charset="0"/>
              </a:rPr>
              <a:pPr algn="r" eaLnBrk="1" hangingPunct="1"/>
              <a:t>6</a:t>
            </a:fld>
            <a:endParaRPr lang="en-GB" sz="1200" dirty="0">
              <a:latin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algn="r" eaLnBrk="1" hangingPunct="1"/>
            <a:fld id="{E8C881DD-AA88-3D40-B6C0-4D7CF5598694}" type="slidenum">
              <a:rPr lang="en-GB" sz="1200">
                <a:latin typeface="Arial" charset="0"/>
              </a:rPr>
              <a:pPr algn="r" eaLnBrk="1" hangingPunct="1"/>
              <a:t>7</a:t>
            </a:fld>
            <a:endParaRPr lang="en-GB" sz="1200" dirty="0">
              <a:latin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675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C9D74CEC-9C44-E244-A6E5-82A319AF166E}" type="slidenum">
              <a:rPr lang="nl-NL" sz="1200">
                <a:latin typeface="Arial" charset="0"/>
              </a:rPr>
              <a:pPr eaLnBrk="1" hangingPunct="1"/>
              <a:t>8</a:t>
            </a:fld>
            <a:endParaRPr lang="nl-NL" sz="12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algn="r" eaLnBrk="1" hangingPunct="1"/>
            <a:fld id="{6193F2AD-2B47-854A-AB42-69BB9AF12C77}" type="slidenum">
              <a:rPr lang="en-GB" sz="1200">
                <a:latin typeface="Arial" charset="0"/>
              </a:rPr>
              <a:pPr algn="r" eaLnBrk="1" hangingPunct="1"/>
              <a:t>9</a:t>
            </a:fld>
            <a:endParaRPr lang="en-GB" sz="1200" dirty="0">
              <a:latin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7347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1E4284C1-AE7F-0C4C-86F9-938655B70F52}" type="slidenum">
              <a:rPr lang="nl-NL" sz="1200">
                <a:latin typeface="Arial" charset="0"/>
              </a:rPr>
              <a:pPr eaLnBrk="1" hangingPunct="1"/>
              <a:t>10</a:t>
            </a:fld>
            <a:endParaRPr lang="nl-NL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algn="r" eaLnBrk="1" hangingPunct="1"/>
            <a:fld id="{E8C881DD-AA88-3D40-B6C0-4D7CF5598694}" type="slidenum">
              <a:rPr lang="en-GB" sz="1200">
                <a:latin typeface="Arial" charset="0"/>
              </a:rPr>
              <a:pPr algn="r" eaLnBrk="1" hangingPunct="1"/>
              <a:t>11</a:t>
            </a:fld>
            <a:endParaRPr lang="en-GB" sz="1200" dirty="0">
              <a:latin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54A3-D515-9842-BE8D-86924E1A2413}" type="datetimeFigureOut">
              <a:rPr lang="en-US" smtClean="0"/>
              <a:t>25-06-12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BB2D-9C9F-E34E-B2CC-796A14E6A42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052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54A3-D515-9842-BE8D-86924E1A2413}" type="datetimeFigureOut">
              <a:rPr lang="en-US" smtClean="0"/>
              <a:t>25-06-12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BB2D-9C9F-E34E-B2CC-796A14E6A42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20032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54A3-D515-9842-BE8D-86924E1A2413}" type="datetimeFigureOut">
              <a:rPr lang="en-US" smtClean="0"/>
              <a:t>25-06-12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BB2D-9C9F-E34E-B2CC-796A14E6A42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3278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54A3-D515-9842-BE8D-86924E1A2413}" type="datetimeFigureOut">
              <a:rPr lang="en-US" smtClean="0"/>
              <a:t>25-06-12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BB2D-9C9F-E34E-B2CC-796A14E6A42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33484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54A3-D515-9842-BE8D-86924E1A2413}" type="datetimeFigureOut">
              <a:rPr lang="en-US" smtClean="0"/>
              <a:t>25-06-12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BB2D-9C9F-E34E-B2CC-796A14E6A42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5135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54A3-D515-9842-BE8D-86924E1A2413}" type="datetimeFigureOut">
              <a:rPr lang="en-US" smtClean="0"/>
              <a:t>25-06-12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BB2D-9C9F-E34E-B2CC-796A14E6A42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0141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54A3-D515-9842-BE8D-86924E1A2413}" type="datetimeFigureOut">
              <a:rPr lang="en-US" smtClean="0"/>
              <a:t>25-06-12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BB2D-9C9F-E34E-B2CC-796A14E6A42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22155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54A3-D515-9842-BE8D-86924E1A2413}" type="datetimeFigureOut">
              <a:rPr lang="en-US" smtClean="0"/>
              <a:t>25-06-12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BB2D-9C9F-E34E-B2CC-796A14E6A42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6206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54A3-D515-9842-BE8D-86924E1A2413}" type="datetimeFigureOut">
              <a:rPr lang="en-US" smtClean="0"/>
              <a:t>25-06-12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BB2D-9C9F-E34E-B2CC-796A14E6A42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64820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54A3-D515-9842-BE8D-86924E1A2413}" type="datetimeFigureOut">
              <a:rPr lang="en-US" smtClean="0"/>
              <a:t>25-06-12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BB2D-9C9F-E34E-B2CC-796A14E6A42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93704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54A3-D515-9842-BE8D-86924E1A2413}" type="datetimeFigureOut">
              <a:rPr lang="en-US" smtClean="0"/>
              <a:t>25-06-12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BB2D-9C9F-E34E-B2CC-796A14E6A42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01162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A54A3-D515-9842-BE8D-86924E1A2413}" type="datetimeFigureOut">
              <a:rPr lang="en-US" smtClean="0"/>
              <a:t>25-06-12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4BB2D-9C9F-E34E-B2CC-796A14E6A42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9031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w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chart" Target="../charts/char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bob.alisic@ActinQ.nl" TargetMode="External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111" y="0"/>
            <a:ext cx="6321777" cy="4741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1111" y="4967111"/>
            <a:ext cx="77328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3200" b="1" dirty="0" smtClean="0">
                <a:solidFill>
                  <a:srgbClr val="000090"/>
                </a:solidFill>
              </a:rPr>
              <a:t>La mejora de los procesos – un ejemplo Real</a:t>
            </a:r>
          </a:p>
          <a:p>
            <a:pPr algn="r"/>
            <a:endParaRPr lang="es-ES_tradnl" sz="3200" b="1" dirty="0">
              <a:solidFill>
                <a:srgbClr val="000090"/>
              </a:solidFill>
            </a:endParaRPr>
          </a:p>
          <a:p>
            <a:pPr algn="r"/>
            <a:r>
              <a:rPr lang="es-ES_tradnl" sz="3200" b="1" dirty="0" smtClean="0">
                <a:solidFill>
                  <a:srgbClr val="000090"/>
                </a:solidFill>
              </a:rPr>
              <a:t>Bob Alisic</a:t>
            </a:r>
            <a:endParaRPr lang="es-ES_tradnl" sz="3200" b="1" dirty="0">
              <a:solidFill>
                <a:srgbClr val="00009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40015" y="44467"/>
            <a:ext cx="522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/>
              <a:t>V7</a:t>
            </a:r>
            <a:endParaRPr lang="es-ES_tradnl" sz="2400" b="1" dirty="0"/>
          </a:p>
        </p:txBody>
      </p:sp>
    </p:spTree>
    <p:extLst>
      <p:ext uri="{BB962C8B-B14F-4D97-AF65-F5344CB8AC3E}">
        <p14:creationId xmlns:p14="http://schemas.microsoft.com/office/powerpoint/2010/main" val="266493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6738"/>
          </a:xfrm>
          <a:solidFill>
            <a:srgbClr val="FF0000"/>
          </a:solidFill>
        </p:spPr>
        <p:txBody>
          <a:bodyPr lIns="92075" tIns="46038" rIns="92075" bIns="46038">
            <a:normAutofit fontScale="90000"/>
          </a:bodyPr>
          <a:lstStyle/>
          <a:p>
            <a:pPr algn="r" defTabSz="785813"/>
            <a:r>
              <a:rPr lang="es-MX" sz="3200" b="1" dirty="0" smtClean="0">
                <a:solidFill>
                  <a:srgbClr val="222268"/>
                </a:solidFill>
                <a:latin typeface="Arial" charset="0"/>
              </a:rPr>
              <a:t>¿Qué pasó en nuestro proceso? Formato </a:t>
            </a:r>
            <a:r>
              <a:rPr lang="es-MX" sz="3200" b="1" dirty="0">
                <a:solidFill>
                  <a:srgbClr val="222268"/>
                </a:solidFill>
                <a:latin typeface="Arial" charset="0"/>
              </a:rPr>
              <a:t>C</a:t>
            </a:r>
            <a:r>
              <a:rPr lang="es-MX" sz="3200" b="1" dirty="0" smtClean="0">
                <a:solidFill>
                  <a:srgbClr val="222268"/>
                </a:solidFill>
                <a:latin typeface="Arial" charset="0"/>
              </a:rPr>
              <a:t> </a:t>
            </a:r>
            <a:endParaRPr lang="es-MX" sz="3200" b="1" dirty="0">
              <a:solidFill>
                <a:srgbClr val="222268"/>
              </a:solidFill>
              <a:latin typeface="Arial" charset="0"/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847635"/>
              </p:ext>
            </p:extLst>
          </p:nvPr>
        </p:nvGraphicFramePr>
        <p:xfrm>
          <a:off x="285751" y="876301"/>
          <a:ext cx="8386763" cy="4260143"/>
        </p:xfrm>
        <a:graphic>
          <a:graphicData uri="http://schemas.openxmlformats.org/drawingml/2006/table">
            <a:tbl>
              <a:tblPr/>
              <a:tblGrid>
                <a:gridCol w="4194175"/>
                <a:gridCol w="4192588"/>
              </a:tblGrid>
              <a:tr h="2143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¿Aspectos positivos?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CO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CO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2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¿Aspectos negativos?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CO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CO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….</a:t>
                      </a:r>
                      <a:endParaRPr kumimoji="0" lang="es-CO" sz="2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1166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¿Aspectos por mejorar?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CO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CO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CO" sz="2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¿Cómo quiere mejorar?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CO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CO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….</a:t>
                      </a:r>
                      <a:endParaRPr kumimoji="0" lang="es-CO" sz="2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69A35E08-3979-404B-A975-3EFB18DB9FB8}" type="slidenum">
              <a:rPr lang="es-MX" smtClean="0"/>
              <a:pPr>
                <a:defRPr/>
              </a:pPr>
              <a:t>10</a:t>
            </a:fld>
            <a:endParaRPr lang="es-MX" dirty="0"/>
          </a:p>
        </p:txBody>
      </p:sp>
      <p:sp>
        <p:nvSpPr>
          <p:cNvPr id="8" name="Tekstvak 5"/>
          <p:cNvSpPr txBox="1"/>
          <p:nvPr/>
        </p:nvSpPr>
        <p:spPr>
          <a:xfrm>
            <a:off x="282222" y="5213350"/>
            <a:ext cx="8367889" cy="83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400" b="1" dirty="0" smtClean="0">
                <a:solidFill>
                  <a:srgbClr val="000090"/>
                </a:solidFill>
                <a:latin typeface="+mn-lt"/>
                <a:ea typeface="+mn-ea"/>
                <a:cs typeface="Arial" pitchFamily="34" charset="0"/>
              </a:rPr>
              <a:t>Captar los comentarios de los </a:t>
            </a:r>
            <a:r>
              <a:rPr lang="es-MX" sz="2400" b="1" dirty="0" smtClean="0">
                <a:solidFill>
                  <a:srgbClr val="FF0000"/>
                </a:solidFill>
                <a:latin typeface="+mn-lt"/>
                <a:ea typeface="+mn-ea"/>
                <a:cs typeface="Arial" pitchFamily="34" charset="0"/>
              </a:rPr>
              <a:t>operadores</a:t>
            </a:r>
            <a:r>
              <a:rPr lang="es-MX" sz="2400" b="1" dirty="0" smtClean="0">
                <a:solidFill>
                  <a:srgbClr val="000090"/>
                </a:solidFill>
                <a:latin typeface="+mn-lt"/>
                <a:ea typeface="+mn-ea"/>
                <a:cs typeface="Arial" pitchFamily="34" charset="0"/>
              </a:rPr>
              <a:t/>
            </a:r>
            <a:br>
              <a:rPr lang="es-MX" sz="2400" b="1" dirty="0" smtClean="0">
                <a:solidFill>
                  <a:srgbClr val="000090"/>
                </a:solidFill>
                <a:latin typeface="+mn-lt"/>
                <a:ea typeface="+mn-ea"/>
                <a:cs typeface="Arial" pitchFamily="34" charset="0"/>
              </a:rPr>
            </a:br>
            <a:r>
              <a:rPr lang="es-MX" sz="2400" b="1" dirty="0" smtClean="0">
                <a:solidFill>
                  <a:srgbClr val="000090"/>
                </a:solidFill>
                <a:latin typeface="+mn-lt"/>
                <a:ea typeface="+mn-ea"/>
                <a:cs typeface="Arial" pitchFamily="34" charset="0"/>
              </a:rPr>
              <a:t>y observadores y anotarlos en un rotafolio. </a:t>
            </a:r>
            <a:endParaRPr lang="es-MX" sz="2400" b="1" dirty="0">
              <a:solidFill>
                <a:srgbClr val="000090"/>
              </a:solidFill>
              <a:latin typeface="+mn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62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1" name="Rectangle 718"/>
          <p:cNvSpPr>
            <a:spLocks noChangeArrowheads="1"/>
          </p:cNvSpPr>
          <p:nvPr/>
        </p:nvSpPr>
        <p:spPr bwMode="auto">
          <a:xfrm>
            <a:off x="0" y="0"/>
            <a:ext cx="9144000" cy="558800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r" defTabSz="785813"/>
            <a:r>
              <a:rPr lang="es-MX" sz="2800" b="1" dirty="0">
                <a:solidFill>
                  <a:srgbClr val="262673"/>
                </a:solidFill>
                <a:latin typeface="Arial" charset="0"/>
              </a:rPr>
              <a:t>La </a:t>
            </a:r>
            <a:r>
              <a:rPr lang="es-MX" sz="2800" b="1" dirty="0" smtClean="0">
                <a:solidFill>
                  <a:srgbClr val="262673"/>
                </a:solidFill>
                <a:latin typeface="Arial" charset="0"/>
              </a:rPr>
              <a:t>simulación</a:t>
            </a:r>
            <a:endParaRPr lang="es-MX" sz="2800" b="1" dirty="0">
              <a:solidFill>
                <a:srgbClr val="262673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2964E6F7-6F6C-7642-AD7C-E1649E7CFD47}" type="slidenum">
              <a:rPr lang="es-MX" smtClean="0"/>
              <a:pPr>
                <a:defRPr/>
              </a:pPr>
              <a:t>11</a:t>
            </a:fld>
            <a:endParaRPr lang="es-MX" dirty="0"/>
          </a:p>
        </p:txBody>
      </p:sp>
      <p:pic>
        <p:nvPicPr>
          <p:cNvPr id="3" name="Picture 2" descr="7032B V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772"/>
            <a:ext cx="8662361" cy="576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258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18"/>
          <p:cNvSpPr>
            <a:spLocks noChangeArrowheads="1"/>
          </p:cNvSpPr>
          <p:nvPr/>
        </p:nvSpPr>
        <p:spPr bwMode="auto">
          <a:xfrm>
            <a:off x="0" y="0"/>
            <a:ext cx="9144000" cy="5588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lIns="92075" tIns="46038" rIns="92075" bIns="46038" anchor="ctr"/>
          <a:lstStyle/>
          <a:p>
            <a:pPr algn="r" defTabSz="785813"/>
            <a:r>
              <a:rPr lang="es-MX" sz="3200" b="1" dirty="0">
                <a:solidFill>
                  <a:srgbClr val="222268"/>
                </a:solidFill>
                <a:latin typeface="Arial" charset="0"/>
              </a:rPr>
              <a:t>L</a:t>
            </a:r>
            <a:r>
              <a:rPr lang="es-MX" sz="3200" b="1" dirty="0" smtClean="0">
                <a:solidFill>
                  <a:srgbClr val="222268"/>
                </a:solidFill>
                <a:latin typeface="Arial" charset="0"/>
              </a:rPr>
              <a:t>os resultados 1ª vez </a:t>
            </a:r>
            <a:endParaRPr lang="es-MX" sz="3200" b="1" dirty="0">
              <a:solidFill>
                <a:srgbClr val="222268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44563802-DF29-AA4E-9E7E-681CAFA00CC9}" type="slidenum">
              <a:rPr lang="es-MX" smtClean="0"/>
              <a:pPr>
                <a:defRPr/>
              </a:pPr>
              <a:t>12</a:t>
            </a:fld>
            <a:endParaRPr lang="es-MX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794346"/>
              </p:ext>
            </p:extLst>
          </p:nvPr>
        </p:nvGraphicFramePr>
        <p:xfrm>
          <a:off x="315736" y="1030111"/>
          <a:ext cx="8353778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77572"/>
                <a:gridCol w="2276206"/>
              </a:tblGrid>
              <a:tr h="3934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O" sz="2800" b="1" dirty="0" smtClean="0">
                          <a:solidFill>
                            <a:srgbClr val="000090"/>
                          </a:solidFill>
                          <a:latin typeface="+mn-lt"/>
                        </a:rPr>
                        <a:t>Numero del equipos</a:t>
                      </a:r>
                      <a:endParaRPr lang="es-CO" sz="2800" b="1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O" sz="2800" b="1" dirty="0" smtClean="0">
                          <a:solidFill>
                            <a:srgbClr val="000090"/>
                          </a:solidFill>
                          <a:latin typeface="+mn-lt"/>
                        </a:rPr>
                        <a:t>    12</a:t>
                      </a:r>
                      <a:endParaRPr lang="es-CO" sz="2800" b="1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4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O" sz="2800" b="1" dirty="0" smtClean="0">
                          <a:solidFill>
                            <a:srgbClr val="000090"/>
                          </a:solidFill>
                          <a:latin typeface="+mn-lt"/>
                        </a:rPr>
                        <a:t>Número de coches producidos / equipo</a:t>
                      </a:r>
                      <a:endParaRPr lang="es-CO" sz="2800" b="1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O" sz="2800" b="1" dirty="0" smtClean="0">
                          <a:solidFill>
                            <a:srgbClr val="000090"/>
                          </a:solidFill>
                          <a:latin typeface="+mn-lt"/>
                        </a:rPr>
                        <a:t>~  1,3</a:t>
                      </a:r>
                      <a:endParaRPr lang="es-CO" sz="2800" b="1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O" sz="2800" b="1" dirty="0" smtClean="0">
                          <a:solidFill>
                            <a:srgbClr val="000090"/>
                          </a:solidFill>
                          <a:latin typeface="+mn-lt"/>
                        </a:rPr>
                        <a:t>Número de coches conforme al dibujo</a:t>
                      </a:r>
                      <a:endParaRPr lang="es-CO" sz="2800" b="1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O" sz="2800" b="1" dirty="0" smtClean="0">
                          <a:solidFill>
                            <a:srgbClr val="000090"/>
                          </a:solidFill>
                          <a:latin typeface="+mn-lt"/>
                        </a:rPr>
                        <a:t> ~ 0,7</a:t>
                      </a:r>
                      <a:endParaRPr lang="es-CO" sz="2800" b="1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4385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jdelijke aanduiding voor inhoud 10"/>
          <p:cNvSpPr txBox="1">
            <a:spLocks/>
          </p:cNvSpPr>
          <p:nvPr/>
        </p:nvSpPr>
        <p:spPr bwMode="auto">
          <a:xfrm>
            <a:off x="161925" y="750888"/>
            <a:ext cx="8417631" cy="485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MX" sz="2800" dirty="0" smtClean="0">
                <a:solidFill>
                  <a:srgbClr val="262673"/>
                </a:solidFill>
                <a:latin typeface="Arial" charset="0"/>
              </a:rPr>
              <a:t>Después de una queja.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MX" sz="2800" dirty="0" smtClean="0">
                <a:solidFill>
                  <a:srgbClr val="262673"/>
                </a:solidFill>
                <a:latin typeface="Arial" charset="0"/>
              </a:rPr>
              <a:t>Un indicador del proceso llegó al área “</a:t>
            </a:r>
            <a:r>
              <a:rPr lang="es-MX" sz="2800" dirty="0" smtClean="0">
                <a:solidFill>
                  <a:srgbClr val="FF0000"/>
                </a:solidFill>
                <a:latin typeface="Arial" charset="0"/>
              </a:rPr>
              <a:t>roja</a:t>
            </a:r>
            <a:r>
              <a:rPr lang="es-MX" sz="2800" dirty="0" smtClean="0">
                <a:solidFill>
                  <a:srgbClr val="262673"/>
                </a:solidFill>
                <a:latin typeface="Arial" charset="0"/>
              </a:rPr>
              <a:t>”.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MX" sz="2800" dirty="0" smtClean="0">
                <a:solidFill>
                  <a:srgbClr val="262673"/>
                </a:solidFill>
                <a:latin typeface="Arial" charset="0"/>
              </a:rPr>
              <a:t>En caso de una oportunidad nueva – un cliente tiene requerimientos más altos que antes.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MX" sz="2800" dirty="0" smtClean="0">
                <a:solidFill>
                  <a:srgbClr val="262673"/>
                </a:solidFill>
                <a:latin typeface="Arial" charset="0"/>
              </a:rPr>
              <a:t>Recibimos una propuesta interna.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MX" sz="2800" dirty="0" smtClean="0">
                <a:solidFill>
                  <a:srgbClr val="262673"/>
                </a:solidFill>
                <a:latin typeface="Arial" charset="0"/>
              </a:rPr>
              <a:t>Con el cambio del objetivo relacionado con un proceso.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MX" sz="2800" dirty="0" smtClean="0">
                <a:solidFill>
                  <a:srgbClr val="262673"/>
                </a:solidFill>
                <a:latin typeface="Arial" charset="0"/>
              </a:rPr>
              <a:t>Sí las “frustraciones” del jefe o los trabajadores exceden un limite de aceptación.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AutoNum type="arabicPeriod"/>
            </a:pPr>
            <a:endParaRPr lang="es-MX" sz="2800" dirty="0">
              <a:solidFill>
                <a:srgbClr val="262673"/>
              </a:solidFill>
              <a:latin typeface="Arial" charset="0"/>
            </a:endParaRPr>
          </a:p>
        </p:txBody>
      </p:sp>
      <p:sp>
        <p:nvSpPr>
          <p:cNvPr id="56324" name="Rectangle 718"/>
          <p:cNvSpPr>
            <a:spLocks noChangeArrowheads="1"/>
          </p:cNvSpPr>
          <p:nvPr/>
        </p:nvSpPr>
        <p:spPr bwMode="auto">
          <a:xfrm>
            <a:off x="0" y="0"/>
            <a:ext cx="9144000" cy="55880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 defTabSz="785813">
              <a:defRPr/>
            </a:pPr>
            <a:r>
              <a:rPr lang="es-MX" sz="3200" b="1" dirty="0" smtClean="0">
                <a:solidFill>
                  <a:srgbClr val="000090"/>
                </a:solidFill>
                <a:latin typeface="+mn-lt"/>
                <a:ea typeface="+mn-ea"/>
                <a:cs typeface="Arial" charset="0"/>
              </a:rPr>
              <a:t>¿Cuándo iniciamos una mejora y por qué?</a:t>
            </a:r>
            <a:endParaRPr lang="es-MX" sz="3200" b="1" dirty="0">
              <a:solidFill>
                <a:srgbClr val="000090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2964E6F7-6F6C-7642-AD7C-E1649E7CFD47}" type="slidenum">
              <a:rPr lang="es-MX" smtClean="0"/>
              <a:pPr>
                <a:defRPr/>
              </a:pPr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5511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6738"/>
          </a:xfrm>
          <a:solidFill>
            <a:srgbClr val="00FF00"/>
          </a:solidFill>
        </p:spPr>
        <p:txBody>
          <a:bodyPr lIns="92075" tIns="46038" rIns="92075" bIns="46038">
            <a:normAutofit fontScale="90000"/>
          </a:bodyPr>
          <a:lstStyle/>
          <a:p>
            <a:pPr algn="r" defTabSz="785813"/>
            <a:r>
              <a:rPr lang="es-MX" sz="3200" b="1" dirty="0" smtClean="0">
                <a:solidFill>
                  <a:srgbClr val="222268"/>
                </a:solidFill>
                <a:latin typeface="Arial" charset="0"/>
                <a:cs typeface="Arial" charset="0"/>
              </a:rPr>
              <a:t>¿Metas y </a:t>
            </a:r>
            <a:r>
              <a:rPr lang="es-MX" altLang="ja-JP" sz="3200" b="1" dirty="0" smtClean="0">
                <a:solidFill>
                  <a:srgbClr val="222268"/>
                </a:solidFill>
                <a:latin typeface="Arial" charset="0"/>
                <a:cs typeface="Arial" charset="0"/>
              </a:rPr>
              <a:t>“</a:t>
            </a:r>
            <a:r>
              <a:rPr lang="es-MX" sz="3200" b="1" dirty="0" smtClean="0">
                <a:solidFill>
                  <a:srgbClr val="222268"/>
                </a:solidFill>
                <a:latin typeface="Arial" charset="0"/>
                <a:cs typeface="Arial" charset="0"/>
              </a:rPr>
              <a:t>SMART</a:t>
            </a:r>
            <a:r>
              <a:rPr lang="es-MX" altLang="ja-JP" sz="3200" b="1" dirty="0" smtClean="0">
                <a:solidFill>
                  <a:srgbClr val="222268"/>
                </a:solidFill>
                <a:latin typeface="Arial" charset="0"/>
                <a:cs typeface="Arial" charset="0"/>
              </a:rPr>
              <a:t>”</a:t>
            </a:r>
            <a:r>
              <a:rPr lang="es-MX" sz="3200" b="1" dirty="0" smtClean="0">
                <a:solidFill>
                  <a:srgbClr val="222268"/>
                </a:solidFill>
                <a:latin typeface="Arial" charset="0"/>
                <a:cs typeface="Arial" charset="0"/>
              </a:rPr>
              <a:t>?</a:t>
            </a:r>
            <a:endParaRPr lang="es-MX" sz="3200" b="1" dirty="0">
              <a:solidFill>
                <a:srgbClr val="222268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03525" y="606425"/>
            <a:ext cx="3135313" cy="6030913"/>
          </a:xfrm>
          <a:prstGeom prst="rect">
            <a:avLst/>
          </a:prstGeom>
          <a:ln w="38100">
            <a:solidFill>
              <a:srgbClr val="33CC33"/>
            </a:solidFill>
          </a:ln>
        </p:spPr>
        <p:txBody>
          <a:bodyPr/>
          <a:lstStyle>
            <a:lvl1pPr marL="190500" indent="-190500" eaLnBrk="0" hangingPunct="0">
              <a:defRPr>
                <a:solidFill>
                  <a:schemeClr val="tx1"/>
                </a:solidFill>
                <a:latin typeface="Lucida Console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Font typeface="Wingdings" charset="0"/>
              <a:buNone/>
            </a:pPr>
            <a:r>
              <a:rPr lang="es-MX" sz="3600" dirty="0" smtClean="0">
                <a:solidFill>
                  <a:srgbClr val="222268"/>
                </a:solidFill>
                <a:latin typeface="Arial" charset="0"/>
              </a:rPr>
              <a:t>Sí:</a:t>
            </a:r>
            <a:endParaRPr lang="es-MX" sz="3600" b="1" dirty="0" smtClean="0">
              <a:solidFill>
                <a:srgbClr val="222268"/>
              </a:solidFill>
              <a:latin typeface="Arial" charset="0"/>
            </a:endParaRPr>
          </a:p>
          <a:p>
            <a:pPr>
              <a:spcBef>
                <a:spcPct val="20000"/>
              </a:spcBef>
              <a:buFont typeface="Wingdings" charset="0"/>
              <a:buChar char="§"/>
            </a:pPr>
            <a:r>
              <a:rPr lang="es-MX" dirty="0" smtClean="0">
                <a:solidFill>
                  <a:srgbClr val="222268"/>
                </a:solidFill>
                <a:latin typeface="Arial" charset="0"/>
              </a:rPr>
              <a:t>Al finalizar el año 2012, haber contestado el 80% de las preguntas de los clientes en menos de 48 horas.</a:t>
            </a:r>
          </a:p>
          <a:p>
            <a:pPr>
              <a:spcBef>
                <a:spcPct val="20000"/>
              </a:spcBef>
              <a:buFont typeface="Wingdings" charset="0"/>
              <a:buChar char="§"/>
            </a:pPr>
            <a:r>
              <a:rPr lang="es-MX" dirty="0" smtClean="0">
                <a:solidFill>
                  <a:srgbClr val="222268"/>
                </a:solidFill>
                <a:latin typeface="Arial" charset="0"/>
              </a:rPr>
              <a:t>Incrementar en un 20% la satisfacción de los empleados sobre las TI de apoyo en los seis meses que vienen.</a:t>
            </a:r>
          </a:p>
          <a:p>
            <a:pPr>
              <a:spcBef>
                <a:spcPct val="20000"/>
              </a:spcBef>
              <a:buFont typeface="Wingdings" charset="0"/>
              <a:buChar char="§"/>
            </a:pPr>
            <a:r>
              <a:rPr lang="es-MX" dirty="0" smtClean="0">
                <a:solidFill>
                  <a:srgbClr val="222268"/>
                </a:solidFill>
                <a:latin typeface="Arial" charset="0"/>
              </a:rPr>
              <a:t>Incrementar del 50% al 80% la accesibilidad al centro de atención telefónica en 9 meses.</a:t>
            </a:r>
          </a:p>
          <a:p>
            <a:pPr>
              <a:spcBef>
                <a:spcPct val="20000"/>
              </a:spcBef>
              <a:buFont typeface="Wingdings" charset="0"/>
              <a:buChar char="§"/>
            </a:pPr>
            <a:r>
              <a:rPr lang="es-MX" dirty="0" smtClean="0">
                <a:solidFill>
                  <a:srgbClr val="222268"/>
                </a:solidFill>
                <a:latin typeface="Arial" charset="0"/>
              </a:rPr>
              <a:t>Nuestra meta es que el proyecto X3 debe ser transferido y aprobado por el cliente antes del 31 de diciembre 2012.   </a:t>
            </a:r>
            <a:endParaRPr lang="es-MX" dirty="0">
              <a:solidFill>
                <a:srgbClr val="222268"/>
              </a:solidFill>
              <a:latin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972175" y="606425"/>
            <a:ext cx="3171825" cy="60309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90500" indent="-190500" algn="ctr">
              <a:spcBef>
                <a:spcPct val="60000"/>
              </a:spcBef>
            </a:pPr>
            <a:r>
              <a:rPr lang="es-MX" sz="3600" dirty="0" smtClean="0">
                <a:solidFill>
                  <a:srgbClr val="222268"/>
                </a:solidFill>
                <a:latin typeface="Arial" charset="0"/>
              </a:rPr>
              <a:t>No:</a:t>
            </a:r>
          </a:p>
          <a:p>
            <a:pPr marL="190500" indent="-190500">
              <a:spcBef>
                <a:spcPct val="60000"/>
              </a:spcBef>
              <a:buSzPct val="100000"/>
              <a:buFont typeface="Wingdings" charset="0"/>
              <a:buChar char="§"/>
            </a:pPr>
            <a:r>
              <a:rPr lang="es-MX" dirty="0" smtClean="0">
                <a:solidFill>
                  <a:srgbClr val="222268"/>
                </a:solidFill>
                <a:latin typeface="Arial" charset="0"/>
              </a:rPr>
              <a:t>Nuestra meta es mejorar nuestras relaciones con los clientes.</a:t>
            </a:r>
          </a:p>
          <a:p>
            <a:pPr marL="190500" indent="-190500">
              <a:spcBef>
                <a:spcPct val="60000"/>
              </a:spcBef>
              <a:buSzPct val="100000"/>
              <a:buFont typeface="Wingdings" charset="0"/>
              <a:buChar char="§"/>
            </a:pPr>
            <a:r>
              <a:rPr lang="es-MX" dirty="0" smtClean="0">
                <a:solidFill>
                  <a:srgbClr val="222268"/>
                </a:solidFill>
                <a:latin typeface="Arial" charset="0"/>
              </a:rPr>
              <a:t>Nuestros empleados son nuestros recursos más importantes. Durante los próximos años queremos maximizar la atención.</a:t>
            </a:r>
          </a:p>
          <a:p>
            <a:pPr marL="190500" indent="-190500">
              <a:spcBef>
                <a:spcPct val="60000"/>
              </a:spcBef>
              <a:buSzPct val="100000"/>
              <a:buFont typeface="Wingdings" charset="0"/>
              <a:buChar char="§"/>
            </a:pPr>
            <a:r>
              <a:rPr lang="es-MX" dirty="0" smtClean="0">
                <a:solidFill>
                  <a:srgbClr val="222268"/>
                </a:solidFill>
                <a:latin typeface="Arial" charset="0"/>
              </a:rPr>
              <a:t>Tenemos que reducir las perdidas en producción hasta un punto aceptable.</a:t>
            </a:r>
          </a:p>
          <a:p>
            <a:pPr marL="190500" indent="-190500">
              <a:spcBef>
                <a:spcPct val="60000"/>
              </a:spcBef>
              <a:buSzPct val="100000"/>
              <a:buFont typeface="Wingdings" charset="0"/>
              <a:buChar char="§"/>
            </a:pPr>
            <a:r>
              <a:rPr lang="es-MX" dirty="0" smtClean="0">
                <a:solidFill>
                  <a:srgbClr val="222268"/>
                </a:solidFill>
                <a:latin typeface="Arial" charset="0"/>
              </a:rPr>
              <a:t>Elaborar productos con los costos mínimos y la calidad máxima.</a:t>
            </a:r>
            <a:br>
              <a:rPr lang="es-MX" dirty="0" smtClean="0">
                <a:solidFill>
                  <a:srgbClr val="222268"/>
                </a:solidFill>
                <a:latin typeface="Arial" charset="0"/>
              </a:rPr>
            </a:br>
            <a:r>
              <a:rPr lang="es-MX" dirty="0" smtClean="0">
                <a:solidFill>
                  <a:srgbClr val="222268"/>
                </a:solidFill>
                <a:latin typeface="Arial" charset="0"/>
              </a:rPr>
              <a:t/>
            </a:r>
            <a:br>
              <a:rPr lang="es-MX" dirty="0" smtClean="0">
                <a:solidFill>
                  <a:srgbClr val="222268"/>
                </a:solidFill>
                <a:latin typeface="Arial" charset="0"/>
              </a:rPr>
            </a:br>
            <a:r>
              <a:rPr lang="es-MX" dirty="0" smtClean="0">
                <a:solidFill>
                  <a:srgbClr val="222268"/>
                </a:solidFill>
                <a:latin typeface="Arial" charset="0"/>
              </a:rPr>
              <a:t/>
            </a:r>
            <a:br>
              <a:rPr lang="es-MX" dirty="0" smtClean="0">
                <a:solidFill>
                  <a:srgbClr val="222268"/>
                </a:solidFill>
                <a:latin typeface="Arial" charset="0"/>
              </a:rPr>
            </a:br>
            <a:r>
              <a:rPr lang="es-MX" dirty="0" smtClean="0">
                <a:solidFill>
                  <a:srgbClr val="222268"/>
                </a:solidFill>
                <a:latin typeface="Arial" charset="0"/>
              </a:rPr>
              <a:t/>
            </a:r>
            <a:br>
              <a:rPr lang="es-MX" dirty="0" smtClean="0">
                <a:solidFill>
                  <a:srgbClr val="222268"/>
                </a:solidFill>
                <a:latin typeface="Arial" charset="0"/>
              </a:rPr>
            </a:br>
            <a:r>
              <a:rPr lang="es-MX" dirty="0" smtClean="0">
                <a:solidFill>
                  <a:srgbClr val="222268"/>
                </a:solidFill>
                <a:latin typeface="Arial" charset="0"/>
              </a:rPr>
              <a:t/>
            </a:r>
            <a:br>
              <a:rPr lang="es-MX" dirty="0" smtClean="0">
                <a:solidFill>
                  <a:srgbClr val="222268"/>
                </a:solidFill>
                <a:latin typeface="Arial" charset="0"/>
              </a:rPr>
            </a:br>
            <a:endParaRPr lang="es-MX" dirty="0">
              <a:solidFill>
                <a:srgbClr val="222268"/>
              </a:solidFill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1750" y="914400"/>
            <a:ext cx="252095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s-MX" sz="2400" dirty="0" smtClean="0">
                <a:solidFill>
                  <a:srgbClr val="002060"/>
                </a:solidFill>
                <a:latin typeface="Arial" charset="0"/>
              </a:rPr>
              <a:t>e</a:t>
            </a:r>
            <a:r>
              <a:rPr lang="es-MX" sz="2400" b="1" dirty="0" smtClean="0">
                <a:solidFill>
                  <a:srgbClr val="FF0000"/>
                </a:solidFill>
                <a:latin typeface="Arial" charset="0"/>
              </a:rPr>
              <a:t>S</a:t>
            </a:r>
            <a:r>
              <a:rPr lang="es-MX" sz="2400" dirty="0" smtClean="0">
                <a:solidFill>
                  <a:srgbClr val="002060"/>
                </a:solidFill>
                <a:latin typeface="Arial" charset="0"/>
              </a:rPr>
              <a:t>pecifica</a:t>
            </a:r>
            <a:endParaRPr lang="es-MX" sz="2000" dirty="0" smtClean="0">
              <a:solidFill>
                <a:srgbClr val="002060"/>
              </a:solidFill>
              <a:latin typeface="Arial" charset="0"/>
            </a:endParaRPr>
          </a:p>
          <a:p>
            <a:r>
              <a:rPr lang="es-MX" sz="1400" dirty="0" smtClean="0">
                <a:latin typeface="Arial" charset="0"/>
              </a:rPr>
              <a:t>¿La meta está relacionada </a:t>
            </a:r>
            <a:br>
              <a:rPr lang="es-MX" sz="1400" dirty="0" smtClean="0">
                <a:latin typeface="Arial" charset="0"/>
              </a:rPr>
            </a:br>
            <a:r>
              <a:rPr lang="es-MX" sz="1400" dirty="0" smtClean="0">
                <a:latin typeface="Arial" charset="0"/>
              </a:rPr>
              <a:t>con un proceso, un </a:t>
            </a:r>
            <a:br>
              <a:rPr lang="es-MX" sz="1400" dirty="0" smtClean="0">
                <a:latin typeface="Arial" charset="0"/>
              </a:rPr>
            </a:br>
            <a:r>
              <a:rPr lang="es-MX" sz="1400" dirty="0" smtClean="0">
                <a:latin typeface="Arial" charset="0"/>
              </a:rPr>
              <a:t>producto, o un proyecto?</a:t>
            </a:r>
            <a:br>
              <a:rPr lang="es-MX" sz="1400" dirty="0" smtClean="0">
                <a:latin typeface="Arial" charset="0"/>
              </a:rPr>
            </a:br>
            <a:endParaRPr lang="es-MX" sz="1400" dirty="0" smtClean="0">
              <a:latin typeface="Arial" charset="0"/>
            </a:endParaRPr>
          </a:p>
          <a:p>
            <a:r>
              <a:rPr lang="es-MX" sz="2400" b="1" dirty="0" smtClean="0">
                <a:solidFill>
                  <a:srgbClr val="FF0000"/>
                </a:solidFill>
                <a:latin typeface="Arial" charset="0"/>
              </a:rPr>
              <a:t>M</a:t>
            </a:r>
            <a:r>
              <a:rPr lang="es-MX" sz="2000" dirty="0" smtClean="0">
                <a:latin typeface="Arial" charset="0"/>
              </a:rPr>
              <a:t>edible</a:t>
            </a:r>
          </a:p>
          <a:p>
            <a:r>
              <a:rPr lang="es-MX" sz="1400" dirty="0" smtClean="0">
                <a:latin typeface="Arial" charset="0"/>
              </a:rPr>
              <a:t>¿Es posible elaborar un </a:t>
            </a:r>
            <a:br>
              <a:rPr lang="es-MX" sz="1400" dirty="0" smtClean="0">
                <a:latin typeface="Arial" charset="0"/>
              </a:rPr>
            </a:br>
            <a:r>
              <a:rPr lang="es-MX" sz="1400" dirty="0" smtClean="0">
                <a:latin typeface="Arial" charset="0"/>
              </a:rPr>
              <a:t>diagrama con </a:t>
            </a:r>
            <a:br>
              <a:rPr lang="es-MX" sz="1400" dirty="0" smtClean="0">
                <a:latin typeface="Arial" charset="0"/>
              </a:rPr>
            </a:br>
            <a:r>
              <a:rPr lang="es-MX" sz="1400" dirty="0" smtClean="0">
                <a:latin typeface="Arial" charset="0"/>
              </a:rPr>
              <a:t>los resultados? </a:t>
            </a:r>
            <a:br>
              <a:rPr lang="es-MX" sz="1400" dirty="0" smtClean="0">
                <a:latin typeface="Arial" charset="0"/>
              </a:rPr>
            </a:br>
            <a:endParaRPr lang="es-MX" sz="1400" dirty="0" smtClean="0">
              <a:latin typeface="Arial" charset="0"/>
            </a:endParaRPr>
          </a:p>
          <a:p>
            <a:r>
              <a:rPr lang="es-MX" sz="2400" b="1" dirty="0" smtClean="0">
                <a:solidFill>
                  <a:srgbClr val="FF0000"/>
                </a:solidFill>
                <a:latin typeface="Arial" charset="0"/>
              </a:rPr>
              <a:t>A</a:t>
            </a:r>
            <a:r>
              <a:rPr lang="es-MX" sz="2000" dirty="0" smtClean="0">
                <a:latin typeface="Arial" charset="0"/>
              </a:rPr>
              <a:t>mbiciosa</a:t>
            </a:r>
          </a:p>
          <a:p>
            <a:r>
              <a:rPr lang="es-MX" sz="1400" dirty="0" smtClean="0">
                <a:latin typeface="Arial" charset="0"/>
              </a:rPr>
              <a:t>¿La meta requiere de todo nuestro esfuerzo?</a:t>
            </a:r>
            <a:br>
              <a:rPr lang="es-MX" sz="1400" dirty="0" smtClean="0">
                <a:latin typeface="Arial" charset="0"/>
              </a:rPr>
            </a:br>
            <a:endParaRPr lang="es-MX" sz="2000" dirty="0" smtClean="0">
              <a:latin typeface="Arial" charset="0"/>
            </a:endParaRPr>
          </a:p>
          <a:p>
            <a:r>
              <a:rPr lang="es-MX" sz="2400" b="1" dirty="0" smtClean="0">
                <a:solidFill>
                  <a:srgbClr val="FF0000"/>
                </a:solidFill>
                <a:latin typeface="Arial" charset="0"/>
              </a:rPr>
              <a:t>R</a:t>
            </a:r>
            <a:r>
              <a:rPr lang="es-MX" sz="2000" dirty="0" smtClean="0">
                <a:latin typeface="Arial" charset="0"/>
              </a:rPr>
              <a:t>ealista</a:t>
            </a:r>
          </a:p>
          <a:p>
            <a:r>
              <a:rPr lang="es-MX" sz="1400" dirty="0" smtClean="0">
                <a:latin typeface="Arial" charset="0"/>
              </a:rPr>
              <a:t>¿Es esta meta  </a:t>
            </a:r>
            <a:br>
              <a:rPr lang="es-MX" sz="1400" dirty="0" smtClean="0">
                <a:latin typeface="Arial" charset="0"/>
              </a:rPr>
            </a:br>
            <a:r>
              <a:rPr lang="es-MX" sz="1400" dirty="0" smtClean="0">
                <a:latin typeface="Arial" charset="0"/>
              </a:rPr>
              <a:t>   alcanzable?</a:t>
            </a:r>
            <a:br>
              <a:rPr lang="es-MX" sz="1400" dirty="0" smtClean="0">
                <a:latin typeface="Arial" charset="0"/>
              </a:rPr>
            </a:br>
            <a:endParaRPr lang="es-MX" sz="2000" dirty="0" smtClean="0">
              <a:latin typeface="Arial" charset="0"/>
            </a:endParaRPr>
          </a:p>
          <a:p>
            <a:r>
              <a:rPr lang="es-MX" sz="2000" dirty="0" smtClean="0">
                <a:latin typeface="Arial" charset="0"/>
              </a:rPr>
              <a:t>en el</a:t>
            </a:r>
            <a:r>
              <a:rPr lang="es-MX" sz="20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s-MX" sz="2400" b="1" dirty="0" smtClean="0">
                <a:solidFill>
                  <a:srgbClr val="FF0000"/>
                </a:solidFill>
                <a:latin typeface="Arial" charset="0"/>
              </a:rPr>
              <a:t>T</a:t>
            </a:r>
            <a:r>
              <a:rPr lang="es-MX" sz="2400" dirty="0" smtClean="0">
                <a:solidFill>
                  <a:srgbClr val="002060"/>
                </a:solidFill>
                <a:latin typeface="Arial" charset="0"/>
              </a:rPr>
              <a:t>iempo</a:t>
            </a:r>
            <a:endParaRPr lang="es-MX" sz="2000" dirty="0" smtClean="0">
              <a:latin typeface="Arial" charset="0"/>
            </a:endParaRPr>
          </a:p>
          <a:p>
            <a:r>
              <a:rPr lang="es-MX" sz="1400" dirty="0" smtClean="0">
                <a:latin typeface="Arial" charset="0"/>
              </a:rPr>
              <a:t>¿Existe un plan en </a:t>
            </a:r>
            <a:br>
              <a:rPr lang="es-MX" sz="1400" dirty="0" smtClean="0">
                <a:latin typeface="Arial" charset="0"/>
              </a:rPr>
            </a:br>
            <a:r>
              <a:rPr lang="es-MX" sz="1400" dirty="0" smtClean="0">
                <a:latin typeface="Arial" charset="0"/>
              </a:rPr>
              <a:t>unidades de tiempo?</a:t>
            </a:r>
            <a:endParaRPr lang="es-MX" sz="1400" dirty="0">
              <a:latin typeface="Arial" charset="0"/>
            </a:endParaRPr>
          </a:p>
        </p:txBody>
      </p:sp>
      <p:grpSp>
        <p:nvGrpSpPr>
          <p:cNvPr id="19462" name="Group 6"/>
          <p:cNvGrpSpPr>
            <a:grpSpLocks/>
          </p:cNvGrpSpPr>
          <p:nvPr/>
        </p:nvGrpSpPr>
        <p:grpSpPr bwMode="auto">
          <a:xfrm>
            <a:off x="255588" y="0"/>
            <a:ext cx="908050" cy="771525"/>
            <a:chOff x="1897" y="1968"/>
            <a:chExt cx="1271" cy="1688"/>
          </a:xfrm>
        </p:grpSpPr>
        <p:grpSp>
          <p:nvGrpSpPr>
            <p:cNvPr id="19484" name="Group 7"/>
            <p:cNvGrpSpPr>
              <a:grpSpLocks/>
            </p:cNvGrpSpPr>
            <p:nvPr/>
          </p:nvGrpSpPr>
          <p:grpSpPr bwMode="auto">
            <a:xfrm>
              <a:off x="2066" y="2311"/>
              <a:ext cx="1102" cy="1345"/>
              <a:chOff x="2066" y="2311"/>
              <a:chExt cx="1102" cy="1345"/>
            </a:xfrm>
          </p:grpSpPr>
          <p:sp>
            <p:nvSpPr>
              <p:cNvPr id="19493" name="Freeform 8"/>
              <p:cNvSpPr>
                <a:spLocks/>
              </p:cNvSpPr>
              <p:nvPr/>
            </p:nvSpPr>
            <p:spPr bwMode="auto">
              <a:xfrm>
                <a:off x="2940" y="2983"/>
                <a:ext cx="220" cy="634"/>
              </a:xfrm>
              <a:custGeom>
                <a:avLst/>
                <a:gdLst>
                  <a:gd name="T0" fmla="*/ 54 w 220"/>
                  <a:gd name="T1" fmla="*/ 0 h 634"/>
                  <a:gd name="T2" fmla="*/ 76 w 220"/>
                  <a:gd name="T3" fmla="*/ 95 h 634"/>
                  <a:gd name="T4" fmla="*/ 99 w 220"/>
                  <a:gd name="T5" fmla="*/ 188 h 634"/>
                  <a:gd name="T6" fmla="*/ 124 w 220"/>
                  <a:gd name="T7" fmla="*/ 299 h 634"/>
                  <a:gd name="T8" fmla="*/ 147 w 220"/>
                  <a:gd name="T9" fmla="*/ 380 h 634"/>
                  <a:gd name="T10" fmla="*/ 220 w 220"/>
                  <a:gd name="T11" fmla="*/ 606 h 634"/>
                  <a:gd name="T12" fmla="*/ 204 w 220"/>
                  <a:gd name="T13" fmla="*/ 625 h 634"/>
                  <a:gd name="T14" fmla="*/ 186 w 220"/>
                  <a:gd name="T15" fmla="*/ 634 h 634"/>
                  <a:gd name="T16" fmla="*/ 165 w 220"/>
                  <a:gd name="T17" fmla="*/ 634 h 634"/>
                  <a:gd name="T18" fmla="*/ 139 w 220"/>
                  <a:gd name="T19" fmla="*/ 615 h 634"/>
                  <a:gd name="T20" fmla="*/ 130 w 220"/>
                  <a:gd name="T21" fmla="*/ 592 h 634"/>
                  <a:gd name="T22" fmla="*/ 69 w 220"/>
                  <a:gd name="T23" fmla="*/ 347 h 634"/>
                  <a:gd name="T24" fmla="*/ 22 w 220"/>
                  <a:gd name="T25" fmla="*/ 167 h 634"/>
                  <a:gd name="T26" fmla="*/ 0 w 220"/>
                  <a:gd name="T27" fmla="*/ 93 h 634"/>
                  <a:gd name="T28" fmla="*/ 1 w 220"/>
                  <a:gd name="T29" fmla="*/ 98 h 634"/>
                  <a:gd name="T30" fmla="*/ 31 w 220"/>
                  <a:gd name="T31" fmla="*/ 42 h 634"/>
                  <a:gd name="T32" fmla="*/ 54 w 220"/>
                  <a:gd name="T33" fmla="*/ 0 h 6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0"/>
                  <a:gd name="T52" fmla="*/ 0 h 634"/>
                  <a:gd name="T53" fmla="*/ 220 w 220"/>
                  <a:gd name="T54" fmla="*/ 634 h 6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0" h="634">
                    <a:moveTo>
                      <a:pt x="54" y="0"/>
                    </a:moveTo>
                    <a:lnTo>
                      <a:pt x="76" y="95"/>
                    </a:lnTo>
                    <a:lnTo>
                      <a:pt x="99" y="188"/>
                    </a:lnTo>
                    <a:lnTo>
                      <a:pt x="124" y="299"/>
                    </a:lnTo>
                    <a:lnTo>
                      <a:pt x="147" y="380"/>
                    </a:lnTo>
                    <a:lnTo>
                      <a:pt x="220" y="606"/>
                    </a:lnTo>
                    <a:lnTo>
                      <a:pt x="204" y="625"/>
                    </a:lnTo>
                    <a:lnTo>
                      <a:pt x="186" y="634"/>
                    </a:lnTo>
                    <a:lnTo>
                      <a:pt x="165" y="634"/>
                    </a:lnTo>
                    <a:lnTo>
                      <a:pt x="139" y="615"/>
                    </a:lnTo>
                    <a:lnTo>
                      <a:pt x="130" y="592"/>
                    </a:lnTo>
                    <a:lnTo>
                      <a:pt x="69" y="347"/>
                    </a:lnTo>
                    <a:lnTo>
                      <a:pt x="22" y="167"/>
                    </a:lnTo>
                    <a:lnTo>
                      <a:pt x="0" y="93"/>
                    </a:lnTo>
                    <a:lnTo>
                      <a:pt x="1" y="98"/>
                    </a:lnTo>
                    <a:lnTo>
                      <a:pt x="31" y="4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9494" name="Freeform 9"/>
              <p:cNvSpPr>
                <a:spLocks/>
              </p:cNvSpPr>
              <p:nvPr/>
            </p:nvSpPr>
            <p:spPr bwMode="auto">
              <a:xfrm>
                <a:off x="2071" y="3220"/>
                <a:ext cx="770" cy="427"/>
              </a:xfrm>
              <a:custGeom>
                <a:avLst/>
                <a:gdLst>
                  <a:gd name="T0" fmla="*/ 187 w 770"/>
                  <a:gd name="T1" fmla="*/ 24 h 427"/>
                  <a:gd name="T2" fmla="*/ 58 w 770"/>
                  <a:gd name="T3" fmla="*/ 0 h 427"/>
                  <a:gd name="T4" fmla="*/ 54 w 770"/>
                  <a:gd name="T5" fmla="*/ 3 h 427"/>
                  <a:gd name="T6" fmla="*/ 48 w 770"/>
                  <a:gd name="T7" fmla="*/ 20 h 427"/>
                  <a:gd name="T8" fmla="*/ 45 w 770"/>
                  <a:gd name="T9" fmla="*/ 24 h 427"/>
                  <a:gd name="T10" fmla="*/ 45 w 770"/>
                  <a:gd name="T11" fmla="*/ 59 h 427"/>
                  <a:gd name="T12" fmla="*/ 112 w 770"/>
                  <a:gd name="T13" fmla="*/ 74 h 427"/>
                  <a:gd name="T14" fmla="*/ 15 w 770"/>
                  <a:gd name="T15" fmla="*/ 277 h 427"/>
                  <a:gd name="T16" fmla="*/ 0 w 770"/>
                  <a:gd name="T17" fmla="*/ 307 h 427"/>
                  <a:gd name="T18" fmla="*/ 10 w 770"/>
                  <a:gd name="T19" fmla="*/ 321 h 427"/>
                  <a:gd name="T20" fmla="*/ 6 w 770"/>
                  <a:gd name="T21" fmla="*/ 321 h 427"/>
                  <a:gd name="T22" fmla="*/ 54 w 770"/>
                  <a:gd name="T23" fmla="*/ 330 h 427"/>
                  <a:gd name="T24" fmla="*/ 60 w 770"/>
                  <a:gd name="T25" fmla="*/ 321 h 427"/>
                  <a:gd name="T26" fmla="*/ 90 w 770"/>
                  <a:gd name="T27" fmla="*/ 235 h 427"/>
                  <a:gd name="T28" fmla="*/ 123 w 770"/>
                  <a:gd name="T29" fmla="*/ 146 h 427"/>
                  <a:gd name="T30" fmla="*/ 159 w 770"/>
                  <a:gd name="T31" fmla="*/ 80 h 427"/>
                  <a:gd name="T32" fmla="*/ 293 w 770"/>
                  <a:gd name="T33" fmla="*/ 98 h 427"/>
                  <a:gd name="T34" fmla="*/ 406 w 770"/>
                  <a:gd name="T35" fmla="*/ 119 h 427"/>
                  <a:gd name="T36" fmla="*/ 517 w 770"/>
                  <a:gd name="T37" fmla="*/ 144 h 427"/>
                  <a:gd name="T38" fmla="*/ 598 w 770"/>
                  <a:gd name="T39" fmla="*/ 165 h 427"/>
                  <a:gd name="T40" fmla="*/ 605 w 770"/>
                  <a:gd name="T41" fmla="*/ 259 h 427"/>
                  <a:gd name="T42" fmla="*/ 611 w 770"/>
                  <a:gd name="T43" fmla="*/ 402 h 427"/>
                  <a:gd name="T44" fmla="*/ 614 w 770"/>
                  <a:gd name="T45" fmla="*/ 421 h 427"/>
                  <a:gd name="T46" fmla="*/ 625 w 770"/>
                  <a:gd name="T47" fmla="*/ 424 h 427"/>
                  <a:gd name="T48" fmla="*/ 670 w 770"/>
                  <a:gd name="T49" fmla="*/ 427 h 427"/>
                  <a:gd name="T50" fmla="*/ 679 w 770"/>
                  <a:gd name="T51" fmla="*/ 414 h 427"/>
                  <a:gd name="T52" fmla="*/ 679 w 770"/>
                  <a:gd name="T53" fmla="*/ 327 h 427"/>
                  <a:gd name="T54" fmla="*/ 667 w 770"/>
                  <a:gd name="T55" fmla="*/ 235 h 427"/>
                  <a:gd name="T56" fmla="*/ 659 w 770"/>
                  <a:gd name="T57" fmla="*/ 179 h 427"/>
                  <a:gd name="T58" fmla="*/ 745 w 770"/>
                  <a:gd name="T59" fmla="*/ 205 h 427"/>
                  <a:gd name="T60" fmla="*/ 755 w 770"/>
                  <a:gd name="T61" fmla="*/ 197 h 427"/>
                  <a:gd name="T62" fmla="*/ 770 w 770"/>
                  <a:gd name="T63" fmla="*/ 150 h 427"/>
                  <a:gd name="T64" fmla="*/ 760 w 770"/>
                  <a:gd name="T65" fmla="*/ 138 h 427"/>
                  <a:gd name="T66" fmla="*/ 613 w 770"/>
                  <a:gd name="T67" fmla="*/ 105 h 427"/>
                  <a:gd name="T68" fmla="*/ 187 w 770"/>
                  <a:gd name="T69" fmla="*/ 24 h 4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70"/>
                  <a:gd name="T106" fmla="*/ 0 h 427"/>
                  <a:gd name="T107" fmla="*/ 770 w 770"/>
                  <a:gd name="T108" fmla="*/ 427 h 42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70" h="427">
                    <a:moveTo>
                      <a:pt x="187" y="24"/>
                    </a:moveTo>
                    <a:lnTo>
                      <a:pt x="58" y="0"/>
                    </a:lnTo>
                    <a:lnTo>
                      <a:pt x="54" y="3"/>
                    </a:lnTo>
                    <a:lnTo>
                      <a:pt x="48" y="20"/>
                    </a:lnTo>
                    <a:lnTo>
                      <a:pt x="45" y="24"/>
                    </a:lnTo>
                    <a:lnTo>
                      <a:pt x="45" y="59"/>
                    </a:lnTo>
                    <a:lnTo>
                      <a:pt x="112" y="74"/>
                    </a:lnTo>
                    <a:lnTo>
                      <a:pt x="15" y="277"/>
                    </a:lnTo>
                    <a:lnTo>
                      <a:pt x="0" y="307"/>
                    </a:lnTo>
                    <a:lnTo>
                      <a:pt x="10" y="321"/>
                    </a:lnTo>
                    <a:lnTo>
                      <a:pt x="6" y="321"/>
                    </a:lnTo>
                    <a:lnTo>
                      <a:pt x="54" y="330"/>
                    </a:lnTo>
                    <a:lnTo>
                      <a:pt x="60" y="321"/>
                    </a:lnTo>
                    <a:lnTo>
                      <a:pt x="90" y="235"/>
                    </a:lnTo>
                    <a:lnTo>
                      <a:pt x="123" y="146"/>
                    </a:lnTo>
                    <a:lnTo>
                      <a:pt x="159" y="80"/>
                    </a:lnTo>
                    <a:lnTo>
                      <a:pt x="293" y="98"/>
                    </a:lnTo>
                    <a:lnTo>
                      <a:pt x="406" y="119"/>
                    </a:lnTo>
                    <a:lnTo>
                      <a:pt x="517" y="144"/>
                    </a:lnTo>
                    <a:lnTo>
                      <a:pt x="598" y="165"/>
                    </a:lnTo>
                    <a:lnTo>
                      <a:pt x="605" y="259"/>
                    </a:lnTo>
                    <a:lnTo>
                      <a:pt x="611" y="402"/>
                    </a:lnTo>
                    <a:lnTo>
                      <a:pt x="614" y="421"/>
                    </a:lnTo>
                    <a:lnTo>
                      <a:pt x="625" y="424"/>
                    </a:lnTo>
                    <a:lnTo>
                      <a:pt x="670" y="427"/>
                    </a:lnTo>
                    <a:lnTo>
                      <a:pt x="679" y="414"/>
                    </a:lnTo>
                    <a:lnTo>
                      <a:pt x="679" y="327"/>
                    </a:lnTo>
                    <a:lnTo>
                      <a:pt x="667" y="235"/>
                    </a:lnTo>
                    <a:lnTo>
                      <a:pt x="659" y="179"/>
                    </a:lnTo>
                    <a:lnTo>
                      <a:pt x="745" y="205"/>
                    </a:lnTo>
                    <a:lnTo>
                      <a:pt x="755" y="197"/>
                    </a:lnTo>
                    <a:lnTo>
                      <a:pt x="770" y="150"/>
                    </a:lnTo>
                    <a:lnTo>
                      <a:pt x="760" y="138"/>
                    </a:lnTo>
                    <a:lnTo>
                      <a:pt x="613" y="105"/>
                    </a:lnTo>
                    <a:lnTo>
                      <a:pt x="187" y="24"/>
                    </a:lnTo>
                    <a:close/>
                  </a:path>
                </a:pathLst>
              </a:cu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9495" name="Freeform 10"/>
              <p:cNvSpPr>
                <a:spLocks/>
              </p:cNvSpPr>
              <p:nvPr/>
            </p:nvSpPr>
            <p:spPr bwMode="auto">
              <a:xfrm>
                <a:off x="2158" y="2320"/>
                <a:ext cx="899" cy="1002"/>
              </a:xfrm>
              <a:custGeom>
                <a:avLst/>
                <a:gdLst>
                  <a:gd name="T0" fmla="*/ 12 w 899"/>
                  <a:gd name="T1" fmla="*/ 417 h 1002"/>
                  <a:gd name="T2" fmla="*/ 48 w 899"/>
                  <a:gd name="T3" fmla="*/ 306 h 1002"/>
                  <a:gd name="T4" fmla="*/ 91 w 899"/>
                  <a:gd name="T5" fmla="*/ 227 h 1002"/>
                  <a:gd name="T6" fmla="*/ 139 w 899"/>
                  <a:gd name="T7" fmla="*/ 159 h 1002"/>
                  <a:gd name="T8" fmla="*/ 192 w 899"/>
                  <a:gd name="T9" fmla="*/ 95 h 1002"/>
                  <a:gd name="T10" fmla="*/ 238 w 899"/>
                  <a:gd name="T11" fmla="*/ 60 h 1002"/>
                  <a:gd name="T12" fmla="*/ 299 w 899"/>
                  <a:gd name="T13" fmla="*/ 29 h 1002"/>
                  <a:gd name="T14" fmla="*/ 362 w 899"/>
                  <a:gd name="T15" fmla="*/ 5 h 1002"/>
                  <a:gd name="T16" fmla="*/ 437 w 899"/>
                  <a:gd name="T17" fmla="*/ 0 h 1002"/>
                  <a:gd name="T18" fmla="*/ 529 w 899"/>
                  <a:gd name="T19" fmla="*/ 3 h 1002"/>
                  <a:gd name="T20" fmla="*/ 607 w 899"/>
                  <a:gd name="T21" fmla="*/ 18 h 1002"/>
                  <a:gd name="T22" fmla="*/ 667 w 899"/>
                  <a:gd name="T23" fmla="*/ 44 h 1002"/>
                  <a:gd name="T24" fmla="*/ 733 w 899"/>
                  <a:gd name="T25" fmla="*/ 75 h 1002"/>
                  <a:gd name="T26" fmla="*/ 800 w 899"/>
                  <a:gd name="T27" fmla="*/ 123 h 1002"/>
                  <a:gd name="T28" fmla="*/ 845 w 899"/>
                  <a:gd name="T29" fmla="*/ 171 h 1002"/>
                  <a:gd name="T30" fmla="*/ 872 w 899"/>
                  <a:gd name="T31" fmla="*/ 216 h 1002"/>
                  <a:gd name="T32" fmla="*/ 890 w 899"/>
                  <a:gd name="T33" fmla="*/ 287 h 1002"/>
                  <a:gd name="T34" fmla="*/ 899 w 899"/>
                  <a:gd name="T35" fmla="*/ 342 h 1002"/>
                  <a:gd name="T36" fmla="*/ 894 w 899"/>
                  <a:gd name="T37" fmla="*/ 419 h 1002"/>
                  <a:gd name="T38" fmla="*/ 887 w 899"/>
                  <a:gd name="T39" fmla="*/ 492 h 1002"/>
                  <a:gd name="T40" fmla="*/ 875 w 899"/>
                  <a:gd name="T41" fmla="*/ 553 h 1002"/>
                  <a:gd name="T42" fmla="*/ 848 w 899"/>
                  <a:gd name="T43" fmla="*/ 631 h 1002"/>
                  <a:gd name="T44" fmla="*/ 816 w 899"/>
                  <a:gd name="T45" fmla="*/ 699 h 1002"/>
                  <a:gd name="T46" fmla="*/ 773 w 899"/>
                  <a:gd name="T47" fmla="*/ 782 h 1002"/>
                  <a:gd name="T48" fmla="*/ 736 w 899"/>
                  <a:gd name="T49" fmla="*/ 834 h 1002"/>
                  <a:gd name="T50" fmla="*/ 691 w 899"/>
                  <a:gd name="T51" fmla="*/ 887 h 1002"/>
                  <a:gd name="T52" fmla="*/ 640 w 899"/>
                  <a:gd name="T53" fmla="*/ 936 h 1002"/>
                  <a:gd name="T54" fmla="*/ 578 w 899"/>
                  <a:gd name="T55" fmla="*/ 981 h 1002"/>
                  <a:gd name="T56" fmla="*/ 496 w 899"/>
                  <a:gd name="T57" fmla="*/ 999 h 1002"/>
                  <a:gd name="T58" fmla="*/ 409 w 899"/>
                  <a:gd name="T59" fmla="*/ 1002 h 1002"/>
                  <a:gd name="T60" fmla="*/ 341 w 899"/>
                  <a:gd name="T61" fmla="*/ 995 h 1002"/>
                  <a:gd name="T62" fmla="*/ 274 w 899"/>
                  <a:gd name="T63" fmla="*/ 983 h 1002"/>
                  <a:gd name="T64" fmla="*/ 218 w 899"/>
                  <a:gd name="T65" fmla="*/ 971 h 1002"/>
                  <a:gd name="T66" fmla="*/ 157 w 899"/>
                  <a:gd name="T67" fmla="*/ 945 h 1002"/>
                  <a:gd name="T68" fmla="*/ 105 w 899"/>
                  <a:gd name="T69" fmla="*/ 909 h 1002"/>
                  <a:gd name="T70" fmla="*/ 72 w 899"/>
                  <a:gd name="T71" fmla="*/ 866 h 1002"/>
                  <a:gd name="T72" fmla="*/ 45 w 899"/>
                  <a:gd name="T73" fmla="*/ 801 h 1002"/>
                  <a:gd name="T74" fmla="*/ 24 w 899"/>
                  <a:gd name="T75" fmla="*/ 729 h 1002"/>
                  <a:gd name="T76" fmla="*/ 12 w 899"/>
                  <a:gd name="T77" fmla="*/ 634 h 1002"/>
                  <a:gd name="T78" fmla="*/ 1 w 899"/>
                  <a:gd name="T79" fmla="*/ 558 h 1002"/>
                  <a:gd name="T80" fmla="*/ 0 w 899"/>
                  <a:gd name="T81" fmla="*/ 494 h 1002"/>
                  <a:gd name="T82" fmla="*/ 6 w 899"/>
                  <a:gd name="T83" fmla="*/ 447 h 1002"/>
                  <a:gd name="T84" fmla="*/ 12 w 899"/>
                  <a:gd name="T85" fmla="*/ 417 h 100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99"/>
                  <a:gd name="T130" fmla="*/ 0 h 1002"/>
                  <a:gd name="T131" fmla="*/ 899 w 899"/>
                  <a:gd name="T132" fmla="*/ 1002 h 100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99" h="1002">
                    <a:moveTo>
                      <a:pt x="12" y="417"/>
                    </a:moveTo>
                    <a:lnTo>
                      <a:pt x="48" y="306"/>
                    </a:lnTo>
                    <a:lnTo>
                      <a:pt x="91" y="227"/>
                    </a:lnTo>
                    <a:lnTo>
                      <a:pt x="139" y="159"/>
                    </a:lnTo>
                    <a:lnTo>
                      <a:pt x="192" y="95"/>
                    </a:lnTo>
                    <a:lnTo>
                      <a:pt x="238" y="60"/>
                    </a:lnTo>
                    <a:lnTo>
                      <a:pt x="299" y="29"/>
                    </a:lnTo>
                    <a:lnTo>
                      <a:pt x="362" y="5"/>
                    </a:lnTo>
                    <a:lnTo>
                      <a:pt x="437" y="0"/>
                    </a:lnTo>
                    <a:lnTo>
                      <a:pt x="529" y="3"/>
                    </a:lnTo>
                    <a:lnTo>
                      <a:pt x="607" y="18"/>
                    </a:lnTo>
                    <a:lnTo>
                      <a:pt x="667" y="44"/>
                    </a:lnTo>
                    <a:lnTo>
                      <a:pt x="733" y="75"/>
                    </a:lnTo>
                    <a:lnTo>
                      <a:pt x="800" y="123"/>
                    </a:lnTo>
                    <a:lnTo>
                      <a:pt x="845" y="171"/>
                    </a:lnTo>
                    <a:lnTo>
                      <a:pt x="872" y="216"/>
                    </a:lnTo>
                    <a:lnTo>
                      <a:pt x="890" y="287"/>
                    </a:lnTo>
                    <a:lnTo>
                      <a:pt x="899" y="342"/>
                    </a:lnTo>
                    <a:lnTo>
                      <a:pt x="894" y="419"/>
                    </a:lnTo>
                    <a:lnTo>
                      <a:pt x="887" y="492"/>
                    </a:lnTo>
                    <a:lnTo>
                      <a:pt x="875" y="553"/>
                    </a:lnTo>
                    <a:lnTo>
                      <a:pt x="848" y="631"/>
                    </a:lnTo>
                    <a:lnTo>
                      <a:pt x="816" y="699"/>
                    </a:lnTo>
                    <a:lnTo>
                      <a:pt x="773" y="782"/>
                    </a:lnTo>
                    <a:lnTo>
                      <a:pt x="736" y="834"/>
                    </a:lnTo>
                    <a:lnTo>
                      <a:pt x="691" y="887"/>
                    </a:lnTo>
                    <a:lnTo>
                      <a:pt x="640" y="936"/>
                    </a:lnTo>
                    <a:lnTo>
                      <a:pt x="578" y="981"/>
                    </a:lnTo>
                    <a:lnTo>
                      <a:pt x="496" y="999"/>
                    </a:lnTo>
                    <a:lnTo>
                      <a:pt x="409" y="1002"/>
                    </a:lnTo>
                    <a:lnTo>
                      <a:pt x="341" y="995"/>
                    </a:lnTo>
                    <a:lnTo>
                      <a:pt x="274" y="983"/>
                    </a:lnTo>
                    <a:lnTo>
                      <a:pt x="218" y="971"/>
                    </a:lnTo>
                    <a:lnTo>
                      <a:pt x="157" y="945"/>
                    </a:lnTo>
                    <a:lnTo>
                      <a:pt x="105" y="909"/>
                    </a:lnTo>
                    <a:lnTo>
                      <a:pt x="72" y="866"/>
                    </a:lnTo>
                    <a:lnTo>
                      <a:pt x="45" y="801"/>
                    </a:lnTo>
                    <a:lnTo>
                      <a:pt x="24" y="729"/>
                    </a:lnTo>
                    <a:lnTo>
                      <a:pt x="12" y="634"/>
                    </a:lnTo>
                    <a:lnTo>
                      <a:pt x="1" y="558"/>
                    </a:lnTo>
                    <a:lnTo>
                      <a:pt x="0" y="494"/>
                    </a:lnTo>
                    <a:lnTo>
                      <a:pt x="6" y="447"/>
                    </a:lnTo>
                    <a:lnTo>
                      <a:pt x="12" y="417"/>
                    </a:lnTo>
                    <a:close/>
                  </a:path>
                </a:pathLst>
              </a:custGeom>
              <a:blipFill dpi="0" rotWithShape="0">
                <a:blip r:embed="rId3" cstate="print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9496" name="Freeform 11"/>
              <p:cNvSpPr>
                <a:spLocks/>
              </p:cNvSpPr>
              <p:nvPr/>
            </p:nvSpPr>
            <p:spPr bwMode="auto">
              <a:xfrm>
                <a:off x="2242" y="2521"/>
                <a:ext cx="698" cy="626"/>
              </a:xfrm>
              <a:custGeom>
                <a:avLst/>
                <a:gdLst>
                  <a:gd name="T0" fmla="*/ 161 w 698"/>
                  <a:gd name="T1" fmla="*/ 0 h 626"/>
                  <a:gd name="T2" fmla="*/ 214 w 698"/>
                  <a:gd name="T3" fmla="*/ 8 h 626"/>
                  <a:gd name="T4" fmla="*/ 280 w 698"/>
                  <a:gd name="T5" fmla="*/ 18 h 626"/>
                  <a:gd name="T6" fmla="*/ 382 w 698"/>
                  <a:gd name="T7" fmla="*/ 29 h 626"/>
                  <a:gd name="T8" fmla="*/ 473 w 698"/>
                  <a:gd name="T9" fmla="*/ 33 h 626"/>
                  <a:gd name="T10" fmla="*/ 587 w 698"/>
                  <a:gd name="T11" fmla="*/ 35 h 626"/>
                  <a:gd name="T12" fmla="*/ 695 w 698"/>
                  <a:gd name="T13" fmla="*/ 42 h 626"/>
                  <a:gd name="T14" fmla="*/ 698 w 698"/>
                  <a:gd name="T15" fmla="*/ 56 h 626"/>
                  <a:gd name="T16" fmla="*/ 662 w 698"/>
                  <a:gd name="T17" fmla="*/ 212 h 626"/>
                  <a:gd name="T18" fmla="*/ 622 w 698"/>
                  <a:gd name="T19" fmla="*/ 379 h 626"/>
                  <a:gd name="T20" fmla="*/ 598 w 698"/>
                  <a:gd name="T21" fmla="*/ 481 h 626"/>
                  <a:gd name="T22" fmla="*/ 553 w 698"/>
                  <a:gd name="T23" fmla="*/ 626 h 626"/>
                  <a:gd name="T24" fmla="*/ 310 w 698"/>
                  <a:gd name="T25" fmla="*/ 590 h 626"/>
                  <a:gd name="T26" fmla="*/ 175 w 698"/>
                  <a:gd name="T27" fmla="*/ 575 h 626"/>
                  <a:gd name="T28" fmla="*/ 37 w 698"/>
                  <a:gd name="T29" fmla="*/ 570 h 626"/>
                  <a:gd name="T30" fmla="*/ 12 w 698"/>
                  <a:gd name="T31" fmla="*/ 570 h 626"/>
                  <a:gd name="T32" fmla="*/ 0 w 698"/>
                  <a:gd name="T33" fmla="*/ 564 h 626"/>
                  <a:gd name="T34" fmla="*/ 63 w 698"/>
                  <a:gd name="T35" fmla="*/ 273 h 626"/>
                  <a:gd name="T36" fmla="*/ 108 w 698"/>
                  <a:gd name="T37" fmla="*/ 98 h 626"/>
                  <a:gd name="T38" fmla="*/ 161 w 698"/>
                  <a:gd name="T39" fmla="*/ 0 h 62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98"/>
                  <a:gd name="T61" fmla="*/ 0 h 626"/>
                  <a:gd name="T62" fmla="*/ 698 w 698"/>
                  <a:gd name="T63" fmla="*/ 626 h 62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98" h="626">
                    <a:moveTo>
                      <a:pt x="161" y="0"/>
                    </a:moveTo>
                    <a:lnTo>
                      <a:pt x="214" y="8"/>
                    </a:lnTo>
                    <a:lnTo>
                      <a:pt x="280" y="18"/>
                    </a:lnTo>
                    <a:lnTo>
                      <a:pt x="382" y="29"/>
                    </a:lnTo>
                    <a:lnTo>
                      <a:pt x="473" y="33"/>
                    </a:lnTo>
                    <a:lnTo>
                      <a:pt x="587" y="35"/>
                    </a:lnTo>
                    <a:lnTo>
                      <a:pt x="695" y="42"/>
                    </a:lnTo>
                    <a:lnTo>
                      <a:pt x="698" y="56"/>
                    </a:lnTo>
                    <a:lnTo>
                      <a:pt x="662" y="212"/>
                    </a:lnTo>
                    <a:lnTo>
                      <a:pt x="622" y="379"/>
                    </a:lnTo>
                    <a:lnTo>
                      <a:pt x="598" y="481"/>
                    </a:lnTo>
                    <a:lnTo>
                      <a:pt x="553" y="626"/>
                    </a:lnTo>
                    <a:lnTo>
                      <a:pt x="310" y="590"/>
                    </a:lnTo>
                    <a:lnTo>
                      <a:pt x="175" y="575"/>
                    </a:lnTo>
                    <a:lnTo>
                      <a:pt x="37" y="570"/>
                    </a:lnTo>
                    <a:lnTo>
                      <a:pt x="12" y="570"/>
                    </a:lnTo>
                    <a:lnTo>
                      <a:pt x="0" y="564"/>
                    </a:lnTo>
                    <a:lnTo>
                      <a:pt x="63" y="273"/>
                    </a:lnTo>
                    <a:lnTo>
                      <a:pt x="108" y="98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grpSp>
            <p:nvGrpSpPr>
              <p:cNvPr id="19497" name="Group 12"/>
              <p:cNvGrpSpPr>
                <a:grpSpLocks/>
              </p:cNvGrpSpPr>
              <p:nvPr/>
            </p:nvGrpSpPr>
            <p:grpSpPr bwMode="auto">
              <a:xfrm>
                <a:off x="2066" y="3211"/>
                <a:ext cx="786" cy="445"/>
                <a:chOff x="2066" y="3211"/>
                <a:chExt cx="786" cy="445"/>
              </a:xfrm>
            </p:grpSpPr>
            <p:sp>
              <p:nvSpPr>
                <p:cNvPr id="19516" name="Freeform 13"/>
                <p:cNvSpPr>
                  <a:spLocks/>
                </p:cNvSpPr>
                <p:nvPr/>
              </p:nvSpPr>
              <p:spPr bwMode="auto">
                <a:xfrm>
                  <a:off x="2105" y="3211"/>
                  <a:ext cx="747" cy="220"/>
                </a:xfrm>
                <a:custGeom>
                  <a:avLst/>
                  <a:gdLst>
                    <a:gd name="T0" fmla="*/ 149 w 747"/>
                    <a:gd name="T1" fmla="*/ 20 h 220"/>
                    <a:gd name="T2" fmla="*/ 86 w 747"/>
                    <a:gd name="T3" fmla="*/ 8 h 220"/>
                    <a:gd name="T4" fmla="*/ 27 w 747"/>
                    <a:gd name="T5" fmla="*/ 0 h 220"/>
                    <a:gd name="T6" fmla="*/ 11 w 747"/>
                    <a:gd name="T7" fmla="*/ 3 h 220"/>
                    <a:gd name="T8" fmla="*/ 2 w 747"/>
                    <a:gd name="T9" fmla="*/ 30 h 220"/>
                    <a:gd name="T10" fmla="*/ 0 w 747"/>
                    <a:gd name="T11" fmla="*/ 68 h 220"/>
                    <a:gd name="T12" fmla="*/ 8 w 747"/>
                    <a:gd name="T13" fmla="*/ 80 h 220"/>
                    <a:gd name="T14" fmla="*/ 33 w 747"/>
                    <a:gd name="T15" fmla="*/ 84 h 220"/>
                    <a:gd name="T16" fmla="*/ 131 w 747"/>
                    <a:gd name="T17" fmla="*/ 95 h 220"/>
                    <a:gd name="T18" fmla="*/ 258 w 747"/>
                    <a:gd name="T19" fmla="*/ 114 h 220"/>
                    <a:gd name="T20" fmla="*/ 390 w 747"/>
                    <a:gd name="T21" fmla="*/ 138 h 220"/>
                    <a:gd name="T22" fmla="*/ 528 w 747"/>
                    <a:gd name="T23" fmla="*/ 168 h 220"/>
                    <a:gd name="T24" fmla="*/ 631 w 747"/>
                    <a:gd name="T25" fmla="*/ 194 h 220"/>
                    <a:gd name="T26" fmla="*/ 699 w 747"/>
                    <a:gd name="T27" fmla="*/ 216 h 220"/>
                    <a:gd name="T28" fmla="*/ 715 w 747"/>
                    <a:gd name="T29" fmla="*/ 220 h 220"/>
                    <a:gd name="T30" fmla="*/ 720 w 747"/>
                    <a:gd name="T31" fmla="*/ 219 h 220"/>
                    <a:gd name="T32" fmla="*/ 727 w 747"/>
                    <a:gd name="T33" fmla="*/ 213 h 220"/>
                    <a:gd name="T34" fmla="*/ 747 w 747"/>
                    <a:gd name="T35" fmla="*/ 162 h 220"/>
                    <a:gd name="T36" fmla="*/ 747 w 747"/>
                    <a:gd name="T37" fmla="*/ 146 h 220"/>
                    <a:gd name="T38" fmla="*/ 727 w 747"/>
                    <a:gd name="T39" fmla="*/ 138 h 220"/>
                    <a:gd name="T40" fmla="*/ 601 w 747"/>
                    <a:gd name="T41" fmla="*/ 108 h 220"/>
                    <a:gd name="T42" fmla="*/ 561 w 747"/>
                    <a:gd name="T43" fmla="*/ 117 h 220"/>
                    <a:gd name="T44" fmla="*/ 724 w 747"/>
                    <a:gd name="T45" fmla="*/ 158 h 220"/>
                    <a:gd name="T46" fmla="*/ 726 w 747"/>
                    <a:gd name="T47" fmla="*/ 164 h 220"/>
                    <a:gd name="T48" fmla="*/ 711 w 747"/>
                    <a:gd name="T49" fmla="*/ 200 h 220"/>
                    <a:gd name="T50" fmla="*/ 703 w 747"/>
                    <a:gd name="T51" fmla="*/ 201 h 220"/>
                    <a:gd name="T52" fmla="*/ 571 w 747"/>
                    <a:gd name="T53" fmla="*/ 164 h 220"/>
                    <a:gd name="T54" fmla="*/ 447 w 747"/>
                    <a:gd name="T55" fmla="*/ 137 h 220"/>
                    <a:gd name="T56" fmla="*/ 333 w 747"/>
                    <a:gd name="T57" fmla="*/ 113 h 220"/>
                    <a:gd name="T58" fmla="*/ 225 w 747"/>
                    <a:gd name="T59" fmla="*/ 93 h 220"/>
                    <a:gd name="T60" fmla="*/ 120 w 747"/>
                    <a:gd name="T61" fmla="*/ 77 h 220"/>
                    <a:gd name="T62" fmla="*/ 116 w 747"/>
                    <a:gd name="T63" fmla="*/ 78 h 220"/>
                    <a:gd name="T64" fmla="*/ 33 w 747"/>
                    <a:gd name="T65" fmla="*/ 65 h 220"/>
                    <a:gd name="T66" fmla="*/ 17 w 747"/>
                    <a:gd name="T67" fmla="*/ 60 h 220"/>
                    <a:gd name="T68" fmla="*/ 20 w 747"/>
                    <a:gd name="T69" fmla="*/ 44 h 220"/>
                    <a:gd name="T70" fmla="*/ 26 w 747"/>
                    <a:gd name="T71" fmla="*/ 20 h 220"/>
                    <a:gd name="T72" fmla="*/ 45 w 747"/>
                    <a:gd name="T73" fmla="*/ 17 h 220"/>
                    <a:gd name="T74" fmla="*/ 206 w 747"/>
                    <a:gd name="T75" fmla="*/ 53 h 220"/>
                    <a:gd name="T76" fmla="*/ 201 w 747"/>
                    <a:gd name="T77" fmla="*/ 54 h 220"/>
                    <a:gd name="T78" fmla="*/ 149 w 747"/>
                    <a:gd name="T79" fmla="*/ 20 h 22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747"/>
                    <a:gd name="T121" fmla="*/ 0 h 220"/>
                    <a:gd name="T122" fmla="*/ 747 w 747"/>
                    <a:gd name="T123" fmla="*/ 220 h 22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747" h="220">
                      <a:moveTo>
                        <a:pt x="149" y="20"/>
                      </a:moveTo>
                      <a:lnTo>
                        <a:pt x="86" y="8"/>
                      </a:lnTo>
                      <a:lnTo>
                        <a:pt x="27" y="0"/>
                      </a:lnTo>
                      <a:lnTo>
                        <a:pt x="11" y="3"/>
                      </a:lnTo>
                      <a:lnTo>
                        <a:pt x="2" y="30"/>
                      </a:lnTo>
                      <a:lnTo>
                        <a:pt x="0" y="68"/>
                      </a:lnTo>
                      <a:lnTo>
                        <a:pt x="8" y="80"/>
                      </a:lnTo>
                      <a:lnTo>
                        <a:pt x="33" y="84"/>
                      </a:lnTo>
                      <a:lnTo>
                        <a:pt x="131" y="95"/>
                      </a:lnTo>
                      <a:lnTo>
                        <a:pt x="258" y="114"/>
                      </a:lnTo>
                      <a:lnTo>
                        <a:pt x="390" y="138"/>
                      </a:lnTo>
                      <a:lnTo>
                        <a:pt x="528" y="168"/>
                      </a:lnTo>
                      <a:lnTo>
                        <a:pt x="631" y="194"/>
                      </a:lnTo>
                      <a:lnTo>
                        <a:pt x="699" y="216"/>
                      </a:lnTo>
                      <a:lnTo>
                        <a:pt x="715" y="220"/>
                      </a:lnTo>
                      <a:lnTo>
                        <a:pt x="720" y="219"/>
                      </a:lnTo>
                      <a:lnTo>
                        <a:pt x="727" y="213"/>
                      </a:lnTo>
                      <a:lnTo>
                        <a:pt x="747" y="162"/>
                      </a:lnTo>
                      <a:lnTo>
                        <a:pt x="747" y="146"/>
                      </a:lnTo>
                      <a:lnTo>
                        <a:pt x="727" y="138"/>
                      </a:lnTo>
                      <a:lnTo>
                        <a:pt x="601" y="108"/>
                      </a:lnTo>
                      <a:lnTo>
                        <a:pt x="561" y="117"/>
                      </a:lnTo>
                      <a:lnTo>
                        <a:pt x="724" y="158"/>
                      </a:lnTo>
                      <a:lnTo>
                        <a:pt x="726" y="164"/>
                      </a:lnTo>
                      <a:lnTo>
                        <a:pt x="711" y="200"/>
                      </a:lnTo>
                      <a:lnTo>
                        <a:pt x="703" y="201"/>
                      </a:lnTo>
                      <a:lnTo>
                        <a:pt x="571" y="164"/>
                      </a:lnTo>
                      <a:lnTo>
                        <a:pt x="447" y="137"/>
                      </a:lnTo>
                      <a:lnTo>
                        <a:pt x="333" y="113"/>
                      </a:lnTo>
                      <a:lnTo>
                        <a:pt x="225" y="93"/>
                      </a:lnTo>
                      <a:lnTo>
                        <a:pt x="120" y="77"/>
                      </a:lnTo>
                      <a:lnTo>
                        <a:pt x="116" y="78"/>
                      </a:lnTo>
                      <a:lnTo>
                        <a:pt x="33" y="65"/>
                      </a:lnTo>
                      <a:lnTo>
                        <a:pt x="17" y="60"/>
                      </a:lnTo>
                      <a:lnTo>
                        <a:pt x="20" y="44"/>
                      </a:lnTo>
                      <a:lnTo>
                        <a:pt x="26" y="20"/>
                      </a:lnTo>
                      <a:lnTo>
                        <a:pt x="45" y="17"/>
                      </a:lnTo>
                      <a:lnTo>
                        <a:pt x="206" y="53"/>
                      </a:lnTo>
                      <a:lnTo>
                        <a:pt x="201" y="54"/>
                      </a:lnTo>
                      <a:lnTo>
                        <a:pt x="149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19517" name="Freeform 14"/>
                <p:cNvSpPr>
                  <a:spLocks/>
                </p:cNvSpPr>
                <p:nvPr/>
              </p:nvSpPr>
              <p:spPr bwMode="auto">
                <a:xfrm>
                  <a:off x="2066" y="3295"/>
                  <a:ext cx="173" cy="265"/>
                </a:xfrm>
                <a:custGeom>
                  <a:avLst/>
                  <a:gdLst>
                    <a:gd name="T0" fmla="*/ 108 w 173"/>
                    <a:gd name="T1" fmla="*/ 0 h 265"/>
                    <a:gd name="T2" fmla="*/ 26 w 173"/>
                    <a:gd name="T3" fmla="*/ 166 h 265"/>
                    <a:gd name="T4" fmla="*/ 2 w 173"/>
                    <a:gd name="T5" fmla="*/ 226 h 265"/>
                    <a:gd name="T6" fmla="*/ 0 w 173"/>
                    <a:gd name="T7" fmla="*/ 249 h 265"/>
                    <a:gd name="T8" fmla="*/ 8 w 173"/>
                    <a:gd name="T9" fmla="*/ 253 h 265"/>
                    <a:gd name="T10" fmla="*/ 27 w 173"/>
                    <a:gd name="T11" fmla="*/ 259 h 265"/>
                    <a:gd name="T12" fmla="*/ 66 w 173"/>
                    <a:gd name="T13" fmla="*/ 265 h 265"/>
                    <a:gd name="T14" fmla="*/ 78 w 173"/>
                    <a:gd name="T15" fmla="*/ 256 h 265"/>
                    <a:gd name="T16" fmla="*/ 80 w 173"/>
                    <a:gd name="T17" fmla="*/ 235 h 265"/>
                    <a:gd name="T18" fmla="*/ 105 w 173"/>
                    <a:gd name="T19" fmla="*/ 154 h 265"/>
                    <a:gd name="T20" fmla="*/ 137 w 173"/>
                    <a:gd name="T21" fmla="*/ 72 h 265"/>
                    <a:gd name="T22" fmla="*/ 173 w 173"/>
                    <a:gd name="T23" fmla="*/ 8 h 265"/>
                    <a:gd name="T24" fmla="*/ 155 w 173"/>
                    <a:gd name="T25" fmla="*/ 6 h 265"/>
                    <a:gd name="T26" fmla="*/ 113 w 173"/>
                    <a:gd name="T27" fmla="*/ 90 h 265"/>
                    <a:gd name="T28" fmla="*/ 86 w 173"/>
                    <a:gd name="T29" fmla="*/ 153 h 265"/>
                    <a:gd name="T30" fmla="*/ 69 w 173"/>
                    <a:gd name="T31" fmla="*/ 210 h 265"/>
                    <a:gd name="T32" fmla="*/ 59 w 173"/>
                    <a:gd name="T33" fmla="*/ 240 h 265"/>
                    <a:gd name="T34" fmla="*/ 53 w 173"/>
                    <a:gd name="T35" fmla="*/ 244 h 265"/>
                    <a:gd name="T36" fmla="*/ 20 w 173"/>
                    <a:gd name="T37" fmla="*/ 238 h 265"/>
                    <a:gd name="T38" fmla="*/ 17 w 173"/>
                    <a:gd name="T39" fmla="*/ 228 h 265"/>
                    <a:gd name="T40" fmla="*/ 42 w 173"/>
                    <a:gd name="T41" fmla="*/ 169 h 265"/>
                    <a:gd name="T42" fmla="*/ 72 w 173"/>
                    <a:gd name="T43" fmla="*/ 107 h 265"/>
                    <a:gd name="T44" fmla="*/ 110 w 173"/>
                    <a:gd name="T45" fmla="*/ 36 h 265"/>
                    <a:gd name="T46" fmla="*/ 125 w 173"/>
                    <a:gd name="T47" fmla="*/ 0 h 265"/>
                    <a:gd name="T48" fmla="*/ 108 w 173"/>
                    <a:gd name="T49" fmla="*/ 0 h 26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73"/>
                    <a:gd name="T76" fmla="*/ 0 h 265"/>
                    <a:gd name="T77" fmla="*/ 173 w 173"/>
                    <a:gd name="T78" fmla="*/ 265 h 26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73" h="265">
                      <a:moveTo>
                        <a:pt x="108" y="0"/>
                      </a:moveTo>
                      <a:lnTo>
                        <a:pt x="26" y="166"/>
                      </a:lnTo>
                      <a:lnTo>
                        <a:pt x="2" y="226"/>
                      </a:lnTo>
                      <a:lnTo>
                        <a:pt x="0" y="249"/>
                      </a:lnTo>
                      <a:lnTo>
                        <a:pt x="8" y="253"/>
                      </a:lnTo>
                      <a:lnTo>
                        <a:pt x="27" y="259"/>
                      </a:lnTo>
                      <a:lnTo>
                        <a:pt x="66" y="265"/>
                      </a:lnTo>
                      <a:lnTo>
                        <a:pt x="78" y="256"/>
                      </a:lnTo>
                      <a:lnTo>
                        <a:pt x="80" y="235"/>
                      </a:lnTo>
                      <a:lnTo>
                        <a:pt x="105" y="154"/>
                      </a:lnTo>
                      <a:lnTo>
                        <a:pt x="137" y="72"/>
                      </a:lnTo>
                      <a:lnTo>
                        <a:pt x="173" y="8"/>
                      </a:lnTo>
                      <a:lnTo>
                        <a:pt x="155" y="6"/>
                      </a:lnTo>
                      <a:lnTo>
                        <a:pt x="113" y="90"/>
                      </a:lnTo>
                      <a:lnTo>
                        <a:pt x="86" y="153"/>
                      </a:lnTo>
                      <a:lnTo>
                        <a:pt x="69" y="210"/>
                      </a:lnTo>
                      <a:lnTo>
                        <a:pt x="59" y="240"/>
                      </a:lnTo>
                      <a:lnTo>
                        <a:pt x="53" y="244"/>
                      </a:lnTo>
                      <a:lnTo>
                        <a:pt x="20" y="238"/>
                      </a:lnTo>
                      <a:lnTo>
                        <a:pt x="17" y="228"/>
                      </a:lnTo>
                      <a:lnTo>
                        <a:pt x="42" y="169"/>
                      </a:lnTo>
                      <a:lnTo>
                        <a:pt x="72" y="107"/>
                      </a:lnTo>
                      <a:lnTo>
                        <a:pt x="110" y="36"/>
                      </a:lnTo>
                      <a:lnTo>
                        <a:pt x="125" y="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19518" name="Freeform 15"/>
                <p:cNvSpPr>
                  <a:spLocks/>
                </p:cNvSpPr>
                <p:nvPr/>
              </p:nvSpPr>
              <p:spPr bwMode="auto">
                <a:xfrm>
                  <a:off x="2660" y="3379"/>
                  <a:ext cx="99" cy="277"/>
                </a:xfrm>
                <a:custGeom>
                  <a:avLst/>
                  <a:gdLst>
                    <a:gd name="T0" fmla="*/ 79 w 99"/>
                    <a:gd name="T1" fmla="*/ 23 h 277"/>
                    <a:gd name="T2" fmla="*/ 93 w 99"/>
                    <a:gd name="T3" fmla="*/ 120 h 277"/>
                    <a:gd name="T4" fmla="*/ 99 w 99"/>
                    <a:gd name="T5" fmla="*/ 195 h 277"/>
                    <a:gd name="T6" fmla="*/ 99 w 99"/>
                    <a:gd name="T7" fmla="*/ 247 h 277"/>
                    <a:gd name="T8" fmla="*/ 96 w 99"/>
                    <a:gd name="T9" fmla="*/ 270 h 277"/>
                    <a:gd name="T10" fmla="*/ 87 w 99"/>
                    <a:gd name="T11" fmla="*/ 277 h 277"/>
                    <a:gd name="T12" fmla="*/ 31 w 99"/>
                    <a:gd name="T13" fmla="*/ 277 h 277"/>
                    <a:gd name="T14" fmla="*/ 21 w 99"/>
                    <a:gd name="T15" fmla="*/ 271 h 277"/>
                    <a:gd name="T16" fmla="*/ 13 w 99"/>
                    <a:gd name="T17" fmla="*/ 258 h 277"/>
                    <a:gd name="T18" fmla="*/ 9 w 99"/>
                    <a:gd name="T19" fmla="*/ 175 h 277"/>
                    <a:gd name="T20" fmla="*/ 9 w 99"/>
                    <a:gd name="T21" fmla="*/ 91 h 277"/>
                    <a:gd name="T22" fmla="*/ 0 w 99"/>
                    <a:gd name="T23" fmla="*/ 0 h 277"/>
                    <a:gd name="T24" fmla="*/ 15 w 99"/>
                    <a:gd name="T25" fmla="*/ 6 h 277"/>
                    <a:gd name="T26" fmla="*/ 22 w 99"/>
                    <a:gd name="T27" fmla="*/ 67 h 277"/>
                    <a:gd name="T28" fmla="*/ 28 w 99"/>
                    <a:gd name="T29" fmla="*/ 163 h 277"/>
                    <a:gd name="T30" fmla="*/ 34 w 99"/>
                    <a:gd name="T31" fmla="*/ 244 h 277"/>
                    <a:gd name="T32" fmla="*/ 36 w 99"/>
                    <a:gd name="T33" fmla="*/ 256 h 277"/>
                    <a:gd name="T34" fmla="*/ 45 w 99"/>
                    <a:gd name="T35" fmla="*/ 259 h 277"/>
                    <a:gd name="T36" fmla="*/ 75 w 99"/>
                    <a:gd name="T37" fmla="*/ 258 h 277"/>
                    <a:gd name="T38" fmla="*/ 79 w 99"/>
                    <a:gd name="T39" fmla="*/ 252 h 277"/>
                    <a:gd name="T40" fmla="*/ 82 w 99"/>
                    <a:gd name="T41" fmla="*/ 193 h 277"/>
                    <a:gd name="T42" fmla="*/ 76 w 99"/>
                    <a:gd name="T43" fmla="*/ 120 h 277"/>
                    <a:gd name="T44" fmla="*/ 66 w 99"/>
                    <a:gd name="T45" fmla="*/ 51 h 277"/>
                    <a:gd name="T46" fmla="*/ 60 w 99"/>
                    <a:gd name="T47" fmla="*/ 18 h 277"/>
                    <a:gd name="T48" fmla="*/ 79 w 99"/>
                    <a:gd name="T49" fmla="*/ 23 h 27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9"/>
                    <a:gd name="T76" fmla="*/ 0 h 277"/>
                    <a:gd name="T77" fmla="*/ 99 w 99"/>
                    <a:gd name="T78" fmla="*/ 277 h 27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9" h="277">
                      <a:moveTo>
                        <a:pt x="79" y="23"/>
                      </a:moveTo>
                      <a:lnTo>
                        <a:pt x="93" y="120"/>
                      </a:lnTo>
                      <a:lnTo>
                        <a:pt x="99" y="195"/>
                      </a:lnTo>
                      <a:lnTo>
                        <a:pt x="99" y="247"/>
                      </a:lnTo>
                      <a:lnTo>
                        <a:pt x="96" y="270"/>
                      </a:lnTo>
                      <a:lnTo>
                        <a:pt x="87" y="277"/>
                      </a:lnTo>
                      <a:lnTo>
                        <a:pt x="31" y="277"/>
                      </a:lnTo>
                      <a:lnTo>
                        <a:pt x="21" y="271"/>
                      </a:lnTo>
                      <a:lnTo>
                        <a:pt x="13" y="258"/>
                      </a:lnTo>
                      <a:lnTo>
                        <a:pt x="9" y="175"/>
                      </a:lnTo>
                      <a:lnTo>
                        <a:pt x="9" y="91"/>
                      </a:lnTo>
                      <a:lnTo>
                        <a:pt x="0" y="0"/>
                      </a:lnTo>
                      <a:lnTo>
                        <a:pt x="15" y="6"/>
                      </a:lnTo>
                      <a:lnTo>
                        <a:pt x="22" y="67"/>
                      </a:lnTo>
                      <a:lnTo>
                        <a:pt x="28" y="163"/>
                      </a:lnTo>
                      <a:lnTo>
                        <a:pt x="34" y="244"/>
                      </a:lnTo>
                      <a:lnTo>
                        <a:pt x="36" y="256"/>
                      </a:lnTo>
                      <a:lnTo>
                        <a:pt x="45" y="259"/>
                      </a:lnTo>
                      <a:lnTo>
                        <a:pt x="75" y="258"/>
                      </a:lnTo>
                      <a:lnTo>
                        <a:pt x="79" y="252"/>
                      </a:lnTo>
                      <a:lnTo>
                        <a:pt x="82" y="193"/>
                      </a:lnTo>
                      <a:lnTo>
                        <a:pt x="76" y="120"/>
                      </a:lnTo>
                      <a:lnTo>
                        <a:pt x="66" y="51"/>
                      </a:lnTo>
                      <a:lnTo>
                        <a:pt x="60" y="18"/>
                      </a:lnTo>
                      <a:lnTo>
                        <a:pt x="79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</p:grpSp>
          <p:grpSp>
            <p:nvGrpSpPr>
              <p:cNvPr id="19498" name="Group 16"/>
              <p:cNvGrpSpPr>
                <a:grpSpLocks/>
              </p:cNvGrpSpPr>
              <p:nvPr/>
            </p:nvGrpSpPr>
            <p:grpSpPr bwMode="auto">
              <a:xfrm>
                <a:off x="2149" y="2311"/>
                <a:ext cx="918" cy="1020"/>
                <a:chOff x="2149" y="2311"/>
                <a:chExt cx="918" cy="1020"/>
              </a:xfrm>
            </p:grpSpPr>
            <p:sp>
              <p:nvSpPr>
                <p:cNvPr id="19514" name="Freeform 17"/>
                <p:cNvSpPr>
                  <a:spLocks/>
                </p:cNvSpPr>
                <p:nvPr/>
              </p:nvSpPr>
              <p:spPr bwMode="auto">
                <a:xfrm>
                  <a:off x="2161" y="2860"/>
                  <a:ext cx="866" cy="471"/>
                </a:xfrm>
                <a:custGeom>
                  <a:avLst/>
                  <a:gdLst>
                    <a:gd name="T0" fmla="*/ 0 w 866"/>
                    <a:gd name="T1" fmla="*/ 115 h 471"/>
                    <a:gd name="T2" fmla="*/ 15 w 866"/>
                    <a:gd name="T3" fmla="*/ 203 h 471"/>
                    <a:gd name="T4" fmla="*/ 30 w 866"/>
                    <a:gd name="T5" fmla="*/ 258 h 471"/>
                    <a:gd name="T6" fmla="*/ 43 w 866"/>
                    <a:gd name="T7" fmla="*/ 297 h 471"/>
                    <a:gd name="T8" fmla="*/ 60 w 866"/>
                    <a:gd name="T9" fmla="*/ 327 h 471"/>
                    <a:gd name="T10" fmla="*/ 81 w 866"/>
                    <a:gd name="T11" fmla="*/ 360 h 471"/>
                    <a:gd name="T12" fmla="*/ 102 w 866"/>
                    <a:gd name="T13" fmla="*/ 381 h 471"/>
                    <a:gd name="T14" fmla="*/ 132 w 866"/>
                    <a:gd name="T15" fmla="*/ 401 h 471"/>
                    <a:gd name="T16" fmla="*/ 165 w 866"/>
                    <a:gd name="T17" fmla="*/ 419 h 471"/>
                    <a:gd name="T18" fmla="*/ 195 w 866"/>
                    <a:gd name="T19" fmla="*/ 432 h 471"/>
                    <a:gd name="T20" fmla="*/ 235 w 866"/>
                    <a:gd name="T21" fmla="*/ 443 h 471"/>
                    <a:gd name="T22" fmla="*/ 278 w 866"/>
                    <a:gd name="T23" fmla="*/ 452 h 471"/>
                    <a:gd name="T24" fmla="*/ 334 w 866"/>
                    <a:gd name="T25" fmla="*/ 461 h 471"/>
                    <a:gd name="T26" fmla="*/ 391 w 866"/>
                    <a:gd name="T27" fmla="*/ 467 h 471"/>
                    <a:gd name="T28" fmla="*/ 442 w 866"/>
                    <a:gd name="T29" fmla="*/ 471 h 471"/>
                    <a:gd name="T30" fmla="*/ 493 w 866"/>
                    <a:gd name="T31" fmla="*/ 470 h 471"/>
                    <a:gd name="T32" fmla="*/ 526 w 866"/>
                    <a:gd name="T33" fmla="*/ 467 h 471"/>
                    <a:gd name="T34" fmla="*/ 563 w 866"/>
                    <a:gd name="T35" fmla="*/ 458 h 471"/>
                    <a:gd name="T36" fmla="*/ 595 w 866"/>
                    <a:gd name="T37" fmla="*/ 441 h 471"/>
                    <a:gd name="T38" fmla="*/ 634 w 866"/>
                    <a:gd name="T39" fmla="*/ 414 h 471"/>
                    <a:gd name="T40" fmla="*/ 676 w 866"/>
                    <a:gd name="T41" fmla="*/ 377 h 471"/>
                    <a:gd name="T42" fmla="*/ 721 w 866"/>
                    <a:gd name="T43" fmla="*/ 327 h 471"/>
                    <a:gd name="T44" fmla="*/ 759 w 866"/>
                    <a:gd name="T45" fmla="*/ 273 h 471"/>
                    <a:gd name="T46" fmla="*/ 795 w 866"/>
                    <a:gd name="T47" fmla="*/ 216 h 471"/>
                    <a:gd name="T48" fmla="*/ 839 w 866"/>
                    <a:gd name="T49" fmla="*/ 129 h 471"/>
                    <a:gd name="T50" fmla="*/ 861 w 866"/>
                    <a:gd name="T51" fmla="*/ 63 h 471"/>
                    <a:gd name="T52" fmla="*/ 866 w 866"/>
                    <a:gd name="T53" fmla="*/ 0 h 471"/>
                    <a:gd name="T54" fmla="*/ 843 w 866"/>
                    <a:gd name="T55" fmla="*/ 67 h 471"/>
                    <a:gd name="T56" fmla="*/ 809 w 866"/>
                    <a:gd name="T57" fmla="*/ 150 h 471"/>
                    <a:gd name="T58" fmla="*/ 768 w 866"/>
                    <a:gd name="T59" fmla="*/ 221 h 471"/>
                    <a:gd name="T60" fmla="*/ 724 w 866"/>
                    <a:gd name="T61" fmla="*/ 291 h 471"/>
                    <a:gd name="T62" fmla="*/ 673 w 866"/>
                    <a:gd name="T63" fmla="*/ 351 h 471"/>
                    <a:gd name="T64" fmla="*/ 622 w 866"/>
                    <a:gd name="T65" fmla="*/ 398 h 471"/>
                    <a:gd name="T66" fmla="*/ 577 w 866"/>
                    <a:gd name="T67" fmla="*/ 426 h 471"/>
                    <a:gd name="T68" fmla="*/ 545 w 866"/>
                    <a:gd name="T69" fmla="*/ 441 h 471"/>
                    <a:gd name="T70" fmla="*/ 500 w 866"/>
                    <a:gd name="T71" fmla="*/ 449 h 471"/>
                    <a:gd name="T72" fmla="*/ 430 w 866"/>
                    <a:gd name="T73" fmla="*/ 453 h 471"/>
                    <a:gd name="T74" fmla="*/ 356 w 866"/>
                    <a:gd name="T75" fmla="*/ 447 h 471"/>
                    <a:gd name="T76" fmla="*/ 286 w 866"/>
                    <a:gd name="T77" fmla="*/ 438 h 471"/>
                    <a:gd name="T78" fmla="*/ 215 w 866"/>
                    <a:gd name="T79" fmla="*/ 420 h 471"/>
                    <a:gd name="T80" fmla="*/ 153 w 866"/>
                    <a:gd name="T81" fmla="*/ 393 h 471"/>
                    <a:gd name="T82" fmla="*/ 109 w 866"/>
                    <a:gd name="T83" fmla="*/ 363 h 471"/>
                    <a:gd name="T84" fmla="*/ 78 w 866"/>
                    <a:gd name="T85" fmla="*/ 323 h 471"/>
                    <a:gd name="T86" fmla="*/ 57 w 866"/>
                    <a:gd name="T87" fmla="*/ 269 h 471"/>
                    <a:gd name="T88" fmla="*/ 37 w 866"/>
                    <a:gd name="T89" fmla="*/ 209 h 471"/>
                    <a:gd name="T90" fmla="*/ 22 w 866"/>
                    <a:gd name="T91" fmla="*/ 152 h 471"/>
                    <a:gd name="T92" fmla="*/ 0 w 866"/>
                    <a:gd name="T93" fmla="*/ 115 h 47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866"/>
                    <a:gd name="T142" fmla="*/ 0 h 471"/>
                    <a:gd name="T143" fmla="*/ 866 w 866"/>
                    <a:gd name="T144" fmla="*/ 471 h 47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866" h="471">
                      <a:moveTo>
                        <a:pt x="0" y="115"/>
                      </a:moveTo>
                      <a:lnTo>
                        <a:pt x="15" y="203"/>
                      </a:lnTo>
                      <a:lnTo>
                        <a:pt x="30" y="258"/>
                      </a:lnTo>
                      <a:lnTo>
                        <a:pt x="43" y="297"/>
                      </a:lnTo>
                      <a:lnTo>
                        <a:pt x="60" y="327"/>
                      </a:lnTo>
                      <a:lnTo>
                        <a:pt x="81" y="360"/>
                      </a:lnTo>
                      <a:lnTo>
                        <a:pt x="102" y="381"/>
                      </a:lnTo>
                      <a:lnTo>
                        <a:pt x="132" y="401"/>
                      </a:lnTo>
                      <a:lnTo>
                        <a:pt x="165" y="419"/>
                      </a:lnTo>
                      <a:lnTo>
                        <a:pt x="195" y="432"/>
                      </a:lnTo>
                      <a:lnTo>
                        <a:pt x="235" y="443"/>
                      </a:lnTo>
                      <a:lnTo>
                        <a:pt x="278" y="452"/>
                      </a:lnTo>
                      <a:lnTo>
                        <a:pt x="334" y="461"/>
                      </a:lnTo>
                      <a:lnTo>
                        <a:pt x="391" y="467"/>
                      </a:lnTo>
                      <a:lnTo>
                        <a:pt x="442" y="471"/>
                      </a:lnTo>
                      <a:lnTo>
                        <a:pt x="493" y="470"/>
                      </a:lnTo>
                      <a:lnTo>
                        <a:pt x="526" y="467"/>
                      </a:lnTo>
                      <a:lnTo>
                        <a:pt x="563" y="458"/>
                      </a:lnTo>
                      <a:lnTo>
                        <a:pt x="595" y="441"/>
                      </a:lnTo>
                      <a:lnTo>
                        <a:pt x="634" y="414"/>
                      </a:lnTo>
                      <a:lnTo>
                        <a:pt x="676" y="377"/>
                      </a:lnTo>
                      <a:lnTo>
                        <a:pt x="721" y="327"/>
                      </a:lnTo>
                      <a:lnTo>
                        <a:pt x="759" y="273"/>
                      </a:lnTo>
                      <a:lnTo>
                        <a:pt x="795" y="216"/>
                      </a:lnTo>
                      <a:lnTo>
                        <a:pt x="839" y="129"/>
                      </a:lnTo>
                      <a:lnTo>
                        <a:pt x="861" y="63"/>
                      </a:lnTo>
                      <a:lnTo>
                        <a:pt x="866" y="0"/>
                      </a:lnTo>
                      <a:lnTo>
                        <a:pt x="843" y="67"/>
                      </a:lnTo>
                      <a:lnTo>
                        <a:pt x="809" y="150"/>
                      </a:lnTo>
                      <a:lnTo>
                        <a:pt x="768" y="221"/>
                      </a:lnTo>
                      <a:lnTo>
                        <a:pt x="724" y="291"/>
                      </a:lnTo>
                      <a:lnTo>
                        <a:pt x="673" y="351"/>
                      </a:lnTo>
                      <a:lnTo>
                        <a:pt x="622" y="398"/>
                      </a:lnTo>
                      <a:lnTo>
                        <a:pt x="577" y="426"/>
                      </a:lnTo>
                      <a:lnTo>
                        <a:pt x="545" y="441"/>
                      </a:lnTo>
                      <a:lnTo>
                        <a:pt x="500" y="449"/>
                      </a:lnTo>
                      <a:lnTo>
                        <a:pt x="430" y="453"/>
                      </a:lnTo>
                      <a:lnTo>
                        <a:pt x="356" y="447"/>
                      </a:lnTo>
                      <a:lnTo>
                        <a:pt x="286" y="438"/>
                      </a:lnTo>
                      <a:lnTo>
                        <a:pt x="215" y="420"/>
                      </a:lnTo>
                      <a:lnTo>
                        <a:pt x="153" y="393"/>
                      </a:lnTo>
                      <a:lnTo>
                        <a:pt x="109" y="363"/>
                      </a:lnTo>
                      <a:lnTo>
                        <a:pt x="78" y="323"/>
                      </a:lnTo>
                      <a:lnTo>
                        <a:pt x="57" y="269"/>
                      </a:lnTo>
                      <a:lnTo>
                        <a:pt x="37" y="209"/>
                      </a:lnTo>
                      <a:lnTo>
                        <a:pt x="22" y="152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19515" name="Freeform 18"/>
                <p:cNvSpPr>
                  <a:spLocks/>
                </p:cNvSpPr>
                <p:nvPr/>
              </p:nvSpPr>
              <p:spPr bwMode="auto">
                <a:xfrm>
                  <a:off x="2149" y="2311"/>
                  <a:ext cx="918" cy="788"/>
                </a:xfrm>
                <a:custGeom>
                  <a:avLst/>
                  <a:gdLst>
                    <a:gd name="T0" fmla="*/ 840 w 918"/>
                    <a:gd name="T1" fmla="*/ 684 h 788"/>
                    <a:gd name="T2" fmla="*/ 863 w 918"/>
                    <a:gd name="T3" fmla="*/ 646 h 788"/>
                    <a:gd name="T4" fmla="*/ 884 w 918"/>
                    <a:gd name="T5" fmla="*/ 588 h 788"/>
                    <a:gd name="T6" fmla="*/ 905 w 918"/>
                    <a:gd name="T7" fmla="*/ 509 h 788"/>
                    <a:gd name="T8" fmla="*/ 917 w 918"/>
                    <a:gd name="T9" fmla="*/ 429 h 788"/>
                    <a:gd name="T10" fmla="*/ 918 w 918"/>
                    <a:gd name="T11" fmla="*/ 342 h 788"/>
                    <a:gd name="T12" fmla="*/ 906 w 918"/>
                    <a:gd name="T13" fmla="*/ 275 h 788"/>
                    <a:gd name="T14" fmla="*/ 891 w 918"/>
                    <a:gd name="T15" fmla="*/ 224 h 788"/>
                    <a:gd name="T16" fmla="*/ 866 w 918"/>
                    <a:gd name="T17" fmla="*/ 179 h 788"/>
                    <a:gd name="T18" fmla="*/ 827 w 918"/>
                    <a:gd name="T19" fmla="*/ 135 h 788"/>
                    <a:gd name="T20" fmla="*/ 788 w 918"/>
                    <a:gd name="T21" fmla="*/ 105 h 788"/>
                    <a:gd name="T22" fmla="*/ 745 w 918"/>
                    <a:gd name="T23" fmla="*/ 74 h 788"/>
                    <a:gd name="T24" fmla="*/ 700 w 918"/>
                    <a:gd name="T25" fmla="*/ 50 h 788"/>
                    <a:gd name="T26" fmla="*/ 656 w 918"/>
                    <a:gd name="T27" fmla="*/ 30 h 788"/>
                    <a:gd name="T28" fmla="*/ 602 w 918"/>
                    <a:gd name="T29" fmla="*/ 15 h 788"/>
                    <a:gd name="T30" fmla="*/ 550 w 918"/>
                    <a:gd name="T31" fmla="*/ 6 h 788"/>
                    <a:gd name="T32" fmla="*/ 481 w 918"/>
                    <a:gd name="T33" fmla="*/ 0 h 788"/>
                    <a:gd name="T34" fmla="*/ 397 w 918"/>
                    <a:gd name="T35" fmla="*/ 2 h 788"/>
                    <a:gd name="T36" fmla="*/ 338 w 918"/>
                    <a:gd name="T37" fmla="*/ 12 h 788"/>
                    <a:gd name="T38" fmla="*/ 286 w 918"/>
                    <a:gd name="T39" fmla="*/ 35 h 788"/>
                    <a:gd name="T40" fmla="*/ 235 w 918"/>
                    <a:gd name="T41" fmla="*/ 60 h 788"/>
                    <a:gd name="T42" fmla="*/ 196 w 918"/>
                    <a:gd name="T43" fmla="*/ 93 h 788"/>
                    <a:gd name="T44" fmla="*/ 157 w 918"/>
                    <a:gd name="T45" fmla="*/ 135 h 788"/>
                    <a:gd name="T46" fmla="*/ 117 w 918"/>
                    <a:gd name="T47" fmla="*/ 188 h 788"/>
                    <a:gd name="T48" fmla="*/ 82 w 918"/>
                    <a:gd name="T49" fmla="*/ 245 h 788"/>
                    <a:gd name="T50" fmla="*/ 54 w 918"/>
                    <a:gd name="T51" fmla="*/ 302 h 788"/>
                    <a:gd name="T52" fmla="*/ 30 w 918"/>
                    <a:gd name="T53" fmla="*/ 365 h 788"/>
                    <a:gd name="T54" fmla="*/ 12 w 918"/>
                    <a:gd name="T55" fmla="*/ 431 h 788"/>
                    <a:gd name="T56" fmla="*/ 3 w 918"/>
                    <a:gd name="T57" fmla="*/ 491 h 788"/>
                    <a:gd name="T58" fmla="*/ 0 w 918"/>
                    <a:gd name="T59" fmla="*/ 552 h 788"/>
                    <a:gd name="T60" fmla="*/ 4 w 918"/>
                    <a:gd name="T61" fmla="*/ 616 h 788"/>
                    <a:gd name="T62" fmla="*/ 15 w 918"/>
                    <a:gd name="T63" fmla="*/ 681 h 788"/>
                    <a:gd name="T64" fmla="*/ 49 w 918"/>
                    <a:gd name="T65" fmla="*/ 788 h 788"/>
                    <a:gd name="T66" fmla="*/ 31 w 918"/>
                    <a:gd name="T67" fmla="*/ 654 h 788"/>
                    <a:gd name="T68" fmla="*/ 21 w 918"/>
                    <a:gd name="T69" fmla="*/ 564 h 788"/>
                    <a:gd name="T70" fmla="*/ 19 w 918"/>
                    <a:gd name="T71" fmla="*/ 501 h 788"/>
                    <a:gd name="T72" fmla="*/ 30 w 918"/>
                    <a:gd name="T73" fmla="*/ 435 h 788"/>
                    <a:gd name="T74" fmla="*/ 51 w 918"/>
                    <a:gd name="T75" fmla="*/ 366 h 788"/>
                    <a:gd name="T76" fmla="*/ 78 w 918"/>
                    <a:gd name="T77" fmla="*/ 294 h 788"/>
                    <a:gd name="T78" fmla="*/ 105 w 918"/>
                    <a:gd name="T79" fmla="*/ 243 h 788"/>
                    <a:gd name="T80" fmla="*/ 150 w 918"/>
                    <a:gd name="T81" fmla="*/ 180 h 788"/>
                    <a:gd name="T82" fmla="*/ 195 w 918"/>
                    <a:gd name="T83" fmla="*/ 123 h 788"/>
                    <a:gd name="T84" fmla="*/ 235 w 918"/>
                    <a:gd name="T85" fmla="*/ 87 h 788"/>
                    <a:gd name="T86" fmla="*/ 277 w 918"/>
                    <a:gd name="T87" fmla="*/ 62 h 788"/>
                    <a:gd name="T88" fmla="*/ 322 w 918"/>
                    <a:gd name="T89" fmla="*/ 41 h 788"/>
                    <a:gd name="T90" fmla="*/ 367 w 918"/>
                    <a:gd name="T91" fmla="*/ 26 h 788"/>
                    <a:gd name="T92" fmla="*/ 427 w 918"/>
                    <a:gd name="T93" fmla="*/ 21 h 788"/>
                    <a:gd name="T94" fmla="*/ 496 w 918"/>
                    <a:gd name="T95" fmla="*/ 23 h 788"/>
                    <a:gd name="T96" fmla="*/ 559 w 918"/>
                    <a:gd name="T97" fmla="*/ 29 h 788"/>
                    <a:gd name="T98" fmla="*/ 622 w 918"/>
                    <a:gd name="T99" fmla="*/ 41 h 788"/>
                    <a:gd name="T100" fmla="*/ 685 w 918"/>
                    <a:gd name="T101" fmla="*/ 66 h 788"/>
                    <a:gd name="T102" fmla="*/ 737 w 918"/>
                    <a:gd name="T103" fmla="*/ 93 h 788"/>
                    <a:gd name="T104" fmla="*/ 791 w 918"/>
                    <a:gd name="T105" fmla="*/ 132 h 788"/>
                    <a:gd name="T106" fmla="*/ 833 w 918"/>
                    <a:gd name="T107" fmla="*/ 173 h 788"/>
                    <a:gd name="T108" fmla="*/ 863 w 918"/>
                    <a:gd name="T109" fmla="*/ 215 h 788"/>
                    <a:gd name="T110" fmla="*/ 881 w 918"/>
                    <a:gd name="T111" fmla="*/ 267 h 788"/>
                    <a:gd name="T112" fmla="*/ 894 w 918"/>
                    <a:gd name="T113" fmla="*/ 327 h 788"/>
                    <a:gd name="T114" fmla="*/ 896 w 918"/>
                    <a:gd name="T115" fmla="*/ 390 h 788"/>
                    <a:gd name="T116" fmla="*/ 891 w 918"/>
                    <a:gd name="T117" fmla="*/ 455 h 788"/>
                    <a:gd name="T118" fmla="*/ 882 w 918"/>
                    <a:gd name="T119" fmla="*/ 510 h 788"/>
                    <a:gd name="T120" fmla="*/ 870 w 918"/>
                    <a:gd name="T121" fmla="*/ 585 h 788"/>
                    <a:gd name="T122" fmla="*/ 852 w 918"/>
                    <a:gd name="T123" fmla="*/ 643 h 788"/>
                    <a:gd name="T124" fmla="*/ 840 w 918"/>
                    <a:gd name="T125" fmla="*/ 684 h 78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918"/>
                    <a:gd name="T190" fmla="*/ 0 h 788"/>
                    <a:gd name="T191" fmla="*/ 918 w 918"/>
                    <a:gd name="T192" fmla="*/ 788 h 788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918" h="788">
                      <a:moveTo>
                        <a:pt x="840" y="684"/>
                      </a:moveTo>
                      <a:lnTo>
                        <a:pt x="863" y="646"/>
                      </a:lnTo>
                      <a:lnTo>
                        <a:pt x="884" y="588"/>
                      </a:lnTo>
                      <a:lnTo>
                        <a:pt x="905" y="509"/>
                      </a:lnTo>
                      <a:lnTo>
                        <a:pt x="917" y="429"/>
                      </a:lnTo>
                      <a:lnTo>
                        <a:pt x="918" y="342"/>
                      </a:lnTo>
                      <a:lnTo>
                        <a:pt x="906" y="275"/>
                      </a:lnTo>
                      <a:lnTo>
                        <a:pt x="891" y="224"/>
                      </a:lnTo>
                      <a:lnTo>
                        <a:pt x="866" y="179"/>
                      </a:lnTo>
                      <a:lnTo>
                        <a:pt x="827" y="135"/>
                      </a:lnTo>
                      <a:lnTo>
                        <a:pt x="788" y="105"/>
                      </a:lnTo>
                      <a:lnTo>
                        <a:pt x="745" y="74"/>
                      </a:lnTo>
                      <a:lnTo>
                        <a:pt x="700" y="50"/>
                      </a:lnTo>
                      <a:lnTo>
                        <a:pt x="656" y="30"/>
                      </a:lnTo>
                      <a:lnTo>
                        <a:pt x="602" y="15"/>
                      </a:lnTo>
                      <a:lnTo>
                        <a:pt x="550" y="6"/>
                      </a:lnTo>
                      <a:lnTo>
                        <a:pt x="481" y="0"/>
                      </a:lnTo>
                      <a:lnTo>
                        <a:pt x="397" y="2"/>
                      </a:lnTo>
                      <a:lnTo>
                        <a:pt x="338" y="12"/>
                      </a:lnTo>
                      <a:lnTo>
                        <a:pt x="286" y="35"/>
                      </a:lnTo>
                      <a:lnTo>
                        <a:pt x="235" y="60"/>
                      </a:lnTo>
                      <a:lnTo>
                        <a:pt x="196" y="93"/>
                      </a:lnTo>
                      <a:lnTo>
                        <a:pt x="157" y="135"/>
                      </a:lnTo>
                      <a:lnTo>
                        <a:pt x="117" y="188"/>
                      </a:lnTo>
                      <a:lnTo>
                        <a:pt x="82" y="245"/>
                      </a:lnTo>
                      <a:lnTo>
                        <a:pt x="54" y="302"/>
                      </a:lnTo>
                      <a:lnTo>
                        <a:pt x="30" y="365"/>
                      </a:lnTo>
                      <a:lnTo>
                        <a:pt x="12" y="431"/>
                      </a:lnTo>
                      <a:lnTo>
                        <a:pt x="3" y="491"/>
                      </a:lnTo>
                      <a:lnTo>
                        <a:pt x="0" y="552"/>
                      </a:lnTo>
                      <a:lnTo>
                        <a:pt x="4" y="616"/>
                      </a:lnTo>
                      <a:lnTo>
                        <a:pt x="15" y="681"/>
                      </a:lnTo>
                      <a:lnTo>
                        <a:pt x="49" y="788"/>
                      </a:lnTo>
                      <a:lnTo>
                        <a:pt x="31" y="654"/>
                      </a:lnTo>
                      <a:lnTo>
                        <a:pt x="21" y="564"/>
                      </a:lnTo>
                      <a:lnTo>
                        <a:pt x="19" y="501"/>
                      </a:lnTo>
                      <a:lnTo>
                        <a:pt x="30" y="435"/>
                      </a:lnTo>
                      <a:lnTo>
                        <a:pt x="51" y="366"/>
                      </a:lnTo>
                      <a:lnTo>
                        <a:pt x="78" y="294"/>
                      </a:lnTo>
                      <a:lnTo>
                        <a:pt x="105" y="243"/>
                      </a:lnTo>
                      <a:lnTo>
                        <a:pt x="150" y="180"/>
                      </a:lnTo>
                      <a:lnTo>
                        <a:pt x="195" y="123"/>
                      </a:lnTo>
                      <a:lnTo>
                        <a:pt x="235" y="87"/>
                      </a:lnTo>
                      <a:lnTo>
                        <a:pt x="277" y="62"/>
                      </a:lnTo>
                      <a:lnTo>
                        <a:pt x="322" y="41"/>
                      </a:lnTo>
                      <a:lnTo>
                        <a:pt x="367" y="26"/>
                      </a:lnTo>
                      <a:lnTo>
                        <a:pt x="427" y="21"/>
                      </a:lnTo>
                      <a:lnTo>
                        <a:pt x="496" y="23"/>
                      </a:lnTo>
                      <a:lnTo>
                        <a:pt x="559" y="29"/>
                      </a:lnTo>
                      <a:lnTo>
                        <a:pt x="622" y="41"/>
                      </a:lnTo>
                      <a:lnTo>
                        <a:pt x="685" y="66"/>
                      </a:lnTo>
                      <a:lnTo>
                        <a:pt x="737" y="93"/>
                      </a:lnTo>
                      <a:lnTo>
                        <a:pt x="791" y="132"/>
                      </a:lnTo>
                      <a:lnTo>
                        <a:pt x="833" y="173"/>
                      </a:lnTo>
                      <a:lnTo>
                        <a:pt x="863" y="215"/>
                      </a:lnTo>
                      <a:lnTo>
                        <a:pt x="881" y="267"/>
                      </a:lnTo>
                      <a:lnTo>
                        <a:pt x="894" y="327"/>
                      </a:lnTo>
                      <a:lnTo>
                        <a:pt x="896" y="390"/>
                      </a:lnTo>
                      <a:lnTo>
                        <a:pt x="891" y="455"/>
                      </a:lnTo>
                      <a:lnTo>
                        <a:pt x="882" y="510"/>
                      </a:lnTo>
                      <a:lnTo>
                        <a:pt x="870" y="585"/>
                      </a:lnTo>
                      <a:lnTo>
                        <a:pt x="852" y="643"/>
                      </a:lnTo>
                      <a:lnTo>
                        <a:pt x="840" y="6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</p:grpSp>
          <p:grpSp>
            <p:nvGrpSpPr>
              <p:cNvPr id="19499" name="Group 19"/>
              <p:cNvGrpSpPr>
                <a:grpSpLocks/>
              </p:cNvGrpSpPr>
              <p:nvPr/>
            </p:nvGrpSpPr>
            <p:grpSpPr bwMode="auto">
              <a:xfrm>
                <a:off x="2237" y="2511"/>
                <a:ext cx="724" cy="646"/>
                <a:chOff x="2237" y="2511"/>
                <a:chExt cx="724" cy="646"/>
              </a:xfrm>
            </p:grpSpPr>
            <p:sp>
              <p:nvSpPr>
                <p:cNvPr id="19510" name="Freeform 20"/>
                <p:cNvSpPr>
                  <a:spLocks/>
                </p:cNvSpPr>
                <p:nvPr/>
              </p:nvSpPr>
              <p:spPr bwMode="auto">
                <a:xfrm>
                  <a:off x="2237" y="2511"/>
                  <a:ext cx="706" cy="646"/>
                </a:xfrm>
                <a:custGeom>
                  <a:avLst/>
                  <a:gdLst>
                    <a:gd name="T0" fmla="*/ 667 w 706"/>
                    <a:gd name="T1" fmla="*/ 258 h 646"/>
                    <a:gd name="T2" fmla="*/ 624 w 706"/>
                    <a:gd name="T3" fmla="*/ 446 h 646"/>
                    <a:gd name="T4" fmla="*/ 574 w 706"/>
                    <a:gd name="T5" fmla="*/ 630 h 646"/>
                    <a:gd name="T6" fmla="*/ 568 w 706"/>
                    <a:gd name="T7" fmla="*/ 643 h 646"/>
                    <a:gd name="T8" fmla="*/ 558 w 706"/>
                    <a:gd name="T9" fmla="*/ 646 h 646"/>
                    <a:gd name="T10" fmla="*/ 501 w 706"/>
                    <a:gd name="T11" fmla="*/ 633 h 646"/>
                    <a:gd name="T12" fmla="*/ 384 w 706"/>
                    <a:gd name="T13" fmla="*/ 615 h 646"/>
                    <a:gd name="T14" fmla="*/ 379 w 706"/>
                    <a:gd name="T15" fmla="*/ 615 h 646"/>
                    <a:gd name="T16" fmla="*/ 214 w 706"/>
                    <a:gd name="T17" fmla="*/ 594 h 646"/>
                    <a:gd name="T18" fmla="*/ 95 w 706"/>
                    <a:gd name="T19" fmla="*/ 585 h 646"/>
                    <a:gd name="T20" fmla="*/ 18 w 706"/>
                    <a:gd name="T21" fmla="*/ 588 h 646"/>
                    <a:gd name="T22" fmla="*/ 3 w 706"/>
                    <a:gd name="T23" fmla="*/ 582 h 646"/>
                    <a:gd name="T24" fmla="*/ 0 w 706"/>
                    <a:gd name="T25" fmla="*/ 573 h 646"/>
                    <a:gd name="T26" fmla="*/ 38 w 706"/>
                    <a:gd name="T27" fmla="*/ 374 h 646"/>
                    <a:gd name="T28" fmla="*/ 90 w 706"/>
                    <a:gd name="T29" fmla="*/ 154 h 646"/>
                    <a:gd name="T30" fmla="*/ 127 w 706"/>
                    <a:gd name="T31" fmla="*/ 52 h 646"/>
                    <a:gd name="T32" fmla="*/ 150 w 706"/>
                    <a:gd name="T33" fmla="*/ 9 h 646"/>
                    <a:gd name="T34" fmla="*/ 162 w 706"/>
                    <a:gd name="T35" fmla="*/ 0 h 646"/>
                    <a:gd name="T36" fmla="*/ 177 w 706"/>
                    <a:gd name="T37" fmla="*/ 0 h 646"/>
                    <a:gd name="T38" fmla="*/ 217 w 706"/>
                    <a:gd name="T39" fmla="*/ 10 h 646"/>
                    <a:gd name="T40" fmla="*/ 249 w 706"/>
                    <a:gd name="T41" fmla="*/ 18 h 646"/>
                    <a:gd name="T42" fmla="*/ 376 w 706"/>
                    <a:gd name="T43" fmla="*/ 31 h 646"/>
                    <a:gd name="T44" fmla="*/ 441 w 706"/>
                    <a:gd name="T45" fmla="*/ 34 h 646"/>
                    <a:gd name="T46" fmla="*/ 408 w 706"/>
                    <a:gd name="T47" fmla="*/ 49 h 646"/>
                    <a:gd name="T48" fmla="*/ 351 w 706"/>
                    <a:gd name="T49" fmla="*/ 45 h 646"/>
                    <a:gd name="T50" fmla="*/ 291 w 706"/>
                    <a:gd name="T51" fmla="*/ 39 h 646"/>
                    <a:gd name="T52" fmla="*/ 237 w 706"/>
                    <a:gd name="T53" fmla="*/ 31 h 646"/>
                    <a:gd name="T54" fmla="*/ 177 w 706"/>
                    <a:gd name="T55" fmla="*/ 19 h 646"/>
                    <a:gd name="T56" fmla="*/ 165 w 706"/>
                    <a:gd name="T57" fmla="*/ 19 h 646"/>
                    <a:gd name="T58" fmla="*/ 145 w 706"/>
                    <a:gd name="T59" fmla="*/ 61 h 646"/>
                    <a:gd name="T60" fmla="*/ 111 w 706"/>
                    <a:gd name="T61" fmla="*/ 141 h 646"/>
                    <a:gd name="T62" fmla="*/ 95 w 706"/>
                    <a:gd name="T63" fmla="*/ 213 h 646"/>
                    <a:gd name="T64" fmla="*/ 69 w 706"/>
                    <a:gd name="T65" fmla="*/ 318 h 646"/>
                    <a:gd name="T66" fmla="*/ 48 w 706"/>
                    <a:gd name="T67" fmla="*/ 409 h 646"/>
                    <a:gd name="T68" fmla="*/ 33 w 706"/>
                    <a:gd name="T69" fmla="*/ 488 h 646"/>
                    <a:gd name="T70" fmla="*/ 21 w 706"/>
                    <a:gd name="T71" fmla="*/ 561 h 646"/>
                    <a:gd name="T72" fmla="*/ 21 w 706"/>
                    <a:gd name="T73" fmla="*/ 571 h 646"/>
                    <a:gd name="T74" fmla="*/ 111 w 706"/>
                    <a:gd name="T75" fmla="*/ 571 h 646"/>
                    <a:gd name="T76" fmla="*/ 210 w 706"/>
                    <a:gd name="T77" fmla="*/ 577 h 646"/>
                    <a:gd name="T78" fmla="*/ 310 w 706"/>
                    <a:gd name="T79" fmla="*/ 591 h 646"/>
                    <a:gd name="T80" fmla="*/ 414 w 706"/>
                    <a:gd name="T81" fmla="*/ 606 h 646"/>
                    <a:gd name="T82" fmla="*/ 555 w 706"/>
                    <a:gd name="T83" fmla="*/ 624 h 646"/>
                    <a:gd name="T84" fmla="*/ 586 w 706"/>
                    <a:gd name="T85" fmla="*/ 526 h 646"/>
                    <a:gd name="T86" fmla="*/ 624 w 706"/>
                    <a:gd name="T87" fmla="*/ 370 h 646"/>
                    <a:gd name="T88" fmla="*/ 643 w 706"/>
                    <a:gd name="T89" fmla="*/ 291 h 646"/>
                    <a:gd name="T90" fmla="*/ 670 w 706"/>
                    <a:gd name="T91" fmla="*/ 199 h 646"/>
                    <a:gd name="T92" fmla="*/ 706 w 706"/>
                    <a:gd name="T93" fmla="*/ 99 h 646"/>
                    <a:gd name="T94" fmla="*/ 683 w 706"/>
                    <a:gd name="T95" fmla="*/ 187 h 646"/>
                    <a:gd name="T96" fmla="*/ 667 w 706"/>
                    <a:gd name="T97" fmla="*/ 258 h 64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706"/>
                    <a:gd name="T148" fmla="*/ 0 h 646"/>
                    <a:gd name="T149" fmla="*/ 706 w 706"/>
                    <a:gd name="T150" fmla="*/ 646 h 64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706" h="646">
                      <a:moveTo>
                        <a:pt x="667" y="258"/>
                      </a:moveTo>
                      <a:lnTo>
                        <a:pt x="624" y="446"/>
                      </a:lnTo>
                      <a:lnTo>
                        <a:pt x="574" y="630"/>
                      </a:lnTo>
                      <a:lnTo>
                        <a:pt x="568" y="643"/>
                      </a:lnTo>
                      <a:lnTo>
                        <a:pt x="558" y="646"/>
                      </a:lnTo>
                      <a:lnTo>
                        <a:pt x="501" y="633"/>
                      </a:lnTo>
                      <a:lnTo>
                        <a:pt x="384" y="615"/>
                      </a:lnTo>
                      <a:lnTo>
                        <a:pt x="379" y="615"/>
                      </a:lnTo>
                      <a:lnTo>
                        <a:pt x="214" y="594"/>
                      </a:lnTo>
                      <a:lnTo>
                        <a:pt x="95" y="585"/>
                      </a:lnTo>
                      <a:lnTo>
                        <a:pt x="18" y="588"/>
                      </a:lnTo>
                      <a:lnTo>
                        <a:pt x="3" y="582"/>
                      </a:lnTo>
                      <a:lnTo>
                        <a:pt x="0" y="573"/>
                      </a:lnTo>
                      <a:lnTo>
                        <a:pt x="38" y="374"/>
                      </a:lnTo>
                      <a:lnTo>
                        <a:pt x="90" y="154"/>
                      </a:lnTo>
                      <a:lnTo>
                        <a:pt x="127" y="52"/>
                      </a:lnTo>
                      <a:lnTo>
                        <a:pt x="150" y="9"/>
                      </a:lnTo>
                      <a:lnTo>
                        <a:pt x="162" y="0"/>
                      </a:lnTo>
                      <a:lnTo>
                        <a:pt x="177" y="0"/>
                      </a:lnTo>
                      <a:lnTo>
                        <a:pt x="217" y="10"/>
                      </a:lnTo>
                      <a:lnTo>
                        <a:pt x="249" y="18"/>
                      </a:lnTo>
                      <a:lnTo>
                        <a:pt x="376" y="31"/>
                      </a:lnTo>
                      <a:lnTo>
                        <a:pt x="441" y="34"/>
                      </a:lnTo>
                      <a:lnTo>
                        <a:pt x="408" y="49"/>
                      </a:lnTo>
                      <a:lnTo>
                        <a:pt x="351" y="45"/>
                      </a:lnTo>
                      <a:lnTo>
                        <a:pt x="291" y="39"/>
                      </a:lnTo>
                      <a:lnTo>
                        <a:pt x="237" y="31"/>
                      </a:lnTo>
                      <a:lnTo>
                        <a:pt x="177" y="19"/>
                      </a:lnTo>
                      <a:lnTo>
                        <a:pt x="165" y="19"/>
                      </a:lnTo>
                      <a:lnTo>
                        <a:pt x="145" y="61"/>
                      </a:lnTo>
                      <a:lnTo>
                        <a:pt x="111" y="141"/>
                      </a:lnTo>
                      <a:lnTo>
                        <a:pt x="95" y="213"/>
                      </a:lnTo>
                      <a:lnTo>
                        <a:pt x="69" y="318"/>
                      </a:lnTo>
                      <a:lnTo>
                        <a:pt x="48" y="409"/>
                      </a:lnTo>
                      <a:lnTo>
                        <a:pt x="33" y="488"/>
                      </a:lnTo>
                      <a:lnTo>
                        <a:pt x="21" y="561"/>
                      </a:lnTo>
                      <a:lnTo>
                        <a:pt x="21" y="571"/>
                      </a:lnTo>
                      <a:lnTo>
                        <a:pt x="111" y="571"/>
                      </a:lnTo>
                      <a:lnTo>
                        <a:pt x="210" y="577"/>
                      </a:lnTo>
                      <a:lnTo>
                        <a:pt x="310" y="591"/>
                      </a:lnTo>
                      <a:lnTo>
                        <a:pt x="414" y="606"/>
                      </a:lnTo>
                      <a:lnTo>
                        <a:pt x="555" y="624"/>
                      </a:lnTo>
                      <a:lnTo>
                        <a:pt x="586" y="526"/>
                      </a:lnTo>
                      <a:lnTo>
                        <a:pt x="624" y="370"/>
                      </a:lnTo>
                      <a:lnTo>
                        <a:pt x="643" y="291"/>
                      </a:lnTo>
                      <a:lnTo>
                        <a:pt x="670" y="199"/>
                      </a:lnTo>
                      <a:lnTo>
                        <a:pt x="706" y="99"/>
                      </a:lnTo>
                      <a:lnTo>
                        <a:pt x="683" y="187"/>
                      </a:lnTo>
                      <a:lnTo>
                        <a:pt x="667" y="2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grpSp>
              <p:nvGrpSpPr>
                <p:cNvPr id="19511" name="Group 21"/>
                <p:cNvGrpSpPr>
                  <a:grpSpLocks/>
                </p:cNvGrpSpPr>
                <p:nvPr/>
              </p:nvGrpSpPr>
              <p:grpSpPr bwMode="auto">
                <a:xfrm>
                  <a:off x="2332" y="2545"/>
                  <a:ext cx="629" cy="512"/>
                  <a:chOff x="2332" y="2545"/>
                  <a:chExt cx="629" cy="512"/>
                </a:xfrm>
              </p:grpSpPr>
              <p:sp>
                <p:nvSpPr>
                  <p:cNvPr id="19512" name="Freeform 22"/>
                  <p:cNvSpPr>
                    <a:spLocks/>
                  </p:cNvSpPr>
                  <p:nvPr/>
                </p:nvSpPr>
                <p:spPr bwMode="auto">
                  <a:xfrm>
                    <a:off x="2332" y="2545"/>
                    <a:ext cx="629" cy="512"/>
                  </a:xfrm>
                  <a:custGeom>
                    <a:avLst/>
                    <a:gdLst>
                      <a:gd name="T0" fmla="*/ 352 w 629"/>
                      <a:gd name="T1" fmla="*/ 0 h 512"/>
                      <a:gd name="T2" fmla="*/ 544 w 629"/>
                      <a:gd name="T3" fmla="*/ 5 h 512"/>
                      <a:gd name="T4" fmla="*/ 620 w 629"/>
                      <a:gd name="T5" fmla="*/ 12 h 512"/>
                      <a:gd name="T6" fmla="*/ 623 w 629"/>
                      <a:gd name="T7" fmla="*/ 35 h 512"/>
                      <a:gd name="T8" fmla="*/ 569 w 629"/>
                      <a:gd name="T9" fmla="*/ 206 h 512"/>
                      <a:gd name="T10" fmla="*/ 562 w 629"/>
                      <a:gd name="T11" fmla="*/ 183 h 512"/>
                      <a:gd name="T12" fmla="*/ 594 w 629"/>
                      <a:gd name="T13" fmla="*/ 47 h 512"/>
                      <a:gd name="T14" fmla="*/ 591 w 629"/>
                      <a:gd name="T15" fmla="*/ 24 h 512"/>
                      <a:gd name="T16" fmla="*/ 427 w 629"/>
                      <a:gd name="T17" fmla="*/ 21 h 512"/>
                      <a:gd name="T18" fmla="*/ 389 w 629"/>
                      <a:gd name="T19" fmla="*/ 33 h 512"/>
                      <a:gd name="T20" fmla="*/ 464 w 629"/>
                      <a:gd name="T21" fmla="*/ 71 h 512"/>
                      <a:gd name="T22" fmla="*/ 508 w 629"/>
                      <a:gd name="T23" fmla="*/ 108 h 512"/>
                      <a:gd name="T24" fmla="*/ 533 w 629"/>
                      <a:gd name="T25" fmla="*/ 159 h 512"/>
                      <a:gd name="T26" fmla="*/ 544 w 629"/>
                      <a:gd name="T27" fmla="*/ 218 h 512"/>
                      <a:gd name="T28" fmla="*/ 547 w 629"/>
                      <a:gd name="T29" fmla="*/ 272 h 512"/>
                      <a:gd name="T30" fmla="*/ 526 w 629"/>
                      <a:gd name="T31" fmla="*/ 358 h 512"/>
                      <a:gd name="T32" fmla="*/ 473 w 629"/>
                      <a:gd name="T33" fmla="*/ 424 h 512"/>
                      <a:gd name="T34" fmla="*/ 403 w 629"/>
                      <a:gd name="T35" fmla="*/ 480 h 512"/>
                      <a:gd name="T36" fmla="*/ 317 w 629"/>
                      <a:gd name="T37" fmla="*/ 507 h 512"/>
                      <a:gd name="T38" fmla="*/ 227 w 629"/>
                      <a:gd name="T39" fmla="*/ 512 h 512"/>
                      <a:gd name="T40" fmla="*/ 136 w 629"/>
                      <a:gd name="T41" fmla="*/ 494 h 512"/>
                      <a:gd name="T42" fmla="*/ 70 w 629"/>
                      <a:gd name="T43" fmla="*/ 454 h 512"/>
                      <a:gd name="T44" fmla="*/ 27 w 629"/>
                      <a:gd name="T45" fmla="*/ 391 h 512"/>
                      <a:gd name="T46" fmla="*/ 3 w 629"/>
                      <a:gd name="T47" fmla="*/ 312 h 512"/>
                      <a:gd name="T48" fmla="*/ 3 w 629"/>
                      <a:gd name="T49" fmla="*/ 236 h 512"/>
                      <a:gd name="T50" fmla="*/ 24 w 629"/>
                      <a:gd name="T51" fmla="*/ 171 h 512"/>
                      <a:gd name="T52" fmla="*/ 67 w 629"/>
                      <a:gd name="T53" fmla="*/ 114 h 512"/>
                      <a:gd name="T54" fmla="*/ 137 w 629"/>
                      <a:gd name="T55" fmla="*/ 65 h 512"/>
                      <a:gd name="T56" fmla="*/ 232 w 629"/>
                      <a:gd name="T57" fmla="*/ 21 h 512"/>
                      <a:gd name="T58" fmla="*/ 305 w 629"/>
                      <a:gd name="T59" fmla="*/ 11 h 512"/>
                      <a:gd name="T60" fmla="*/ 175 w 629"/>
                      <a:gd name="T61" fmla="*/ 65 h 512"/>
                      <a:gd name="T62" fmla="*/ 82 w 629"/>
                      <a:gd name="T63" fmla="*/ 126 h 512"/>
                      <a:gd name="T64" fmla="*/ 34 w 629"/>
                      <a:gd name="T65" fmla="*/ 201 h 512"/>
                      <a:gd name="T66" fmla="*/ 22 w 629"/>
                      <a:gd name="T67" fmla="*/ 300 h 512"/>
                      <a:gd name="T68" fmla="*/ 49 w 629"/>
                      <a:gd name="T69" fmla="*/ 381 h 512"/>
                      <a:gd name="T70" fmla="*/ 103 w 629"/>
                      <a:gd name="T71" fmla="*/ 450 h 512"/>
                      <a:gd name="T72" fmla="*/ 167 w 629"/>
                      <a:gd name="T73" fmla="*/ 480 h 512"/>
                      <a:gd name="T74" fmla="*/ 250 w 629"/>
                      <a:gd name="T75" fmla="*/ 492 h 512"/>
                      <a:gd name="T76" fmla="*/ 352 w 629"/>
                      <a:gd name="T77" fmla="*/ 474 h 512"/>
                      <a:gd name="T78" fmla="*/ 443 w 629"/>
                      <a:gd name="T79" fmla="*/ 427 h 512"/>
                      <a:gd name="T80" fmla="*/ 505 w 629"/>
                      <a:gd name="T81" fmla="*/ 358 h 512"/>
                      <a:gd name="T82" fmla="*/ 529 w 629"/>
                      <a:gd name="T83" fmla="*/ 273 h 512"/>
                      <a:gd name="T84" fmla="*/ 515 w 629"/>
                      <a:gd name="T85" fmla="*/ 180 h 512"/>
                      <a:gd name="T86" fmla="*/ 488 w 629"/>
                      <a:gd name="T87" fmla="*/ 120 h 512"/>
                      <a:gd name="T88" fmla="*/ 431 w 629"/>
                      <a:gd name="T89" fmla="*/ 77 h 512"/>
                      <a:gd name="T90" fmla="*/ 359 w 629"/>
                      <a:gd name="T91" fmla="*/ 45 h 512"/>
                      <a:gd name="T92" fmla="*/ 283 w 629"/>
                      <a:gd name="T93" fmla="*/ 38 h 512"/>
                      <a:gd name="T94" fmla="*/ 308 w 629"/>
                      <a:gd name="T95" fmla="*/ 11 h 512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629"/>
                      <a:gd name="T145" fmla="*/ 0 h 512"/>
                      <a:gd name="T146" fmla="*/ 629 w 629"/>
                      <a:gd name="T147" fmla="*/ 512 h 512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629" h="512">
                        <a:moveTo>
                          <a:pt x="295" y="0"/>
                        </a:moveTo>
                        <a:lnTo>
                          <a:pt x="352" y="0"/>
                        </a:lnTo>
                        <a:lnTo>
                          <a:pt x="434" y="0"/>
                        </a:lnTo>
                        <a:lnTo>
                          <a:pt x="544" y="5"/>
                        </a:lnTo>
                        <a:lnTo>
                          <a:pt x="606" y="8"/>
                        </a:lnTo>
                        <a:lnTo>
                          <a:pt x="620" y="12"/>
                        </a:lnTo>
                        <a:lnTo>
                          <a:pt x="629" y="18"/>
                        </a:lnTo>
                        <a:lnTo>
                          <a:pt x="623" y="35"/>
                        </a:lnTo>
                        <a:lnTo>
                          <a:pt x="603" y="87"/>
                        </a:lnTo>
                        <a:lnTo>
                          <a:pt x="569" y="206"/>
                        </a:lnTo>
                        <a:lnTo>
                          <a:pt x="547" y="281"/>
                        </a:lnTo>
                        <a:lnTo>
                          <a:pt x="562" y="183"/>
                        </a:lnTo>
                        <a:lnTo>
                          <a:pt x="581" y="101"/>
                        </a:lnTo>
                        <a:lnTo>
                          <a:pt x="594" y="47"/>
                        </a:lnTo>
                        <a:lnTo>
                          <a:pt x="599" y="30"/>
                        </a:lnTo>
                        <a:lnTo>
                          <a:pt x="591" y="24"/>
                        </a:lnTo>
                        <a:lnTo>
                          <a:pt x="523" y="23"/>
                        </a:lnTo>
                        <a:lnTo>
                          <a:pt x="427" y="21"/>
                        </a:lnTo>
                        <a:lnTo>
                          <a:pt x="346" y="21"/>
                        </a:lnTo>
                        <a:lnTo>
                          <a:pt x="389" y="33"/>
                        </a:lnTo>
                        <a:lnTo>
                          <a:pt x="431" y="51"/>
                        </a:lnTo>
                        <a:lnTo>
                          <a:pt x="464" y="71"/>
                        </a:lnTo>
                        <a:lnTo>
                          <a:pt x="487" y="89"/>
                        </a:lnTo>
                        <a:lnTo>
                          <a:pt x="508" y="108"/>
                        </a:lnTo>
                        <a:lnTo>
                          <a:pt x="521" y="137"/>
                        </a:lnTo>
                        <a:lnTo>
                          <a:pt x="533" y="159"/>
                        </a:lnTo>
                        <a:lnTo>
                          <a:pt x="541" y="189"/>
                        </a:lnTo>
                        <a:lnTo>
                          <a:pt x="544" y="218"/>
                        </a:lnTo>
                        <a:lnTo>
                          <a:pt x="545" y="243"/>
                        </a:lnTo>
                        <a:lnTo>
                          <a:pt x="547" y="272"/>
                        </a:lnTo>
                        <a:lnTo>
                          <a:pt x="539" y="313"/>
                        </a:lnTo>
                        <a:lnTo>
                          <a:pt x="526" y="358"/>
                        </a:lnTo>
                        <a:lnTo>
                          <a:pt x="506" y="388"/>
                        </a:lnTo>
                        <a:lnTo>
                          <a:pt x="473" y="424"/>
                        </a:lnTo>
                        <a:lnTo>
                          <a:pt x="440" y="451"/>
                        </a:lnTo>
                        <a:lnTo>
                          <a:pt x="403" y="480"/>
                        </a:lnTo>
                        <a:lnTo>
                          <a:pt x="364" y="494"/>
                        </a:lnTo>
                        <a:lnTo>
                          <a:pt x="317" y="507"/>
                        </a:lnTo>
                        <a:lnTo>
                          <a:pt x="275" y="512"/>
                        </a:lnTo>
                        <a:lnTo>
                          <a:pt x="227" y="512"/>
                        </a:lnTo>
                        <a:lnTo>
                          <a:pt x="182" y="506"/>
                        </a:lnTo>
                        <a:lnTo>
                          <a:pt x="136" y="494"/>
                        </a:lnTo>
                        <a:lnTo>
                          <a:pt x="106" y="480"/>
                        </a:lnTo>
                        <a:lnTo>
                          <a:pt x="70" y="454"/>
                        </a:lnTo>
                        <a:lnTo>
                          <a:pt x="47" y="421"/>
                        </a:lnTo>
                        <a:lnTo>
                          <a:pt x="27" y="391"/>
                        </a:lnTo>
                        <a:lnTo>
                          <a:pt x="13" y="355"/>
                        </a:lnTo>
                        <a:lnTo>
                          <a:pt x="3" y="312"/>
                        </a:lnTo>
                        <a:lnTo>
                          <a:pt x="0" y="273"/>
                        </a:lnTo>
                        <a:lnTo>
                          <a:pt x="3" y="236"/>
                        </a:lnTo>
                        <a:lnTo>
                          <a:pt x="9" y="200"/>
                        </a:lnTo>
                        <a:lnTo>
                          <a:pt x="24" y="171"/>
                        </a:lnTo>
                        <a:lnTo>
                          <a:pt x="41" y="146"/>
                        </a:lnTo>
                        <a:lnTo>
                          <a:pt x="67" y="114"/>
                        </a:lnTo>
                        <a:lnTo>
                          <a:pt x="101" y="90"/>
                        </a:lnTo>
                        <a:lnTo>
                          <a:pt x="137" y="65"/>
                        </a:lnTo>
                        <a:lnTo>
                          <a:pt x="190" y="39"/>
                        </a:lnTo>
                        <a:lnTo>
                          <a:pt x="232" y="21"/>
                        </a:lnTo>
                        <a:lnTo>
                          <a:pt x="272" y="9"/>
                        </a:lnTo>
                        <a:lnTo>
                          <a:pt x="305" y="11"/>
                        </a:lnTo>
                        <a:lnTo>
                          <a:pt x="247" y="36"/>
                        </a:lnTo>
                        <a:lnTo>
                          <a:pt x="175" y="65"/>
                        </a:lnTo>
                        <a:lnTo>
                          <a:pt x="124" y="96"/>
                        </a:lnTo>
                        <a:lnTo>
                          <a:pt x="82" y="126"/>
                        </a:lnTo>
                        <a:lnTo>
                          <a:pt x="50" y="167"/>
                        </a:lnTo>
                        <a:lnTo>
                          <a:pt x="34" y="201"/>
                        </a:lnTo>
                        <a:lnTo>
                          <a:pt x="22" y="252"/>
                        </a:lnTo>
                        <a:lnTo>
                          <a:pt x="22" y="300"/>
                        </a:lnTo>
                        <a:lnTo>
                          <a:pt x="34" y="339"/>
                        </a:lnTo>
                        <a:lnTo>
                          <a:pt x="49" y="381"/>
                        </a:lnTo>
                        <a:lnTo>
                          <a:pt x="73" y="421"/>
                        </a:lnTo>
                        <a:lnTo>
                          <a:pt x="103" y="450"/>
                        </a:lnTo>
                        <a:lnTo>
                          <a:pt x="131" y="467"/>
                        </a:lnTo>
                        <a:lnTo>
                          <a:pt x="167" y="480"/>
                        </a:lnTo>
                        <a:lnTo>
                          <a:pt x="208" y="489"/>
                        </a:lnTo>
                        <a:lnTo>
                          <a:pt x="250" y="492"/>
                        </a:lnTo>
                        <a:lnTo>
                          <a:pt x="301" y="486"/>
                        </a:lnTo>
                        <a:lnTo>
                          <a:pt x="352" y="474"/>
                        </a:lnTo>
                        <a:lnTo>
                          <a:pt x="397" y="457"/>
                        </a:lnTo>
                        <a:lnTo>
                          <a:pt x="443" y="427"/>
                        </a:lnTo>
                        <a:lnTo>
                          <a:pt x="472" y="397"/>
                        </a:lnTo>
                        <a:lnTo>
                          <a:pt x="505" y="358"/>
                        </a:lnTo>
                        <a:lnTo>
                          <a:pt x="523" y="313"/>
                        </a:lnTo>
                        <a:lnTo>
                          <a:pt x="529" y="273"/>
                        </a:lnTo>
                        <a:lnTo>
                          <a:pt x="524" y="227"/>
                        </a:lnTo>
                        <a:lnTo>
                          <a:pt x="515" y="180"/>
                        </a:lnTo>
                        <a:lnTo>
                          <a:pt x="505" y="149"/>
                        </a:lnTo>
                        <a:lnTo>
                          <a:pt x="488" y="120"/>
                        </a:lnTo>
                        <a:lnTo>
                          <a:pt x="463" y="96"/>
                        </a:lnTo>
                        <a:lnTo>
                          <a:pt x="431" y="77"/>
                        </a:lnTo>
                        <a:lnTo>
                          <a:pt x="395" y="57"/>
                        </a:lnTo>
                        <a:lnTo>
                          <a:pt x="359" y="45"/>
                        </a:lnTo>
                        <a:lnTo>
                          <a:pt x="319" y="38"/>
                        </a:lnTo>
                        <a:lnTo>
                          <a:pt x="283" y="38"/>
                        </a:lnTo>
                        <a:lnTo>
                          <a:pt x="250" y="38"/>
                        </a:lnTo>
                        <a:lnTo>
                          <a:pt x="308" y="11"/>
                        </a:lnTo>
                        <a:lnTo>
                          <a:pt x="29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s-MX" dirty="0"/>
                  </a:p>
                </p:txBody>
              </p:sp>
              <p:sp>
                <p:nvSpPr>
                  <p:cNvPr id="19513" name="Freeform 23"/>
                  <p:cNvSpPr>
                    <a:spLocks/>
                  </p:cNvSpPr>
                  <p:nvPr/>
                </p:nvSpPr>
                <p:spPr bwMode="auto">
                  <a:xfrm>
                    <a:off x="2543" y="2547"/>
                    <a:ext cx="103" cy="45"/>
                  </a:xfrm>
                  <a:custGeom>
                    <a:avLst/>
                    <a:gdLst>
                      <a:gd name="T0" fmla="*/ 63 w 103"/>
                      <a:gd name="T1" fmla="*/ 3 h 45"/>
                      <a:gd name="T2" fmla="*/ 0 w 103"/>
                      <a:gd name="T3" fmla="*/ 45 h 45"/>
                      <a:gd name="T4" fmla="*/ 69 w 103"/>
                      <a:gd name="T5" fmla="*/ 31 h 45"/>
                      <a:gd name="T6" fmla="*/ 103 w 103"/>
                      <a:gd name="T7" fmla="*/ 33 h 45"/>
                      <a:gd name="T8" fmla="*/ 99 w 103"/>
                      <a:gd name="T9" fmla="*/ 28 h 45"/>
                      <a:gd name="T10" fmla="*/ 96 w 103"/>
                      <a:gd name="T11" fmla="*/ 0 h 45"/>
                      <a:gd name="T12" fmla="*/ 63 w 103"/>
                      <a:gd name="T13" fmla="*/ 3 h 4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3"/>
                      <a:gd name="T22" fmla="*/ 0 h 45"/>
                      <a:gd name="T23" fmla="*/ 103 w 103"/>
                      <a:gd name="T24" fmla="*/ 45 h 4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3" h="45">
                        <a:moveTo>
                          <a:pt x="63" y="3"/>
                        </a:moveTo>
                        <a:lnTo>
                          <a:pt x="0" y="45"/>
                        </a:lnTo>
                        <a:lnTo>
                          <a:pt x="69" y="31"/>
                        </a:lnTo>
                        <a:lnTo>
                          <a:pt x="103" y="33"/>
                        </a:lnTo>
                        <a:lnTo>
                          <a:pt x="99" y="28"/>
                        </a:lnTo>
                        <a:lnTo>
                          <a:pt x="96" y="0"/>
                        </a:lnTo>
                        <a:lnTo>
                          <a:pt x="63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s-MX" dirty="0"/>
                  </a:p>
                </p:txBody>
              </p:sp>
            </p:grpSp>
          </p:grpSp>
          <p:sp>
            <p:nvSpPr>
              <p:cNvPr id="19500" name="Freeform 24"/>
              <p:cNvSpPr>
                <a:spLocks/>
              </p:cNvSpPr>
              <p:nvPr/>
            </p:nvSpPr>
            <p:spPr bwMode="auto">
              <a:xfrm>
                <a:off x="2344" y="2569"/>
                <a:ext cx="526" cy="482"/>
              </a:xfrm>
              <a:custGeom>
                <a:avLst/>
                <a:gdLst>
                  <a:gd name="T0" fmla="*/ 110 w 526"/>
                  <a:gd name="T1" fmla="*/ 65 h 482"/>
                  <a:gd name="T2" fmla="*/ 160 w 526"/>
                  <a:gd name="T3" fmla="*/ 36 h 482"/>
                  <a:gd name="T4" fmla="*/ 232 w 526"/>
                  <a:gd name="T5" fmla="*/ 6 h 482"/>
                  <a:gd name="T6" fmla="*/ 292 w 526"/>
                  <a:gd name="T7" fmla="*/ 0 h 482"/>
                  <a:gd name="T8" fmla="*/ 352 w 526"/>
                  <a:gd name="T9" fmla="*/ 9 h 482"/>
                  <a:gd name="T10" fmla="*/ 403 w 526"/>
                  <a:gd name="T11" fmla="*/ 32 h 482"/>
                  <a:gd name="T12" fmla="*/ 457 w 526"/>
                  <a:gd name="T13" fmla="*/ 62 h 482"/>
                  <a:gd name="T14" fmla="*/ 493 w 526"/>
                  <a:gd name="T15" fmla="*/ 98 h 482"/>
                  <a:gd name="T16" fmla="*/ 512 w 526"/>
                  <a:gd name="T17" fmla="*/ 149 h 482"/>
                  <a:gd name="T18" fmla="*/ 524 w 526"/>
                  <a:gd name="T19" fmla="*/ 201 h 482"/>
                  <a:gd name="T20" fmla="*/ 526 w 526"/>
                  <a:gd name="T21" fmla="*/ 258 h 482"/>
                  <a:gd name="T22" fmla="*/ 508 w 526"/>
                  <a:gd name="T23" fmla="*/ 324 h 482"/>
                  <a:gd name="T24" fmla="*/ 469 w 526"/>
                  <a:gd name="T25" fmla="*/ 378 h 482"/>
                  <a:gd name="T26" fmla="*/ 418 w 526"/>
                  <a:gd name="T27" fmla="*/ 423 h 482"/>
                  <a:gd name="T28" fmla="*/ 367 w 526"/>
                  <a:gd name="T29" fmla="*/ 456 h 482"/>
                  <a:gd name="T30" fmla="*/ 277 w 526"/>
                  <a:gd name="T31" fmla="*/ 482 h 482"/>
                  <a:gd name="T32" fmla="*/ 193 w 526"/>
                  <a:gd name="T33" fmla="*/ 477 h 482"/>
                  <a:gd name="T34" fmla="*/ 128 w 526"/>
                  <a:gd name="T35" fmla="*/ 459 h 482"/>
                  <a:gd name="T36" fmla="*/ 83 w 526"/>
                  <a:gd name="T37" fmla="*/ 435 h 482"/>
                  <a:gd name="T38" fmla="*/ 52 w 526"/>
                  <a:gd name="T39" fmla="*/ 397 h 482"/>
                  <a:gd name="T40" fmla="*/ 23 w 526"/>
                  <a:gd name="T41" fmla="*/ 345 h 482"/>
                  <a:gd name="T42" fmla="*/ 4 w 526"/>
                  <a:gd name="T43" fmla="*/ 295 h 482"/>
                  <a:gd name="T44" fmla="*/ 0 w 526"/>
                  <a:gd name="T45" fmla="*/ 234 h 482"/>
                  <a:gd name="T46" fmla="*/ 9 w 526"/>
                  <a:gd name="T47" fmla="*/ 177 h 482"/>
                  <a:gd name="T48" fmla="*/ 37 w 526"/>
                  <a:gd name="T49" fmla="*/ 129 h 482"/>
                  <a:gd name="T50" fmla="*/ 85 w 526"/>
                  <a:gd name="T51" fmla="*/ 81 h 482"/>
                  <a:gd name="T52" fmla="*/ 110 w 526"/>
                  <a:gd name="T53" fmla="*/ 65 h 48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6"/>
                  <a:gd name="T82" fmla="*/ 0 h 482"/>
                  <a:gd name="T83" fmla="*/ 526 w 526"/>
                  <a:gd name="T84" fmla="*/ 482 h 48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6" h="482">
                    <a:moveTo>
                      <a:pt x="110" y="65"/>
                    </a:moveTo>
                    <a:lnTo>
                      <a:pt x="160" y="36"/>
                    </a:lnTo>
                    <a:lnTo>
                      <a:pt x="232" y="6"/>
                    </a:lnTo>
                    <a:lnTo>
                      <a:pt x="292" y="0"/>
                    </a:lnTo>
                    <a:lnTo>
                      <a:pt x="352" y="9"/>
                    </a:lnTo>
                    <a:lnTo>
                      <a:pt x="403" y="32"/>
                    </a:lnTo>
                    <a:lnTo>
                      <a:pt x="457" y="62"/>
                    </a:lnTo>
                    <a:lnTo>
                      <a:pt x="493" y="98"/>
                    </a:lnTo>
                    <a:lnTo>
                      <a:pt x="512" y="149"/>
                    </a:lnTo>
                    <a:lnTo>
                      <a:pt x="524" y="201"/>
                    </a:lnTo>
                    <a:lnTo>
                      <a:pt x="526" y="258"/>
                    </a:lnTo>
                    <a:lnTo>
                      <a:pt x="508" y="324"/>
                    </a:lnTo>
                    <a:lnTo>
                      <a:pt x="469" y="378"/>
                    </a:lnTo>
                    <a:lnTo>
                      <a:pt x="418" y="423"/>
                    </a:lnTo>
                    <a:lnTo>
                      <a:pt x="367" y="456"/>
                    </a:lnTo>
                    <a:lnTo>
                      <a:pt x="277" y="482"/>
                    </a:lnTo>
                    <a:lnTo>
                      <a:pt x="193" y="477"/>
                    </a:lnTo>
                    <a:lnTo>
                      <a:pt x="128" y="459"/>
                    </a:lnTo>
                    <a:lnTo>
                      <a:pt x="83" y="435"/>
                    </a:lnTo>
                    <a:lnTo>
                      <a:pt x="52" y="397"/>
                    </a:lnTo>
                    <a:lnTo>
                      <a:pt x="23" y="345"/>
                    </a:lnTo>
                    <a:lnTo>
                      <a:pt x="4" y="295"/>
                    </a:lnTo>
                    <a:lnTo>
                      <a:pt x="0" y="234"/>
                    </a:lnTo>
                    <a:lnTo>
                      <a:pt x="9" y="177"/>
                    </a:lnTo>
                    <a:lnTo>
                      <a:pt x="37" y="129"/>
                    </a:lnTo>
                    <a:lnTo>
                      <a:pt x="85" y="81"/>
                    </a:lnTo>
                    <a:lnTo>
                      <a:pt x="110" y="6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9501" name="Freeform 25"/>
              <p:cNvSpPr>
                <a:spLocks/>
              </p:cNvSpPr>
              <p:nvPr/>
            </p:nvSpPr>
            <p:spPr bwMode="auto">
              <a:xfrm>
                <a:off x="2453" y="2662"/>
                <a:ext cx="288" cy="279"/>
              </a:xfrm>
              <a:custGeom>
                <a:avLst/>
                <a:gdLst>
                  <a:gd name="T0" fmla="*/ 30 w 288"/>
                  <a:gd name="T1" fmla="*/ 59 h 279"/>
                  <a:gd name="T2" fmla="*/ 63 w 288"/>
                  <a:gd name="T3" fmla="*/ 27 h 279"/>
                  <a:gd name="T4" fmla="*/ 100 w 288"/>
                  <a:gd name="T5" fmla="*/ 8 h 279"/>
                  <a:gd name="T6" fmla="*/ 153 w 288"/>
                  <a:gd name="T7" fmla="*/ 0 h 279"/>
                  <a:gd name="T8" fmla="*/ 213 w 288"/>
                  <a:gd name="T9" fmla="*/ 3 h 279"/>
                  <a:gd name="T10" fmla="*/ 258 w 288"/>
                  <a:gd name="T11" fmla="*/ 27 h 279"/>
                  <a:gd name="T12" fmla="*/ 276 w 288"/>
                  <a:gd name="T13" fmla="*/ 53 h 279"/>
                  <a:gd name="T14" fmla="*/ 288 w 288"/>
                  <a:gd name="T15" fmla="*/ 131 h 279"/>
                  <a:gd name="T16" fmla="*/ 280 w 288"/>
                  <a:gd name="T17" fmla="*/ 190 h 279"/>
                  <a:gd name="T18" fmla="*/ 252 w 288"/>
                  <a:gd name="T19" fmla="*/ 235 h 279"/>
                  <a:gd name="T20" fmla="*/ 213 w 288"/>
                  <a:gd name="T21" fmla="*/ 261 h 279"/>
                  <a:gd name="T22" fmla="*/ 160 w 288"/>
                  <a:gd name="T23" fmla="*/ 279 h 279"/>
                  <a:gd name="T24" fmla="*/ 102 w 288"/>
                  <a:gd name="T25" fmla="*/ 279 h 279"/>
                  <a:gd name="T26" fmla="*/ 51 w 288"/>
                  <a:gd name="T27" fmla="*/ 262 h 279"/>
                  <a:gd name="T28" fmla="*/ 21 w 288"/>
                  <a:gd name="T29" fmla="*/ 234 h 279"/>
                  <a:gd name="T30" fmla="*/ 6 w 288"/>
                  <a:gd name="T31" fmla="*/ 189 h 279"/>
                  <a:gd name="T32" fmla="*/ 0 w 288"/>
                  <a:gd name="T33" fmla="*/ 135 h 279"/>
                  <a:gd name="T34" fmla="*/ 12 w 288"/>
                  <a:gd name="T35" fmla="*/ 86 h 279"/>
                  <a:gd name="T36" fmla="*/ 30 w 288"/>
                  <a:gd name="T37" fmla="*/ 59 h 27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8"/>
                  <a:gd name="T58" fmla="*/ 0 h 279"/>
                  <a:gd name="T59" fmla="*/ 288 w 288"/>
                  <a:gd name="T60" fmla="*/ 279 h 27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8" h="279">
                    <a:moveTo>
                      <a:pt x="30" y="59"/>
                    </a:moveTo>
                    <a:lnTo>
                      <a:pt x="63" y="27"/>
                    </a:lnTo>
                    <a:lnTo>
                      <a:pt x="100" y="8"/>
                    </a:lnTo>
                    <a:lnTo>
                      <a:pt x="153" y="0"/>
                    </a:lnTo>
                    <a:lnTo>
                      <a:pt x="213" y="3"/>
                    </a:lnTo>
                    <a:lnTo>
                      <a:pt x="258" y="27"/>
                    </a:lnTo>
                    <a:lnTo>
                      <a:pt x="276" y="53"/>
                    </a:lnTo>
                    <a:lnTo>
                      <a:pt x="288" y="131"/>
                    </a:lnTo>
                    <a:lnTo>
                      <a:pt x="280" y="190"/>
                    </a:lnTo>
                    <a:lnTo>
                      <a:pt x="252" y="235"/>
                    </a:lnTo>
                    <a:lnTo>
                      <a:pt x="213" y="261"/>
                    </a:lnTo>
                    <a:lnTo>
                      <a:pt x="160" y="279"/>
                    </a:lnTo>
                    <a:lnTo>
                      <a:pt x="102" y="279"/>
                    </a:lnTo>
                    <a:lnTo>
                      <a:pt x="51" y="262"/>
                    </a:lnTo>
                    <a:lnTo>
                      <a:pt x="21" y="234"/>
                    </a:lnTo>
                    <a:lnTo>
                      <a:pt x="6" y="189"/>
                    </a:lnTo>
                    <a:lnTo>
                      <a:pt x="0" y="135"/>
                    </a:lnTo>
                    <a:lnTo>
                      <a:pt x="12" y="86"/>
                    </a:lnTo>
                    <a:lnTo>
                      <a:pt x="30" y="59"/>
                    </a:lnTo>
                    <a:close/>
                  </a:path>
                </a:pathLst>
              </a:custGeom>
              <a:solidFill>
                <a:srgbClr val="FF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grpSp>
            <p:nvGrpSpPr>
              <p:cNvPr id="19502" name="Group 26"/>
              <p:cNvGrpSpPr>
                <a:grpSpLocks/>
              </p:cNvGrpSpPr>
              <p:nvPr/>
            </p:nvGrpSpPr>
            <p:grpSpPr bwMode="auto">
              <a:xfrm>
                <a:off x="2445" y="2653"/>
                <a:ext cx="308" cy="295"/>
                <a:chOff x="2445" y="2653"/>
                <a:chExt cx="308" cy="295"/>
              </a:xfrm>
            </p:grpSpPr>
            <p:sp>
              <p:nvSpPr>
                <p:cNvPr id="19508" name="Freeform 27"/>
                <p:cNvSpPr>
                  <a:spLocks/>
                </p:cNvSpPr>
                <p:nvPr/>
              </p:nvSpPr>
              <p:spPr bwMode="auto">
                <a:xfrm>
                  <a:off x="2471" y="2653"/>
                  <a:ext cx="282" cy="295"/>
                </a:xfrm>
                <a:custGeom>
                  <a:avLst/>
                  <a:gdLst>
                    <a:gd name="T0" fmla="*/ 66 w 282"/>
                    <a:gd name="T1" fmla="*/ 17 h 295"/>
                    <a:gd name="T2" fmla="*/ 99 w 282"/>
                    <a:gd name="T3" fmla="*/ 5 h 295"/>
                    <a:gd name="T4" fmla="*/ 141 w 282"/>
                    <a:gd name="T5" fmla="*/ 0 h 295"/>
                    <a:gd name="T6" fmla="*/ 181 w 282"/>
                    <a:gd name="T7" fmla="*/ 2 h 295"/>
                    <a:gd name="T8" fmla="*/ 219 w 282"/>
                    <a:gd name="T9" fmla="*/ 9 h 295"/>
                    <a:gd name="T10" fmla="*/ 244 w 282"/>
                    <a:gd name="T11" fmla="*/ 26 h 295"/>
                    <a:gd name="T12" fmla="*/ 262 w 282"/>
                    <a:gd name="T13" fmla="*/ 47 h 295"/>
                    <a:gd name="T14" fmla="*/ 273 w 282"/>
                    <a:gd name="T15" fmla="*/ 78 h 295"/>
                    <a:gd name="T16" fmla="*/ 280 w 282"/>
                    <a:gd name="T17" fmla="*/ 111 h 295"/>
                    <a:gd name="T18" fmla="*/ 282 w 282"/>
                    <a:gd name="T19" fmla="*/ 149 h 295"/>
                    <a:gd name="T20" fmla="*/ 279 w 282"/>
                    <a:gd name="T21" fmla="*/ 176 h 295"/>
                    <a:gd name="T22" fmla="*/ 270 w 282"/>
                    <a:gd name="T23" fmla="*/ 207 h 295"/>
                    <a:gd name="T24" fmla="*/ 253 w 282"/>
                    <a:gd name="T25" fmla="*/ 232 h 295"/>
                    <a:gd name="T26" fmla="*/ 235 w 282"/>
                    <a:gd name="T27" fmla="*/ 255 h 295"/>
                    <a:gd name="T28" fmla="*/ 213 w 282"/>
                    <a:gd name="T29" fmla="*/ 273 h 295"/>
                    <a:gd name="T30" fmla="*/ 183 w 282"/>
                    <a:gd name="T31" fmla="*/ 286 h 295"/>
                    <a:gd name="T32" fmla="*/ 150 w 282"/>
                    <a:gd name="T33" fmla="*/ 294 h 295"/>
                    <a:gd name="T34" fmla="*/ 108 w 282"/>
                    <a:gd name="T35" fmla="*/ 295 h 295"/>
                    <a:gd name="T36" fmla="*/ 72 w 282"/>
                    <a:gd name="T37" fmla="*/ 292 h 295"/>
                    <a:gd name="T38" fmla="*/ 45 w 282"/>
                    <a:gd name="T39" fmla="*/ 280 h 295"/>
                    <a:gd name="T40" fmla="*/ 15 w 282"/>
                    <a:gd name="T41" fmla="*/ 262 h 295"/>
                    <a:gd name="T42" fmla="*/ 0 w 282"/>
                    <a:gd name="T43" fmla="*/ 241 h 295"/>
                    <a:gd name="T44" fmla="*/ 48 w 282"/>
                    <a:gd name="T45" fmla="*/ 267 h 295"/>
                    <a:gd name="T46" fmla="*/ 99 w 282"/>
                    <a:gd name="T47" fmla="*/ 280 h 295"/>
                    <a:gd name="T48" fmla="*/ 139 w 282"/>
                    <a:gd name="T49" fmla="*/ 277 h 295"/>
                    <a:gd name="T50" fmla="*/ 177 w 282"/>
                    <a:gd name="T51" fmla="*/ 267 h 295"/>
                    <a:gd name="T52" fmla="*/ 207 w 282"/>
                    <a:gd name="T53" fmla="*/ 253 h 295"/>
                    <a:gd name="T54" fmla="*/ 232 w 282"/>
                    <a:gd name="T55" fmla="*/ 229 h 295"/>
                    <a:gd name="T56" fmla="*/ 252 w 282"/>
                    <a:gd name="T57" fmla="*/ 201 h 295"/>
                    <a:gd name="T58" fmla="*/ 259 w 282"/>
                    <a:gd name="T59" fmla="*/ 165 h 295"/>
                    <a:gd name="T60" fmla="*/ 261 w 282"/>
                    <a:gd name="T61" fmla="*/ 126 h 295"/>
                    <a:gd name="T62" fmla="*/ 255 w 282"/>
                    <a:gd name="T63" fmla="*/ 87 h 295"/>
                    <a:gd name="T64" fmla="*/ 244 w 282"/>
                    <a:gd name="T65" fmla="*/ 54 h 295"/>
                    <a:gd name="T66" fmla="*/ 219 w 282"/>
                    <a:gd name="T67" fmla="*/ 32 h 295"/>
                    <a:gd name="T68" fmla="*/ 180 w 282"/>
                    <a:gd name="T69" fmla="*/ 18 h 295"/>
                    <a:gd name="T70" fmla="*/ 141 w 282"/>
                    <a:gd name="T71" fmla="*/ 17 h 295"/>
                    <a:gd name="T72" fmla="*/ 93 w 282"/>
                    <a:gd name="T73" fmla="*/ 21 h 295"/>
                    <a:gd name="T74" fmla="*/ 48 w 282"/>
                    <a:gd name="T75" fmla="*/ 35 h 295"/>
                    <a:gd name="T76" fmla="*/ 66 w 282"/>
                    <a:gd name="T77" fmla="*/ 17 h 295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82"/>
                    <a:gd name="T118" fmla="*/ 0 h 295"/>
                    <a:gd name="T119" fmla="*/ 282 w 282"/>
                    <a:gd name="T120" fmla="*/ 295 h 295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82" h="295">
                      <a:moveTo>
                        <a:pt x="66" y="17"/>
                      </a:moveTo>
                      <a:lnTo>
                        <a:pt x="99" y="5"/>
                      </a:lnTo>
                      <a:lnTo>
                        <a:pt x="141" y="0"/>
                      </a:lnTo>
                      <a:lnTo>
                        <a:pt x="181" y="2"/>
                      </a:lnTo>
                      <a:lnTo>
                        <a:pt x="219" y="9"/>
                      </a:lnTo>
                      <a:lnTo>
                        <a:pt x="244" y="26"/>
                      </a:lnTo>
                      <a:lnTo>
                        <a:pt x="262" y="47"/>
                      </a:lnTo>
                      <a:lnTo>
                        <a:pt x="273" y="78"/>
                      </a:lnTo>
                      <a:lnTo>
                        <a:pt x="280" y="111"/>
                      </a:lnTo>
                      <a:lnTo>
                        <a:pt x="282" y="149"/>
                      </a:lnTo>
                      <a:lnTo>
                        <a:pt x="279" y="176"/>
                      </a:lnTo>
                      <a:lnTo>
                        <a:pt x="270" y="207"/>
                      </a:lnTo>
                      <a:lnTo>
                        <a:pt x="253" y="232"/>
                      </a:lnTo>
                      <a:lnTo>
                        <a:pt x="235" y="255"/>
                      </a:lnTo>
                      <a:lnTo>
                        <a:pt x="213" y="273"/>
                      </a:lnTo>
                      <a:lnTo>
                        <a:pt x="183" y="286"/>
                      </a:lnTo>
                      <a:lnTo>
                        <a:pt x="150" y="294"/>
                      </a:lnTo>
                      <a:lnTo>
                        <a:pt x="108" y="295"/>
                      </a:lnTo>
                      <a:lnTo>
                        <a:pt x="72" y="292"/>
                      </a:lnTo>
                      <a:lnTo>
                        <a:pt x="45" y="280"/>
                      </a:lnTo>
                      <a:lnTo>
                        <a:pt x="15" y="262"/>
                      </a:lnTo>
                      <a:lnTo>
                        <a:pt x="0" y="241"/>
                      </a:lnTo>
                      <a:lnTo>
                        <a:pt x="48" y="267"/>
                      </a:lnTo>
                      <a:lnTo>
                        <a:pt x="99" y="280"/>
                      </a:lnTo>
                      <a:lnTo>
                        <a:pt x="139" y="277"/>
                      </a:lnTo>
                      <a:lnTo>
                        <a:pt x="177" y="267"/>
                      </a:lnTo>
                      <a:lnTo>
                        <a:pt x="207" y="253"/>
                      </a:lnTo>
                      <a:lnTo>
                        <a:pt x="232" y="229"/>
                      </a:lnTo>
                      <a:lnTo>
                        <a:pt x="252" y="201"/>
                      </a:lnTo>
                      <a:lnTo>
                        <a:pt x="259" y="165"/>
                      </a:lnTo>
                      <a:lnTo>
                        <a:pt x="261" y="126"/>
                      </a:lnTo>
                      <a:lnTo>
                        <a:pt x="255" y="87"/>
                      </a:lnTo>
                      <a:lnTo>
                        <a:pt x="244" y="54"/>
                      </a:lnTo>
                      <a:lnTo>
                        <a:pt x="219" y="32"/>
                      </a:lnTo>
                      <a:lnTo>
                        <a:pt x="180" y="18"/>
                      </a:lnTo>
                      <a:lnTo>
                        <a:pt x="141" y="17"/>
                      </a:lnTo>
                      <a:lnTo>
                        <a:pt x="93" y="21"/>
                      </a:lnTo>
                      <a:lnTo>
                        <a:pt x="48" y="35"/>
                      </a:lnTo>
                      <a:lnTo>
                        <a:pt x="66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19509" name="Freeform 28"/>
                <p:cNvSpPr>
                  <a:spLocks/>
                </p:cNvSpPr>
                <p:nvPr/>
              </p:nvSpPr>
              <p:spPr bwMode="auto">
                <a:xfrm>
                  <a:off x="2445" y="2662"/>
                  <a:ext cx="131" cy="268"/>
                </a:xfrm>
                <a:custGeom>
                  <a:avLst/>
                  <a:gdLst>
                    <a:gd name="T0" fmla="*/ 131 w 131"/>
                    <a:gd name="T1" fmla="*/ 0 h 268"/>
                    <a:gd name="T2" fmla="*/ 89 w 131"/>
                    <a:gd name="T3" fmla="*/ 8 h 268"/>
                    <a:gd name="T4" fmla="*/ 57 w 131"/>
                    <a:gd name="T5" fmla="*/ 26 h 268"/>
                    <a:gd name="T6" fmla="*/ 30 w 131"/>
                    <a:gd name="T7" fmla="*/ 50 h 268"/>
                    <a:gd name="T8" fmla="*/ 14 w 131"/>
                    <a:gd name="T9" fmla="*/ 78 h 268"/>
                    <a:gd name="T10" fmla="*/ 6 w 131"/>
                    <a:gd name="T11" fmla="*/ 111 h 268"/>
                    <a:gd name="T12" fmla="*/ 0 w 131"/>
                    <a:gd name="T13" fmla="*/ 141 h 268"/>
                    <a:gd name="T14" fmla="*/ 2 w 131"/>
                    <a:gd name="T15" fmla="*/ 170 h 268"/>
                    <a:gd name="T16" fmla="*/ 8 w 131"/>
                    <a:gd name="T17" fmla="*/ 199 h 268"/>
                    <a:gd name="T18" fmla="*/ 14 w 131"/>
                    <a:gd name="T19" fmla="*/ 220 h 268"/>
                    <a:gd name="T20" fmla="*/ 27 w 131"/>
                    <a:gd name="T21" fmla="*/ 243 h 268"/>
                    <a:gd name="T22" fmla="*/ 50 w 131"/>
                    <a:gd name="T23" fmla="*/ 259 h 268"/>
                    <a:gd name="T24" fmla="*/ 81 w 131"/>
                    <a:gd name="T25" fmla="*/ 268 h 268"/>
                    <a:gd name="T26" fmla="*/ 77 w 131"/>
                    <a:gd name="T27" fmla="*/ 268 h 268"/>
                    <a:gd name="T28" fmla="*/ 47 w 131"/>
                    <a:gd name="T29" fmla="*/ 240 h 268"/>
                    <a:gd name="T30" fmla="*/ 29 w 131"/>
                    <a:gd name="T31" fmla="*/ 211 h 268"/>
                    <a:gd name="T32" fmla="*/ 21 w 131"/>
                    <a:gd name="T33" fmla="*/ 176 h 268"/>
                    <a:gd name="T34" fmla="*/ 21 w 131"/>
                    <a:gd name="T35" fmla="*/ 134 h 268"/>
                    <a:gd name="T36" fmla="*/ 27 w 131"/>
                    <a:gd name="T37" fmla="*/ 98 h 268"/>
                    <a:gd name="T38" fmla="*/ 38 w 131"/>
                    <a:gd name="T39" fmla="*/ 71 h 268"/>
                    <a:gd name="T40" fmla="*/ 54 w 131"/>
                    <a:gd name="T41" fmla="*/ 48 h 268"/>
                    <a:gd name="T42" fmla="*/ 77 w 131"/>
                    <a:gd name="T43" fmla="*/ 32 h 268"/>
                    <a:gd name="T44" fmla="*/ 125 w 131"/>
                    <a:gd name="T45" fmla="*/ 3 h 268"/>
                    <a:gd name="T46" fmla="*/ 131 w 131"/>
                    <a:gd name="T47" fmla="*/ 0 h 2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31"/>
                    <a:gd name="T73" fmla="*/ 0 h 268"/>
                    <a:gd name="T74" fmla="*/ 131 w 131"/>
                    <a:gd name="T75" fmla="*/ 268 h 26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31" h="268">
                      <a:moveTo>
                        <a:pt x="131" y="0"/>
                      </a:moveTo>
                      <a:lnTo>
                        <a:pt x="89" y="8"/>
                      </a:lnTo>
                      <a:lnTo>
                        <a:pt x="57" y="26"/>
                      </a:lnTo>
                      <a:lnTo>
                        <a:pt x="30" y="50"/>
                      </a:lnTo>
                      <a:lnTo>
                        <a:pt x="14" y="78"/>
                      </a:lnTo>
                      <a:lnTo>
                        <a:pt x="6" y="111"/>
                      </a:lnTo>
                      <a:lnTo>
                        <a:pt x="0" y="141"/>
                      </a:lnTo>
                      <a:lnTo>
                        <a:pt x="2" y="170"/>
                      </a:lnTo>
                      <a:lnTo>
                        <a:pt x="8" y="199"/>
                      </a:lnTo>
                      <a:lnTo>
                        <a:pt x="14" y="220"/>
                      </a:lnTo>
                      <a:lnTo>
                        <a:pt x="27" y="243"/>
                      </a:lnTo>
                      <a:lnTo>
                        <a:pt x="50" y="259"/>
                      </a:lnTo>
                      <a:lnTo>
                        <a:pt x="81" y="268"/>
                      </a:lnTo>
                      <a:lnTo>
                        <a:pt x="77" y="268"/>
                      </a:lnTo>
                      <a:lnTo>
                        <a:pt x="47" y="240"/>
                      </a:lnTo>
                      <a:lnTo>
                        <a:pt x="29" y="211"/>
                      </a:lnTo>
                      <a:lnTo>
                        <a:pt x="21" y="176"/>
                      </a:lnTo>
                      <a:lnTo>
                        <a:pt x="21" y="134"/>
                      </a:lnTo>
                      <a:lnTo>
                        <a:pt x="27" y="98"/>
                      </a:lnTo>
                      <a:lnTo>
                        <a:pt x="38" y="71"/>
                      </a:lnTo>
                      <a:lnTo>
                        <a:pt x="54" y="48"/>
                      </a:lnTo>
                      <a:lnTo>
                        <a:pt x="77" y="32"/>
                      </a:lnTo>
                      <a:lnTo>
                        <a:pt x="125" y="3"/>
                      </a:lnTo>
                      <a:lnTo>
                        <a:pt x="13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</p:grpSp>
          <p:sp>
            <p:nvSpPr>
              <p:cNvPr id="19503" name="Freeform 29"/>
              <p:cNvSpPr>
                <a:spLocks/>
              </p:cNvSpPr>
              <p:nvPr/>
            </p:nvSpPr>
            <p:spPr bwMode="auto">
              <a:xfrm>
                <a:off x="2540" y="2751"/>
                <a:ext cx="111" cy="104"/>
              </a:xfrm>
              <a:custGeom>
                <a:avLst/>
                <a:gdLst>
                  <a:gd name="T0" fmla="*/ 18 w 111"/>
                  <a:gd name="T1" fmla="*/ 12 h 104"/>
                  <a:gd name="T2" fmla="*/ 34 w 111"/>
                  <a:gd name="T3" fmla="*/ 1 h 104"/>
                  <a:gd name="T4" fmla="*/ 63 w 111"/>
                  <a:gd name="T5" fmla="*/ 0 h 104"/>
                  <a:gd name="T6" fmla="*/ 88 w 111"/>
                  <a:gd name="T7" fmla="*/ 7 h 104"/>
                  <a:gd name="T8" fmla="*/ 108 w 111"/>
                  <a:gd name="T9" fmla="*/ 25 h 104"/>
                  <a:gd name="T10" fmla="*/ 111 w 111"/>
                  <a:gd name="T11" fmla="*/ 54 h 104"/>
                  <a:gd name="T12" fmla="*/ 105 w 111"/>
                  <a:gd name="T13" fmla="*/ 79 h 104"/>
                  <a:gd name="T14" fmla="*/ 90 w 111"/>
                  <a:gd name="T15" fmla="*/ 97 h 104"/>
                  <a:gd name="T16" fmla="*/ 63 w 111"/>
                  <a:gd name="T17" fmla="*/ 104 h 104"/>
                  <a:gd name="T18" fmla="*/ 39 w 111"/>
                  <a:gd name="T19" fmla="*/ 104 h 104"/>
                  <a:gd name="T20" fmla="*/ 18 w 111"/>
                  <a:gd name="T21" fmla="*/ 95 h 104"/>
                  <a:gd name="T22" fmla="*/ 4 w 111"/>
                  <a:gd name="T23" fmla="*/ 79 h 104"/>
                  <a:gd name="T24" fmla="*/ 0 w 111"/>
                  <a:gd name="T25" fmla="*/ 60 h 104"/>
                  <a:gd name="T26" fmla="*/ 7 w 111"/>
                  <a:gd name="T27" fmla="*/ 37 h 104"/>
                  <a:gd name="T28" fmla="*/ 13 w 111"/>
                  <a:gd name="T29" fmla="*/ 21 h 104"/>
                  <a:gd name="T30" fmla="*/ 18 w 111"/>
                  <a:gd name="T31" fmla="*/ 12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1"/>
                  <a:gd name="T49" fmla="*/ 0 h 104"/>
                  <a:gd name="T50" fmla="*/ 111 w 111"/>
                  <a:gd name="T51" fmla="*/ 104 h 10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1" h="104">
                    <a:moveTo>
                      <a:pt x="18" y="12"/>
                    </a:moveTo>
                    <a:lnTo>
                      <a:pt x="34" y="1"/>
                    </a:lnTo>
                    <a:lnTo>
                      <a:pt x="63" y="0"/>
                    </a:lnTo>
                    <a:lnTo>
                      <a:pt x="88" y="7"/>
                    </a:lnTo>
                    <a:lnTo>
                      <a:pt x="108" y="25"/>
                    </a:lnTo>
                    <a:lnTo>
                      <a:pt x="111" y="54"/>
                    </a:lnTo>
                    <a:lnTo>
                      <a:pt x="105" y="79"/>
                    </a:lnTo>
                    <a:lnTo>
                      <a:pt x="90" y="97"/>
                    </a:lnTo>
                    <a:lnTo>
                      <a:pt x="63" y="104"/>
                    </a:lnTo>
                    <a:lnTo>
                      <a:pt x="39" y="104"/>
                    </a:lnTo>
                    <a:lnTo>
                      <a:pt x="18" y="95"/>
                    </a:lnTo>
                    <a:lnTo>
                      <a:pt x="4" y="79"/>
                    </a:lnTo>
                    <a:lnTo>
                      <a:pt x="0" y="60"/>
                    </a:lnTo>
                    <a:lnTo>
                      <a:pt x="7" y="37"/>
                    </a:lnTo>
                    <a:lnTo>
                      <a:pt x="13" y="21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grpSp>
            <p:nvGrpSpPr>
              <p:cNvPr id="19504" name="Group 30"/>
              <p:cNvGrpSpPr>
                <a:grpSpLocks/>
              </p:cNvGrpSpPr>
              <p:nvPr/>
            </p:nvGrpSpPr>
            <p:grpSpPr bwMode="auto">
              <a:xfrm>
                <a:off x="2532" y="2743"/>
                <a:ext cx="128" cy="121"/>
                <a:chOff x="2532" y="2743"/>
                <a:chExt cx="128" cy="121"/>
              </a:xfrm>
            </p:grpSpPr>
            <p:sp>
              <p:nvSpPr>
                <p:cNvPr id="19506" name="Freeform 31"/>
                <p:cNvSpPr>
                  <a:spLocks/>
                </p:cNvSpPr>
                <p:nvPr/>
              </p:nvSpPr>
              <p:spPr bwMode="auto">
                <a:xfrm>
                  <a:off x="2541" y="2746"/>
                  <a:ext cx="119" cy="118"/>
                </a:xfrm>
                <a:custGeom>
                  <a:avLst/>
                  <a:gdLst>
                    <a:gd name="T0" fmla="*/ 57 w 119"/>
                    <a:gd name="T1" fmla="*/ 0 h 118"/>
                    <a:gd name="T2" fmla="*/ 84 w 119"/>
                    <a:gd name="T3" fmla="*/ 2 h 118"/>
                    <a:gd name="T4" fmla="*/ 105 w 119"/>
                    <a:gd name="T5" fmla="*/ 12 h 118"/>
                    <a:gd name="T6" fmla="*/ 114 w 119"/>
                    <a:gd name="T7" fmla="*/ 27 h 118"/>
                    <a:gd name="T8" fmla="*/ 119 w 119"/>
                    <a:gd name="T9" fmla="*/ 50 h 118"/>
                    <a:gd name="T10" fmla="*/ 116 w 119"/>
                    <a:gd name="T11" fmla="*/ 72 h 118"/>
                    <a:gd name="T12" fmla="*/ 110 w 119"/>
                    <a:gd name="T13" fmla="*/ 90 h 118"/>
                    <a:gd name="T14" fmla="*/ 98 w 119"/>
                    <a:gd name="T15" fmla="*/ 106 h 118"/>
                    <a:gd name="T16" fmla="*/ 78 w 119"/>
                    <a:gd name="T17" fmla="*/ 115 h 118"/>
                    <a:gd name="T18" fmla="*/ 50 w 119"/>
                    <a:gd name="T19" fmla="*/ 118 h 118"/>
                    <a:gd name="T20" fmla="*/ 29 w 119"/>
                    <a:gd name="T21" fmla="*/ 114 h 118"/>
                    <a:gd name="T22" fmla="*/ 11 w 119"/>
                    <a:gd name="T23" fmla="*/ 106 h 118"/>
                    <a:gd name="T24" fmla="*/ 0 w 119"/>
                    <a:gd name="T25" fmla="*/ 94 h 118"/>
                    <a:gd name="T26" fmla="*/ 2 w 119"/>
                    <a:gd name="T27" fmla="*/ 62 h 118"/>
                    <a:gd name="T28" fmla="*/ 14 w 119"/>
                    <a:gd name="T29" fmla="*/ 84 h 118"/>
                    <a:gd name="T30" fmla="*/ 36 w 119"/>
                    <a:gd name="T31" fmla="*/ 99 h 118"/>
                    <a:gd name="T32" fmla="*/ 59 w 119"/>
                    <a:gd name="T33" fmla="*/ 102 h 118"/>
                    <a:gd name="T34" fmla="*/ 77 w 119"/>
                    <a:gd name="T35" fmla="*/ 97 h 118"/>
                    <a:gd name="T36" fmla="*/ 95 w 119"/>
                    <a:gd name="T37" fmla="*/ 86 h 118"/>
                    <a:gd name="T38" fmla="*/ 102 w 119"/>
                    <a:gd name="T39" fmla="*/ 68 h 118"/>
                    <a:gd name="T40" fmla="*/ 102 w 119"/>
                    <a:gd name="T41" fmla="*/ 47 h 118"/>
                    <a:gd name="T42" fmla="*/ 93 w 119"/>
                    <a:gd name="T43" fmla="*/ 29 h 118"/>
                    <a:gd name="T44" fmla="*/ 77 w 119"/>
                    <a:gd name="T45" fmla="*/ 15 h 118"/>
                    <a:gd name="T46" fmla="*/ 62 w 119"/>
                    <a:gd name="T47" fmla="*/ 11 h 118"/>
                    <a:gd name="T48" fmla="*/ 41 w 119"/>
                    <a:gd name="T49" fmla="*/ 3 h 118"/>
                    <a:gd name="T50" fmla="*/ 57 w 119"/>
                    <a:gd name="T51" fmla="*/ 0 h 11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19"/>
                    <a:gd name="T79" fmla="*/ 0 h 118"/>
                    <a:gd name="T80" fmla="*/ 119 w 119"/>
                    <a:gd name="T81" fmla="*/ 118 h 11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19" h="118">
                      <a:moveTo>
                        <a:pt x="57" y="0"/>
                      </a:moveTo>
                      <a:lnTo>
                        <a:pt x="84" y="2"/>
                      </a:lnTo>
                      <a:lnTo>
                        <a:pt x="105" y="12"/>
                      </a:lnTo>
                      <a:lnTo>
                        <a:pt x="114" y="27"/>
                      </a:lnTo>
                      <a:lnTo>
                        <a:pt x="119" y="50"/>
                      </a:lnTo>
                      <a:lnTo>
                        <a:pt x="116" y="72"/>
                      </a:lnTo>
                      <a:lnTo>
                        <a:pt x="110" y="90"/>
                      </a:lnTo>
                      <a:lnTo>
                        <a:pt x="98" y="106"/>
                      </a:lnTo>
                      <a:lnTo>
                        <a:pt x="78" y="115"/>
                      </a:lnTo>
                      <a:lnTo>
                        <a:pt x="50" y="118"/>
                      </a:lnTo>
                      <a:lnTo>
                        <a:pt x="29" y="114"/>
                      </a:lnTo>
                      <a:lnTo>
                        <a:pt x="11" y="106"/>
                      </a:lnTo>
                      <a:lnTo>
                        <a:pt x="0" y="94"/>
                      </a:lnTo>
                      <a:lnTo>
                        <a:pt x="2" y="62"/>
                      </a:lnTo>
                      <a:lnTo>
                        <a:pt x="14" y="84"/>
                      </a:lnTo>
                      <a:lnTo>
                        <a:pt x="36" y="99"/>
                      </a:lnTo>
                      <a:lnTo>
                        <a:pt x="59" y="102"/>
                      </a:lnTo>
                      <a:lnTo>
                        <a:pt x="77" y="97"/>
                      </a:lnTo>
                      <a:lnTo>
                        <a:pt x="95" y="86"/>
                      </a:lnTo>
                      <a:lnTo>
                        <a:pt x="102" y="68"/>
                      </a:lnTo>
                      <a:lnTo>
                        <a:pt x="102" y="47"/>
                      </a:lnTo>
                      <a:lnTo>
                        <a:pt x="93" y="29"/>
                      </a:lnTo>
                      <a:lnTo>
                        <a:pt x="77" y="15"/>
                      </a:lnTo>
                      <a:lnTo>
                        <a:pt x="62" y="11"/>
                      </a:lnTo>
                      <a:lnTo>
                        <a:pt x="41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19507" name="Freeform 32"/>
                <p:cNvSpPr>
                  <a:spLocks/>
                </p:cNvSpPr>
                <p:nvPr/>
              </p:nvSpPr>
              <p:spPr bwMode="auto">
                <a:xfrm>
                  <a:off x="2532" y="2743"/>
                  <a:ext cx="110" cy="111"/>
                </a:xfrm>
                <a:custGeom>
                  <a:avLst/>
                  <a:gdLst>
                    <a:gd name="T0" fmla="*/ 92 w 110"/>
                    <a:gd name="T1" fmla="*/ 8 h 111"/>
                    <a:gd name="T2" fmla="*/ 77 w 110"/>
                    <a:gd name="T3" fmla="*/ 0 h 111"/>
                    <a:gd name="T4" fmla="*/ 53 w 110"/>
                    <a:gd name="T5" fmla="*/ 0 h 111"/>
                    <a:gd name="T6" fmla="*/ 38 w 110"/>
                    <a:gd name="T7" fmla="*/ 3 h 111"/>
                    <a:gd name="T8" fmla="*/ 20 w 110"/>
                    <a:gd name="T9" fmla="*/ 15 h 111"/>
                    <a:gd name="T10" fmla="*/ 11 w 110"/>
                    <a:gd name="T11" fmla="*/ 30 h 111"/>
                    <a:gd name="T12" fmla="*/ 3 w 110"/>
                    <a:gd name="T13" fmla="*/ 50 h 111"/>
                    <a:gd name="T14" fmla="*/ 0 w 110"/>
                    <a:gd name="T15" fmla="*/ 68 h 111"/>
                    <a:gd name="T16" fmla="*/ 3 w 110"/>
                    <a:gd name="T17" fmla="*/ 87 h 111"/>
                    <a:gd name="T18" fmla="*/ 14 w 110"/>
                    <a:gd name="T19" fmla="*/ 99 h 111"/>
                    <a:gd name="T20" fmla="*/ 39 w 110"/>
                    <a:gd name="T21" fmla="*/ 111 h 111"/>
                    <a:gd name="T22" fmla="*/ 24 w 110"/>
                    <a:gd name="T23" fmla="*/ 87 h 111"/>
                    <a:gd name="T24" fmla="*/ 20 w 110"/>
                    <a:gd name="T25" fmla="*/ 62 h 111"/>
                    <a:gd name="T26" fmla="*/ 24 w 110"/>
                    <a:gd name="T27" fmla="*/ 41 h 111"/>
                    <a:gd name="T28" fmla="*/ 32 w 110"/>
                    <a:gd name="T29" fmla="*/ 27 h 111"/>
                    <a:gd name="T30" fmla="*/ 47 w 110"/>
                    <a:gd name="T31" fmla="*/ 17 h 111"/>
                    <a:gd name="T32" fmla="*/ 60 w 110"/>
                    <a:gd name="T33" fmla="*/ 14 h 111"/>
                    <a:gd name="T34" fmla="*/ 84 w 110"/>
                    <a:gd name="T35" fmla="*/ 18 h 111"/>
                    <a:gd name="T36" fmla="*/ 110 w 110"/>
                    <a:gd name="T37" fmla="*/ 30 h 111"/>
                    <a:gd name="T38" fmla="*/ 92 w 110"/>
                    <a:gd name="T39" fmla="*/ 8 h 11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10"/>
                    <a:gd name="T61" fmla="*/ 0 h 111"/>
                    <a:gd name="T62" fmla="*/ 110 w 110"/>
                    <a:gd name="T63" fmla="*/ 111 h 11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10" h="111">
                      <a:moveTo>
                        <a:pt x="92" y="8"/>
                      </a:move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8" y="3"/>
                      </a:lnTo>
                      <a:lnTo>
                        <a:pt x="20" y="15"/>
                      </a:lnTo>
                      <a:lnTo>
                        <a:pt x="11" y="30"/>
                      </a:lnTo>
                      <a:lnTo>
                        <a:pt x="3" y="50"/>
                      </a:lnTo>
                      <a:lnTo>
                        <a:pt x="0" y="68"/>
                      </a:lnTo>
                      <a:lnTo>
                        <a:pt x="3" y="87"/>
                      </a:lnTo>
                      <a:lnTo>
                        <a:pt x="14" y="99"/>
                      </a:lnTo>
                      <a:lnTo>
                        <a:pt x="39" y="111"/>
                      </a:lnTo>
                      <a:lnTo>
                        <a:pt x="24" y="87"/>
                      </a:lnTo>
                      <a:lnTo>
                        <a:pt x="20" y="62"/>
                      </a:lnTo>
                      <a:lnTo>
                        <a:pt x="24" y="41"/>
                      </a:lnTo>
                      <a:lnTo>
                        <a:pt x="32" y="27"/>
                      </a:lnTo>
                      <a:lnTo>
                        <a:pt x="47" y="17"/>
                      </a:lnTo>
                      <a:lnTo>
                        <a:pt x="60" y="14"/>
                      </a:lnTo>
                      <a:lnTo>
                        <a:pt x="84" y="18"/>
                      </a:lnTo>
                      <a:lnTo>
                        <a:pt x="110" y="30"/>
                      </a:lnTo>
                      <a:lnTo>
                        <a:pt x="92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</p:grpSp>
          <p:sp>
            <p:nvSpPr>
              <p:cNvPr id="19505" name="Freeform 33"/>
              <p:cNvSpPr>
                <a:spLocks/>
              </p:cNvSpPr>
              <p:nvPr/>
            </p:nvSpPr>
            <p:spPr bwMode="auto">
              <a:xfrm>
                <a:off x="2938" y="2971"/>
                <a:ext cx="230" cy="654"/>
              </a:xfrm>
              <a:custGeom>
                <a:avLst/>
                <a:gdLst>
                  <a:gd name="T0" fmla="*/ 62 w 230"/>
                  <a:gd name="T1" fmla="*/ 0 h 654"/>
                  <a:gd name="T2" fmla="*/ 89 w 230"/>
                  <a:gd name="T3" fmla="*/ 113 h 654"/>
                  <a:gd name="T4" fmla="*/ 111 w 230"/>
                  <a:gd name="T5" fmla="*/ 212 h 654"/>
                  <a:gd name="T6" fmla="*/ 137 w 230"/>
                  <a:gd name="T7" fmla="*/ 318 h 654"/>
                  <a:gd name="T8" fmla="*/ 171 w 230"/>
                  <a:gd name="T9" fmla="*/ 429 h 654"/>
                  <a:gd name="T10" fmla="*/ 207 w 230"/>
                  <a:gd name="T11" fmla="*/ 543 h 654"/>
                  <a:gd name="T12" fmla="*/ 230 w 230"/>
                  <a:gd name="T13" fmla="*/ 613 h 654"/>
                  <a:gd name="T14" fmla="*/ 230 w 230"/>
                  <a:gd name="T15" fmla="*/ 628 h 654"/>
                  <a:gd name="T16" fmla="*/ 216 w 230"/>
                  <a:gd name="T17" fmla="*/ 645 h 654"/>
                  <a:gd name="T18" fmla="*/ 192 w 230"/>
                  <a:gd name="T19" fmla="*/ 654 h 654"/>
                  <a:gd name="T20" fmla="*/ 159 w 230"/>
                  <a:gd name="T21" fmla="*/ 654 h 654"/>
                  <a:gd name="T22" fmla="*/ 140 w 230"/>
                  <a:gd name="T23" fmla="*/ 640 h 654"/>
                  <a:gd name="T24" fmla="*/ 128 w 230"/>
                  <a:gd name="T25" fmla="*/ 613 h 654"/>
                  <a:gd name="T26" fmla="*/ 89 w 230"/>
                  <a:gd name="T27" fmla="*/ 459 h 654"/>
                  <a:gd name="T28" fmla="*/ 59 w 230"/>
                  <a:gd name="T29" fmla="*/ 351 h 654"/>
                  <a:gd name="T30" fmla="*/ 32 w 230"/>
                  <a:gd name="T31" fmla="*/ 240 h 654"/>
                  <a:gd name="T32" fmla="*/ 0 w 230"/>
                  <a:gd name="T33" fmla="*/ 120 h 654"/>
                  <a:gd name="T34" fmla="*/ 15 w 230"/>
                  <a:gd name="T35" fmla="*/ 96 h 654"/>
                  <a:gd name="T36" fmla="*/ 44 w 230"/>
                  <a:gd name="T37" fmla="*/ 219 h 654"/>
                  <a:gd name="T38" fmla="*/ 68 w 230"/>
                  <a:gd name="T39" fmla="*/ 314 h 654"/>
                  <a:gd name="T40" fmla="*/ 99 w 230"/>
                  <a:gd name="T41" fmla="*/ 435 h 654"/>
                  <a:gd name="T42" fmla="*/ 123 w 230"/>
                  <a:gd name="T43" fmla="*/ 529 h 654"/>
                  <a:gd name="T44" fmla="*/ 147 w 230"/>
                  <a:gd name="T45" fmla="*/ 618 h 654"/>
                  <a:gd name="T46" fmla="*/ 162 w 230"/>
                  <a:gd name="T47" fmla="*/ 631 h 654"/>
                  <a:gd name="T48" fmla="*/ 182 w 230"/>
                  <a:gd name="T49" fmla="*/ 639 h 654"/>
                  <a:gd name="T50" fmla="*/ 198 w 230"/>
                  <a:gd name="T51" fmla="*/ 633 h 654"/>
                  <a:gd name="T52" fmla="*/ 213 w 230"/>
                  <a:gd name="T53" fmla="*/ 616 h 654"/>
                  <a:gd name="T54" fmla="*/ 188 w 230"/>
                  <a:gd name="T55" fmla="*/ 543 h 654"/>
                  <a:gd name="T56" fmla="*/ 159 w 230"/>
                  <a:gd name="T57" fmla="*/ 454 h 654"/>
                  <a:gd name="T58" fmla="*/ 131 w 230"/>
                  <a:gd name="T59" fmla="*/ 357 h 654"/>
                  <a:gd name="T60" fmla="*/ 102 w 230"/>
                  <a:gd name="T61" fmla="*/ 248 h 654"/>
                  <a:gd name="T62" fmla="*/ 78 w 230"/>
                  <a:gd name="T63" fmla="*/ 135 h 654"/>
                  <a:gd name="T64" fmla="*/ 48 w 230"/>
                  <a:gd name="T65" fmla="*/ 21 h 654"/>
                  <a:gd name="T66" fmla="*/ 62 w 230"/>
                  <a:gd name="T67" fmla="*/ 0 h 6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0"/>
                  <a:gd name="T103" fmla="*/ 0 h 654"/>
                  <a:gd name="T104" fmla="*/ 230 w 230"/>
                  <a:gd name="T105" fmla="*/ 654 h 6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0" h="654">
                    <a:moveTo>
                      <a:pt x="62" y="0"/>
                    </a:moveTo>
                    <a:lnTo>
                      <a:pt x="89" y="113"/>
                    </a:lnTo>
                    <a:lnTo>
                      <a:pt x="111" y="212"/>
                    </a:lnTo>
                    <a:lnTo>
                      <a:pt x="137" y="318"/>
                    </a:lnTo>
                    <a:lnTo>
                      <a:pt x="171" y="429"/>
                    </a:lnTo>
                    <a:lnTo>
                      <a:pt x="207" y="543"/>
                    </a:lnTo>
                    <a:lnTo>
                      <a:pt x="230" y="613"/>
                    </a:lnTo>
                    <a:lnTo>
                      <a:pt x="230" y="628"/>
                    </a:lnTo>
                    <a:lnTo>
                      <a:pt x="216" y="645"/>
                    </a:lnTo>
                    <a:lnTo>
                      <a:pt x="192" y="654"/>
                    </a:lnTo>
                    <a:lnTo>
                      <a:pt x="159" y="654"/>
                    </a:lnTo>
                    <a:lnTo>
                      <a:pt x="140" y="640"/>
                    </a:lnTo>
                    <a:lnTo>
                      <a:pt x="128" y="613"/>
                    </a:lnTo>
                    <a:lnTo>
                      <a:pt x="89" y="459"/>
                    </a:lnTo>
                    <a:lnTo>
                      <a:pt x="59" y="351"/>
                    </a:lnTo>
                    <a:lnTo>
                      <a:pt x="32" y="240"/>
                    </a:lnTo>
                    <a:lnTo>
                      <a:pt x="0" y="120"/>
                    </a:lnTo>
                    <a:lnTo>
                      <a:pt x="15" y="96"/>
                    </a:lnTo>
                    <a:lnTo>
                      <a:pt x="44" y="219"/>
                    </a:lnTo>
                    <a:lnTo>
                      <a:pt x="68" y="314"/>
                    </a:lnTo>
                    <a:lnTo>
                      <a:pt x="99" y="435"/>
                    </a:lnTo>
                    <a:lnTo>
                      <a:pt x="123" y="529"/>
                    </a:lnTo>
                    <a:lnTo>
                      <a:pt x="147" y="618"/>
                    </a:lnTo>
                    <a:lnTo>
                      <a:pt x="162" y="631"/>
                    </a:lnTo>
                    <a:lnTo>
                      <a:pt x="182" y="639"/>
                    </a:lnTo>
                    <a:lnTo>
                      <a:pt x="198" y="633"/>
                    </a:lnTo>
                    <a:lnTo>
                      <a:pt x="213" y="616"/>
                    </a:lnTo>
                    <a:lnTo>
                      <a:pt x="188" y="543"/>
                    </a:lnTo>
                    <a:lnTo>
                      <a:pt x="159" y="454"/>
                    </a:lnTo>
                    <a:lnTo>
                      <a:pt x="131" y="357"/>
                    </a:lnTo>
                    <a:lnTo>
                      <a:pt x="102" y="248"/>
                    </a:lnTo>
                    <a:lnTo>
                      <a:pt x="78" y="135"/>
                    </a:lnTo>
                    <a:lnTo>
                      <a:pt x="48" y="2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</p:grpSp>
        <p:grpSp>
          <p:nvGrpSpPr>
            <p:cNvPr id="19485" name="Group 34"/>
            <p:cNvGrpSpPr>
              <a:grpSpLocks/>
            </p:cNvGrpSpPr>
            <p:nvPr/>
          </p:nvGrpSpPr>
          <p:grpSpPr bwMode="auto">
            <a:xfrm>
              <a:off x="1897" y="2471"/>
              <a:ext cx="699" cy="360"/>
              <a:chOff x="1897" y="2471"/>
              <a:chExt cx="699" cy="360"/>
            </a:xfrm>
          </p:grpSpPr>
          <p:sp>
            <p:nvSpPr>
              <p:cNvPr id="19490" name="Freeform 35"/>
              <p:cNvSpPr>
                <a:spLocks/>
              </p:cNvSpPr>
              <p:nvPr/>
            </p:nvSpPr>
            <p:spPr bwMode="auto">
              <a:xfrm>
                <a:off x="1920" y="2479"/>
                <a:ext cx="174" cy="145"/>
              </a:xfrm>
              <a:custGeom>
                <a:avLst/>
                <a:gdLst>
                  <a:gd name="T0" fmla="*/ 169 w 174"/>
                  <a:gd name="T1" fmla="*/ 114 h 145"/>
                  <a:gd name="T2" fmla="*/ 174 w 174"/>
                  <a:gd name="T3" fmla="*/ 60 h 145"/>
                  <a:gd name="T4" fmla="*/ 30 w 174"/>
                  <a:gd name="T5" fmla="*/ 0 h 145"/>
                  <a:gd name="T6" fmla="*/ 28 w 174"/>
                  <a:gd name="T7" fmla="*/ 54 h 145"/>
                  <a:gd name="T8" fmla="*/ 24 w 174"/>
                  <a:gd name="T9" fmla="*/ 54 h 145"/>
                  <a:gd name="T10" fmla="*/ 0 w 174"/>
                  <a:gd name="T11" fmla="*/ 100 h 145"/>
                  <a:gd name="T12" fmla="*/ 112 w 174"/>
                  <a:gd name="T13" fmla="*/ 145 h 145"/>
                  <a:gd name="T14" fmla="*/ 169 w 174"/>
                  <a:gd name="T15" fmla="*/ 114 h 1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4"/>
                  <a:gd name="T25" fmla="*/ 0 h 145"/>
                  <a:gd name="T26" fmla="*/ 174 w 174"/>
                  <a:gd name="T27" fmla="*/ 145 h 1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4" h="145">
                    <a:moveTo>
                      <a:pt x="169" y="114"/>
                    </a:moveTo>
                    <a:lnTo>
                      <a:pt x="174" y="60"/>
                    </a:lnTo>
                    <a:lnTo>
                      <a:pt x="30" y="0"/>
                    </a:lnTo>
                    <a:lnTo>
                      <a:pt x="28" y="54"/>
                    </a:lnTo>
                    <a:lnTo>
                      <a:pt x="24" y="54"/>
                    </a:lnTo>
                    <a:lnTo>
                      <a:pt x="0" y="100"/>
                    </a:lnTo>
                    <a:lnTo>
                      <a:pt x="112" y="145"/>
                    </a:lnTo>
                    <a:lnTo>
                      <a:pt x="169" y="114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9491" name="Freeform 36"/>
              <p:cNvSpPr>
                <a:spLocks/>
              </p:cNvSpPr>
              <p:nvPr/>
            </p:nvSpPr>
            <p:spPr bwMode="auto">
              <a:xfrm>
                <a:off x="1897" y="2476"/>
                <a:ext cx="63" cy="106"/>
              </a:xfrm>
              <a:custGeom>
                <a:avLst/>
                <a:gdLst>
                  <a:gd name="T0" fmla="*/ 51 w 63"/>
                  <a:gd name="T1" fmla="*/ 0 h 106"/>
                  <a:gd name="T2" fmla="*/ 44 w 63"/>
                  <a:gd name="T3" fmla="*/ 49 h 106"/>
                  <a:gd name="T4" fmla="*/ 6 w 63"/>
                  <a:gd name="T5" fmla="*/ 31 h 106"/>
                  <a:gd name="T6" fmla="*/ 0 w 63"/>
                  <a:gd name="T7" fmla="*/ 40 h 106"/>
                  <a:gd name="T8" fmla="*/ 36 w 63"/>
                  <a:gd name="T9" fmla="*/ 63 h 106"/>
                  <a:gd name="T10" fmla="*/ 15 w 63"/>
                  <a:gd name="T11" fmla="*/ 106 h 106"/>
                  <a:gd name="T12" fmla="*/ 33 w 63"/>
                  <a:gd name="T13" fmla="*/ 105 h 106"/>
                  <a:gd name="T14" fmla="*/ 56 w 63"/>
                  <a:gd name="T15" fmla="*/ 57 h 106"/>
                  <a:gd name="T16" fmla="*/ 63 w 63"/>
                  <a:gd name="T17" fmla="*/ 9 h 106"/>
                  <a:gd name="T18" fmla="*/ 51 w 63"/>
                  <a:gd name="T19" fmla="*/ 0 h 1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3"/>
                  <a:gd name="T31" fmla="*/ 0 h 106"/>
                  <a:gd name="T32" fmla="*/ 63 w 63"/>
                  <a:gd name="T33" fmla="*/ 106 h 10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" h="106">
                    <a:moveTo>
                      <a:pt x="51" y="0"/>
                    </a:moveTo>
                    <a:lnTo>
                      <a:pt x="44" y="49"/>
                    </a:lnTo>
                    <a:lnTo>
                      <a:pt x="6" y="31"/>
                    </a:lnTo>
                    <a:lnTo>
                      <a:pt x="0" y="40"/>
                    </a:lnTo>
                    <a:lnTo>
                      <a:pt x="36" y="63"/>
                    </a:lnTo>
                    <a:lnTo>
                      <a:pt x="15" y="106"/>
                    </a:lnTo>
                    <a:lnTo>
                      <a:pt x="33" y="105"/>
                    </a:lnTo>
                    <a:lnTo>
                      <a:pt x="56" y="57"/>
                    </a:lnTo>
                    <a:lnTo>
                      <a:pt x="63" y="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9492" name="Freeform 37"/>
              <p:cNvSpPr>
                <a:spLocks/>
              </p:cNvSpPr>
              <p:nvPr/>
            </p:nvSpPr>
            <p:spPr bwMode="auto">
              <a:xfrm>
                <a:off x="1909" y="2471"/>
                <a:ext cx="687" cy="360"/>
              </a:xfrm>
              <a:custGeom>
                <a:avLst/>
                <a:gdLst>
                  <a:gd name="T0" fmla="*/ 246 w 687"/>
                  <a:gd name="T1" fmla="*/ 140 h 360"/>
                  <a:gd name="T2" fmla="*/ 676 w 687"/>
                  <a:gd name="T3" fmla="*/ 330 h 360"/>
                  <a:gd name="T4" fmla="*/ 687 w 687"/>
                  <a:gd name="T5" fmla="*/ 332 h 360"/>
                  <a:gd name="T6" fmla="*/ 684 w 687"/>
                  <a:gd name="T7" fmla="*/ 347 h 360"/>
                  <a:gd name="T8" fmla="*/ 672 w 687"/>
                  <a:gd name="T9" fmla="*/ 360 h 360"/>
                  <a:gd name="T10" fmla="*/ 658 w 687"/>
                  <a:gd name="T11" fmla="*/ 360 h 360"/>
                  <a:gd name="T12" fmla="*/ 654 w 687"/>
                  <a:gd name="T13" fmla="*/ 353 h 360"/>
                  <a:gd name="T14" fmla="*/ 171 w 687"/>
                  <a:gd name="T15" fmla="*/ 134 h 360"/>
                  <a:gd name="T16" fmla="*/ 129 w 687"/>
                  <a:gd name="T17" fmla="*/ 162 h 360"/>
                  <a:gd name="T18" fmla="*/ 0 w 687"/>
                  <a:gd name="T19" fmla="*/ 110 h 360"/>
                  <a:gd name="T20" fmla="*/ 15 w 687"/>
                  <a:gd name="T21" fmla="*/ 101 h 360"/>
                  <a:gd name="T22" fmla="*/ 123 w 687"/>
                  <a:gd name="T23" fmla="*/ 146 h 360"/>
                  <a:gd name="T24" fmla="*/ 167 w 687"/>
                  <a:gd name="T25" fmla="*/ 120 h 360"/>
                  <a:gd name="T26" fmla="*/ 48 w 687"/>
                  <a:gd name="T27" fmla="*/ 66 h 360"/>
                  <a:gd name="T28" fmla="*/ 174 w 687"/>
                  <a:gd name="T29" fmla="*/ 111 h 360"/>
                  <a:gd name="T30" fmla="*/ 176 w 687"/>
                  <a:gd name="T31" fmla="*/ 72 h 360"/>
                  <a:gd name="T32" fmla="*/ 48 w 687"/>
                  <a:gd name="T33" fmla="*/ 18 h 360"/>
                  <a:gd name="T34" fmla="*/ 39 w 687"/>
                  <a:gd name="T35" fmla="*/ 0 h 360"/>
                  <a:gd name="T36" fmla="*/ 192 w 687"/>
                  <a:gd name="T37" fmla="*/ 65 h 360"/>
                  <a:gd name="T38" fmla="*/ 191 w 687"/>
                  <a:gd name="T39" fmla="*/ 113 h 360"/>
                  <a:gd name="T40" fmla="*/ 246 w 687"/>
                  <a:gd name="T41" fmla="*/ 140 h 36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87"/>
                  <a:gd name="T64" fmla="*/ 0 h 360"/>
                  <a:gd name="T65" fmla="*/ 687 w 687"/>
                  <a:gd name="T66" fmla="*/ 360 h 36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87" h="360">
                    <a:moveTo>
                      <a:pt x="246" y="140"/>
                    </a:moveTo>
                    <a:lnTo>
                      <a:pt x="676" y="330"/>
                    </a:lnTo>
                    <a:lnTo>
                      <a:pt x="687" y="332"/>
                    </a:lnTo>
                    <a:lnTo>
                      <a:pt x="684" y="347"/>
                    </a:lnTo>
                    <a:lnTo>
                      <a:pt x="672" y="360"/>
                    </a:lnTo>
                    <a:lnTo>
                      <a:pt x="658" y="360"/>
                    </a:lnTo>
                    <a:lnTo>
                      <a:pt x="654" y="353"/>
                    </a:lnTo>
                    <a:lnTo>
                      <a:pt x="171" y="134"/>
                    </a:lnTo>
                    <a:lnTo>
                      <a:pt x="129" y="162"/>
                    </a:lnTo>
                    <a:lnTo>
                      <a:pt x="0" y="110"/>
                    </a:lnTo>
                    <a:lnTo>
                      <a:pt x="15" y="101"/>
                    </a:lnTo>
                    <a:lnTo>
                      <a:pt x="123" y="146"/>
                    </a:lnTo>
                    <a:lnTo>
                      <a:pt x="167" y="120"/>
                    </a:lnTo>
                    <a:lnTo>
                      <a:pt x="48" y="66"/>
                    </a:lnTo>
                    <a:lnTo>
                      <a:pt x="174" y="111"/>
                    </a:lnTo>
                    <a:lnTo>
                      <a:pt x="176" y="72"/>
                    </a:lnTo>
                    <a:lnTo>
                      <a:pt x="48" y="18"/>
                    </a:lnTo>
                    <a:lnTo>
                      <a:pt x="39" y="0"/>
                    </a:lnTo>
                    <a:lnTo>
                      <a:pt x="192" y="65"/>
                    </a:lnTo>
                    <a:lnTo>
                      <a:pt x="191" y="113"/>
                    </a:lnTo>
                    <a:lnTo>
                      <a:pt x="246" y="1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</p:grpSp>
        <p:grpSp>
          <p:nvGrpSpPr>
            <p:cNvPr id="19486" name="Group 38"/>
            <p:cNvGrpSpPr>
              <a:grpSpLocks/>
            </p:cNvGrpSpPr>
            <p:nvPr/>
          </p:nvGrpSpPr>
          <p:grpSpPr bwMode="auto">
            <a:xfrm>
              <a:off x="2195" y="1968"/>
              <a:ext cx="493" cy="522"/>
              <a:chOff x="2195" y="1968"/>
              <a:chExt cx="493" cy="522"/>
            </a:xfrm>
          </p:grpSpPr>
          <p:sp>
            <p:nvSpPr>
              <p:cNvPr id="19487" name="Freeform 39"/>
              <p:cNvSpPr>
                <a:spLocks/>
              </p:cNvSpPr>
              <p:nvPr/>
            </p:nvSpPr>
            <p:spPr bwMode="auto">
              <a:xfrm>
                <a:off x="2206" y="1976"/>
                <a:ext cx="177" cy="166"/>
              </a:xfrm>
              <a:custGeom>
                <a:avLst/>
                <a:gdLst>
                  <a:gd name="T0" fmla="*/ 150 w 177"/>
                  <a:gd name="T1" fmla="*/ 159 h 166"/>
                  <a:gd name="T2" fmla="*/ 177 w 177"/>
                  <a:gd name="T3" fmla="*/ 112 h 166"/>
                  <a:gd name="T4" fmla="*/ 67 w 177"/>
                  <a:gd name="T5" fmla="*/ 0 h 166"/>
                  <a:gd name="T6" fmla="*/ 44 w 177"/>
                  <a:gd name="T7" fmla="*/ 49 h 166"/>
                  <a:gd name="T8" fmla="*/ 40 w 177"/>
                  <a:gd name="T9" fmla="*/ 47 h 166"/>
                  <a:gd name="T10" fmla="*/ 0 w 177"/>
                  <a:gd name="T11" fmla="*/ 80 h 166"/>
                  <a:gd name="T12" fmla="*/ 86 w 177"/>
                  <a:gd name="T13" fmla="*/ 166 h 166"/>
                  <a:gd name="T14" fmla="*/ 150 w 177"/>
                  <a:gd name="T15" fmla="*/ 159 h 1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7"/>
                  <a:gd name="T25" fmla="*/ 0 h 166"/>
                  <a:gd name="T26" fmla="*/ 177 w 177"/>
                  <a:gd name="T27" fmla="*/ 166 h 1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7" h="166">
                    <a:moveTo>
                      <a:pt x="150" y="159"/>
                    </a:moveTo>
                    <a:lnTo>
                      <a:pt x="177" y="112"/>
                    </a:lnTo>
                    <a:lnTo>
                      <a:pt x="67" y="0"/>
                    </a:lnTo>
                    <a:lnTo>
                      <a:pt x="44" y="49"/>
                    </a:lnTo>
                    <a:lnTo>
                      <a:pt x="40" y="47"/>
                    </a:lnTo>
                    <a:lnTo>
                      <a:pt x="0" y="80"/>
                    </a:lnTo>
                    <a:lnTo>
                      <a:pt x="86" y="166"/>
                    </a:lnTo>
                    <a:lnTo>
                      <a:pt x="150" y="159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9488" name="Freeform 40"/>
              <p:cNvSpPr>
                <a:spLocks/>
              </p:cNvSpPr>
              <p:nvPr/>
            </p:nvSpPr>
            <p:spPr bwMode="auto">
              <a:xfrm>
                <a:off x="2198" y="1972"/>
                <a:ext cx="82" cy="90"/>
              </a:xfrm>
              <a:custGeom>
                <a:avLst/>
                <a:gdLst>
                  <a:gd name="T0" fmla="*/ 74 w 82"/>
                  <a:gd name="T1" fmla="*/ 0 h 90"/>
                  <a:gd name="T2" fmla="*/ 48 w 82"/>
                  <a:gd name="T3" fmla="*/ 43 h 90"/>
                  <a:gd name="T4" fmla="*/ 21 w 82"/>
                  <a:gd name="T5" fmla="*/ 11 h 90"/>
                  <a:gd name="T6" fmla="*/ 11 w 82"/>
                  <a:gd name="T7" fmla="*/ 17 h 90"/>
                  <a:gd name="T8" fmla="*/ 36 w 82"/>
                  <a:gd name="T9" fmla="*/ 53 h 90"/>
                  <a:gd name="T10" fmla="*/ 0 w 82"/>
                  <a:gd name="T11" fmla="*/ 84 h 90"/>
                  <a:gd name="T12" fmla="*/ 16 w 82"/>
                  <a:gd name="T13" fmla="*/ 90 h 90"/>
                  <a:gd name="T14" fmla="*/ 56 w 82"/>
                  <a:gd name="T15" fmla="*/ 55 h 90"/>
                  <a:gd name="T16" fmla="*/ 82 w 82"/>
                  <a:gd name="T17" fmla="*/ 13 h 90"/>
                  <a:gd name="T18" fmla="*/ 74 w 82"/>
                  <a:gd name="T19" fmla="*/ 0 h 9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2"/>
                  <a:gd name="T31" fmla="*/ 0 h 90"/>
                  <a:gd name="T32" fmla="*/ 82 w 82"/>
                  <a:gd name="T33" fmla="*/ 90 h 9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2" h="90">
                    <a:moveTo>
                      <a:pt x="74" y="0"/>
                    </a:moveTo>
                    <a:lnTo>
                      <a:pt x="48" y="43"/>
                    </a:lnTo>
                    <a:lnTo>
                      <a:pt x="21" y="11"/>
                    </a:lnTo>
                    <a:lnTo>
                      <a:pt x="11" y="17"/>
                    </a:lnTo>
                    <a:lnTo>
                      <a:pt x="36" y="53"/>
                    </a:lnTo>
                    <a:lnTo>
                      <a:pt x="0" y="84"/>
                    </a:lnTo>
                    <a:lnTo>
                      <a:pt x="16" y="90"/>
                    </a:lnTo>
                    <a:lnTo>
                      <a:pt x="56" y="55"/>
                    </a:lnTo>
                    <a:lnTo>
                      <a:pt x="82" y="13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9489" name="Freeform 41"/>
              <p:cNvSpPr>
                <a:spLocks/>
              </p:cNvSpPr>
              <p:nvPr/>
            </p:nvSpPr>
            <p:spPr bwMode="auto">
              <a:xfrm>
                <a:off x="2195" y="1968"/>
                <a:ext cx="493" cy="522"/>
              </a:xfrm>
              <a:custGeom>
                <a:avLst/>
                <a:gdLst>
                  <a:gd name="T0" fmla="*/ 216 w 493"/>
                  <a:gd name="T1" fmla="*/ 210 h 522"/>
                  <a:gd name="T2" fmla="*/ 488 w 493"/>
                  <a:gd name="T3" fmla="*/ 498 h 522"/>
                  <a:gd name="T4" fmla="*/ 493 w 493"/>
                  <a:gd name="T5" fmla="*/ 507 h 522"/>
                  <a:gd name="T6" fmla="*/ 493 w 493"/>
                  <a:gd name="T7" fmla="*/ 515 h 522"/>
                  <a:gd name="T8" fmla="*/ 485 w 493"/>
                  <a:gd name="T9" fmla="*/ 522 h 522"/>
                  <a:gd name="T10" fmla="*/ 473 w 493"/>
                  <a:gd name="T11" fmla="*/ 521 h 522"/>
                  <a:gd name="T12" fmla="*/ 461 w 493"/>
                  <a:gd name="T13" fmla="*/ 515 h 522"/>
                  <a:gd name="T14" fmla="*/ 148 w 493"/>
                  <a:gd name="T15" fmla="*/ 175 h 522"/>
                  <a:gd name="T16" fmla="*/ 99 w 493"/>
                  <a:gd name="T17" fmla="*/ 184 h 522"/>
                  <a:gd name="T18" fmla="*/ 0 w 493"/>
                  <a:gd name="T19" fmla="*/ 86 h 522"/>
                  <a:gd name="T20" fmla="*/ 17 w 493"/>
                  <a:gd name="T21" fmla="*/ 83 h 522"/>
                  <a:gd name="T22" fmla="*/ 99 w 493"/>
                  <a:gd name="T23" fmla="*/ 167 h 522"/>
                  <a:gd name="T24" fmla="*/ 150 w 493"/>
                  <a:gd name="T25" fmla="*/ 160 h 522"/>
                  <a:gd name="T26" fmla="*/ 62 w 493"/>
                  <a:gd name="T27" fmla="*/ 64 h 522"/>
                  <a:gd name="T28" fmla="*/ 160 w 493"/>
                  <a:gd name="T29" fmla="*/ 155 h 522"/>
                  <a:gd name="T30" fmla="*/ 178 w 493"/>
                  <a:gd name="T31" fmla="*/ 120 h 522"/>
                  <a:gd name="T32" fmla="*/ 80 w 493"/>
                  <a:gd name="T33" fmla="*/ 20 h 522"/>
                  <a:gd name="T34" fmla="*/ 79 w 493"/>
                  <a:gd name="T35" fmla="*/ 0 h 522"/>
                  <a:gd name="T36" fmla="*/ 195 w 493"/>
                  <a:gd name="T37" fmla="*/ 119 h 522"/>
                  <a:gd name="T38" fmla="*/ 176 w 493"/>
                  <a:gd name="T39" fmla="*/ 163 h 522"/>
                  <a:gd name="T40" fmla="*/ 216 w 493"/>
                  <a:gd name="T41" fmla="*/ 210 h 5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3"/>
                  <a:gd name="T64" fmla="*/ 0 h 522"/>
                  <a:gd name="T65" fmla="*/ 493 w 493"/>
                  <a:gd name="T66" fmla="*/ 522 h 52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3" h="522">
                    <a:moveTo>
                      <a:pt x="216" y="210"/>
                    </a:moveTo>
                    <a:lnTo>
                      <a:pt x="488" y="498"/>
                    </a:lnTo>
                    <a:lnTo>
                      <a:pt x="493" y="507"/>
                    </a:lnTo>
                    <a:lnTo>
                      <a:pt x="493" y="515"/>
                    </a:lnTo>
                    <a:lnTo>
                      <a:pt x="485" y="522"/>
                    </a:lnTo>
                    <a:lnTo>
                      <a:pt x="473" y="521"/>
                    </a:lnTo>
                    <a:lnTo>
                      <a:pt x="461" y="515"/>
                    </a:lnTo>
                    <a:lnTo>
                      <a:pt x="148" y="175"/>
                    </a:lnTo>
                    <a:lnTo>
                      <a:pt x="99" y="184"/>
                    </a:lnTo>
                    <a:lnTo>
                      <a:pt x="0" y="86"/>
                    </a:lnTo>
                    <a:lnTo>
                      <a:pt x="17" y="83"/>
                    </a:lnTo>
                    <a:lnTo>
                      <a:pt x="99" y="167"/>
                    </a:lnTo>
                    <a:lnTo>
                      <a:pt x="150" y="160"/>
                    </a:lnTo>
                    <a:lnTo>
                      <a:pt x="62" y="64"/>
                    </a:lnTo>
                    <a:lnTo>
                      <a:pt x="160" y="155"/>
                    </a:lnTo>
                    <a:lnTo>
                      <a:pt x="178" y="120"/>
                    </a:lnTo>
                    <a:lnTo>
                      <a:pt x="80" y="20"/>
                    </a:lnTo>
                    <a:lnTo>
                      <a:pt x="79" y="0"/>
                    </a:lnTo>
                    <a:lnTo>
                      <a:pt x="195" y="119"/>
                    </a:lnTo>
                    <a:lnTo>
                      <a:pt x="176" y="163"/>
                    </a:lnTo>
                    <a:lnTo>
                      <a:pt x="216" y="2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</p:grpSp>
      </p:grpSp>
      <p:grpSp>
        <p:nvGrpSpPr>
          <p:cNvPr id="19463" name="Groep 55"/>
          <p:cNvGrpSpPr>
            <a:grpSpLocks/>
          </p:cNvGrpSpPr>
          <p:nvPr/>
        </p:nvGrpSpPr>
        <p:grpSpPr bwMode="auto">
          <a:xfrm>
            <a:off x="2370138" y="1071563"/>
            <a:ext cx="331787" cy="946150"/>
            <a:chOff x="1618594" y="0"/>
            <a:chExt cx="352097" cy="1129863"/>
          </a:xfrm>
        </p:grpSpPr>
        <p:sp>
          <p:nvSpPr>
            <p:cNvPr id="49" name="Afgeronde rechthoek 48"/>
            <p:cNvSpPr/>
            <p:nvPr/>
          </p:nvSpPr>
          <p:spPr>
            <a:xfrm>
              <a:off x="1623648" y="0"/>
              <a:ext cx="347043" cy="379149"/>
            </a:xfrm>
            <a:prstGeom prst="round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b="1" dirty="0" smtClean="0">
                  <a:solidFill>
                    <a:srgbClr val="002060"/>
                  </a:solidFill>
                </a:rPr>
                <a:t>S</a:t>
              </a:r>
              <a:endParaRPr lang="es-MX" b="1" dirty="0">
                <a:solidFill>
                  <a:srgbClr val="002060"/>
                </a:solidFill>
              </a:endParaRPr>
            </a:p>
          </p:txBody>
        </p:sp>
        <p:sp>
          <p:nvSpPr>
            <p:cNvPr id="51" name="Afgeronde rechthoek 50"/>
            <p:cNvSpPr/>
            <p:nvPr/>
          </p:nvSpPr>
          <p:spPr>
            <a:xfrm>
              <a:off x="1618594" y="373461"/>
              <a:ext cx="347043" cy="37725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b="1" dirty="0">
                <a:solidFill>
                  <a:srgbClr val="002060"/>
                </a:solidFill>
              </a:endParaRPr>
            </a:p>
          </p:txBody>
        </p:sp>
        <p:sp>
          <p:nvSpPr>
            <p:cNvPr id="52" name="Afgeronde rechthoek 51"/>
            <p:cNvSpPr/>
            <p:nvPr/>
          </p:nvSpPr>
          <p:spPr>
            <a:xfrm>
              <a:off x="1618594" y="750714"/>
              <a:ext cx="347043" cy="37914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b="1" dirty="0" smtClean="0">
                  <a:solidFill>
                    <a:srgbClr val="002060"/>
                  </a:solidFill>
                </a:rPr>
                <a:t>N</a:t>
              </a:r>
              <a:endParaRPr lang="es-MX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9464" name="Groep 56"/>
          <p:cNvGrpSpPr>
            <a:grpSpLocks/>
          </p:cNvGrpSpPr>
          <p:nvPr/>
        </p:nvGrpSpPr>
        <p:grpSpPr bwMode="auto">
          <a:xfrm>
            <a:off x="2370138" y="2281238"/>
            <a:ext cx="331787" cy="946150"/>
            <a:chOff x="1618594" y="0"/>
            <a:chExt cx="352097" cy="1129863"/>
          </a:xfrm>
        </p:grpSpPr>
        <p:sp>
          <p:nvSpPr>
            <p:cNvPr id="58" name="Afgeronde rechthoek 57"/>
            <p:cNvSpPr/>
            <p:nvPr/>
          </p:nvSpPr>
          <p:spPr>
            <a:xfrm>
              <a:off x="1623648" y="0"/>
              <a:ext cx="347043" cy="379149"/>
            </a:xfrm>
            <a:prstGeom prst="round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b="1" dirty="0" smtClean="0">
                  <a:solidFill>
                    <a:srgbClr val="002060"/>
                  </a:solidFill>
                </a:rPr>
                <a:t>S</a:t>
              </a:r>
              <a:endParaRPr lang="es-MX" b="1" dirty="0">
                <a:solidFill>
                  <a:srgbClr val="002060"/>
                </a:solidFill>
              </a:endParaRPr>
            </a:p>
          </p:txBody>
        </p:sp>
        <p:sp>
          <p:nvSpPr>
            <p:cNvPr id="59" name="Afgeronde rechthoek 58"/>
            <p:cNvSpPr/>
            <p:nvPr/>
          </p:nvSpPr>
          <p:spPr>
            <a:xfrm>
              <a:off x="1618594" y="373461"/>
              <a:ext cx="347043" cy="37725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b="1" dirty="0">
                <a:solidFill>
                  <a:srgbClr val="002060"/>
                </a:solidFill>
              </a:endParaRPr>
            </a:p>
          </p:txBody>
        </p:sp>
        <p:sp>
          <p:nvSpPr>
            <p:cNvPr id="60" name="Afgeronde rechthoek 59"/>
            <p:cNvSpPr/>
            <p:nvPr/>
          </p:nvSpPr>
          <p:spPr>
            <a:xfrm>
              <a:off x="1618594" y="750714"/>
              <a:ext cx="347043" cy="37914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b="1" dirty="0" smtClean="0">
                  <a:solidFill>
                    <a:srgbClr val="002060"/>
                  </a:solidFill>
                </a:rPr>
                <a:t>N</a:t>
              </a:r>
              <a:endParaRPr lang="es-MX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9465" name="Groep 60"/>
          <p:cNvGrpSpPr>
            <a:grpSpLocks/>
          </p:cNvGrpSpPr>
          <p:nvPr/>
        </p:nvGrpSpPr>
        <p:grpSpPr bwMode="auto">
          <a:xfrm>
            <a:off x="2370138" y="3505200"/>
            <a:ext cx="331787" cy="946150"/>
            <a:chOff x="1618594" y="0"/>
            <a:chExt cx="352097" cy="1129863"/>
          </a:xfrm>
        </p:grpSpPr>
        <p:sp>
          <p:nvSpPr>
            <p:cNvPr id="62" name="Afgeronde rechthoek 61"/>
            <p:cNvSpPr/>
            <p:nvPr/>
          </p:nvSpPr>
          <p:spPr>
            <a:xfrm>
              <a:off x="1623648" y="0"/>
              <a:ext cx="347043" cy="379149"/>
            </a:xfrm>
            <a:prstGeom prst="round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b="1" dirty="0" smtClean="0">
                  <a:solidFill>
                    <a:srgbClr val="002060"/>
                  </a:solidFill>
                </a:rPr>
                <a:t>S</a:t>
              </a:r>
              <a:endParaRPr lang="es-MX" b="1" dirty="0">
                <a:solidFill>
                  <a:srgbClr val="002060"/>
                </a:solidFill>
              </a:endParaRPr>
            </a:p>
          </p:txBody>
        </p:sp>
        <p:sp>
          <p:nvSpPr>
            <p:cNvPr id="63" name="Afgeronde rechthoek 62"/>
            <p:cNvSpPr/>
            <p:nvPr/>
          </p:nvSpPr>
          <p:spPr>
            <a:xfrm>
              <a:off x="1618594" y="373462"/>
              <a:ext cx="347043" cy="377252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b="1" dirty="0">
                <a:solidFill>
                  <a:srgbClr val="002060"/>
                </a:solidFill>
              </a:endParaRPr>
            </a:p>
          </p:txBody>
        </p:sp>
        <p:sp>
          <p:nvSpPr>
            <p:cNvPr id="64" name="Afgeronde rechthoek 63"/>
            <p:cNvSpPr/>
            <p:nvPr/>
          </p:nvSpPr>
          <p:spPr>
            <a:xfrm>
              <a:off x="1618594" y="750714"/>
              <a:ext cx="347043" cy="37914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b="1" dirty="0" smtClean="0">
                  <a:solidFill>
                    <a:srgbClr val="002060"/>
                  </a:solidFill>
                </a:rPr>
                <a:t>N</a:t>
              </a:r>
              <a:endParaRPr lang="es-MX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9466" name="Groep 64"/>
          <p:cNvGrpSpPr>
            <a:grpSpLocks/>
          </p:cNvGrpSpPr>
          <p:nvPr/>
        </p:nvGrpSpPr>
        <p:grpSpPr bwMode="auto">
          <a:xfrm>
            <a:off x="2370138" y="4560888"/>
            <a:ext cx="331787" cy="946150"/>
            <a:chOff x="1618594" y="0"/>
            <a:chExt cx="352097" cy="1129863"/>
          </a:xfrm>
        </p:grpSpPr>
        <p:sp>
          <p:nvSpPr>
            <p:cNvPr id="66" name="Afgeronde rechthoek 65"/>
            <p:cNvSpPr/>
            <p:nvPr/>
          </p:nvSpPr>
          <p:spPr>
            <a:xfrm>
              <a:off x="1623648" y="0"/>
              <a:ext cx="347043" cy="379149"/>
            </a:xfrm>
            <a:prstGeom prst="round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b="1" dirty="0" smtClean="0">
                  <a:solidFill>
                    <a:srgbClr val="002060"/>
                  </a:solidFill>
                </a:rPr>
                <a:t>S</a:t>
              </a:r>
              <a:endParaRPr lang="es-MX" b="1" dirty="0">
                <a:solidFill>
                  <a:srgbClr val="002060"/>
                </a:solidFill>
              </a:endParaRPr>
            </a:p>
          </p:txBody>
        </p:sp>
        <p:sp>
          <p:nvSpPr>
            <p:cNvPr id="67" name="Afgeronde rechthoek 66"/>
            <p:cNvSpPr/>
            <p:nvPr/>
          </p:nvSpPr>
          <p:spPr>
            <a:xfrm>
              <a:off x="1618594" y="373461"/>
              <a:ext cx="347043" cy="37725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b="1" dirty="0">
                <a:solidFill>
                  <a:srgbClr val="002060"/>
                </a:solidFill>
              </a:endParaRPr>
            </a:p>
          </p:txBody>
        </p:sp>
        <p:sp>
          <p:nvSpPr>
            <p:cNvPr id="68" name="Afgeronde rechthoek 67"/>
            <p:cNvSpPr/>
            <p:nvPr/>
          </p:nvSpPr>
          <p:spPr>
            <a:xfrm>
              <a:off x="1618594" y="750714"/>
              <a:ext cx="347043" cy="37914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b="1" dirty="0" smtClean="0">
                  <a:solidFill>
                    <a:srgbClr val="002060"/>
                  </a:solidFill>
                </a:rPr>
                <a:t>N</a:t>
              </a:r>
              <a:endParaRPr lang="es-MX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9467" name="Groep 68"/>
          <p:cNvGrpSpPr>
            <a:grpSpLocks/>
          </p:cNvGrpSpPr>
          <p:nvPr/>
        </p:nvGrpSpPr>
        <p:grpSpPr bwMode="auto">
          <a:xfrm>
            <a:off x="2370138" y="5665788"/>
            <a:ext cx="331787" cy="944562"/>
            <a:chOff x="1618594" y="0"/>
            <a:chExt cx="352097" cy="1129863"/>
          </a:xfrm>
        </p:grpSpPr>
        <p:sp>
          <p:nvSpPr>
            <p:cNvPr id="70" name="Afgeronde rechthoek 69"/>
            <p:cNvSpPr/>
            <p:nvPr/>
          </p:nvSpPr>
          <p:spPr>
            <a:xfrm>
              <a:off x="1623648" y="0"/>
              <a:ext cx="347043" cy="377887"/>
            </a:xfrm>
            <a:prstGeom prst="round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b="1" dirty="0" smtClean="0">
                  <a:solidFill>
                    <a:srgbClr val="002060"/>
                  </a:solidFill>
                </a:rPr>
                <a:t>S</a:t>
              </a:r>
              <a:endParaRPr lang="es-MX" b="1" dirty="0">
                <a:solidFill>
                  <a:srgbClr val="002060"/>
                </a:solidFill>
              </a:endParaRPr>
            </a:p>
          </p:txBody>
        </p:sp>
        <p:sp>
          <p:nvSpPr>
            <p:cNvPr id="71" name="Afgeronde rechthoek 70"/>
            <p:cNvSpPr/>
            <p:nvPr/>
          </p:nvSpPr>
          <p:spPr>
            <a:xfrm>
              <a:off x="1618594" y="372190"/>
              <a:ext cx="347043" cy="379786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b="1" dirty="0">
                <a:solidFill>
                  <a:srgbClr val="002060"/>
                </a:solidFill>
              </a:endParaRPr>
            </a:p>
          </p:txBody>
        </p:sp>
        <p:sp>
          <p:nvSpPr>
            <p:cNvPr id="72" name="Afgeronde rechthoek 71"/>
            <p:cNvSpPr/>
            <p:nvPr/>
          </p:nvSpPr>
          <p:spPr>
            <a:xfrm>
              <a:off x="1618594" y="751976"/>
              <a:ext cx="347043" cy="377887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b="1" dirty="0" smtClean="0">
                  <a:solidFill>
                    <a:srgbClr val="002060"/>
                  </a:solidFill>
                </a:rPr>
                <a:t>N</a:t>
              </a:r>
              <a:endParaRPr lang="es-MX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5" name="Tijdelijke aanduiding voor dianummer 64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Console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1624EF2-D6B3-C144-93BD-E38D426D8EA6}" type="slidenum">
              <a:rPr lang="es-MX" smtClean="0">
                <a:latin typeface="Arial" charset="0"/>
              </a:rPr>
              <a:pPr eaLnBrk="1" hangingPunct="1"/>
              <a:t>14</a:t>
            </a:fld>
            <a:endParaRPr lang="es-MX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795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6738"/>
          </a:xfrm>
          <a:solidFill>
            <a:srgbClr val="00FF00"/>
          </a:solidFill>
        </p:spPr>
        <p:txBody>
          <a:bodyPr lIns="92075" tIns="46038" rIns="92075" bIns="46038">
            <a:normAutofit fontScale="90000"/>
          </a:bodyPr>
          <a:lstStyle/>
          <a:p>
            <a:pPr algn="r" defTabSz="785813"/>
            <a:r>
              <a:rPr lang="es-MX" sz="3200" b="1" dirty="0" smtClean="0">
                <a:solidFill>
                  <a:srgbClr val="222268"/>
                </a:solidFill>
                <a:latin typeface="Arial" charset="0"/>
              </a:rPr>
              <a:t>Acción de mejora y sus fronteras   </a:t>
            </a:r>
            <a:endParaRPr lang="es-MX" sz="3200" b="1" dirty="0">
              <a:solidFill>
                <a:srgbClr val="222268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69A35E08-3979-404B-A975-3EFB18DB9FB8}" type="slidenum">
              <a:rPr lang="es-MX" smtClean="0"/>
              <a:pPr>
                <a:defRPr/>
              </a:pPr>
              <a:t>15</a:t>
            </a:fld>
            <a:endParaRPr lang="es-MX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111035"/>
              </p:ext>
            </p:extLst>
          </p:nvPr>
        </p:nvGraphicFramePr>
        <p:xfrm>
          <a:off x="381000" y="1453445"/>
          <a:ext cx="8509000" cy="29260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6889"/>
                <a:gridCol w="4332111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O" sz="2400" b="1" dirty="0" smtClean="0">
                          <a:solidFill>
                            <a:srgbClr val="008000"/>
                          </a:solidFill>
                        </a:rPr>
                        <a:t>Aspectos dentro de la acción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CO" sz="2400" b="1" dirty="0" smtClean="0">
                          <a:solidFill>
                            <a:srgbClr val="008000"/>
                          </a:solidFill>
                        </a:rPr>
                        <a:t>(definición) </a:t>
                      </a:r>
                      <a:endParaRPr lang="es-CO" sz="24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O" sz="2400" b="1" dirty="0" smtClean="0">
                          <a:solidFill>
                            <a:srgbClr val="FF0000"/>
                          </a:solidFill>
                        </a:rPr>
                        <a:t>Aspectos afuera de</a:t>
                      </a:r>
                      <a:r>
                        <a:rPr lang="es-CO" sz="2400" b="1" baseline="0" dirty="0" smtClean="0">
                          <a:solidFill>
                            <a:srgbClr val="FF0000"/>
                          </a:solidFill>
                        </a:rPr>
                        <a:t> la acción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CO" sz="2400" b="1" baseline="0" dirty="0" smtClean="0">
                          <a:solidFill>
                            <a:srgbClr val="FF0000"/>
                          </a:solidFill>
                        </a:rPr>
                        <a:t>(limitación)</a:t>
                      </a:r>
                      <a:endParaRPr lang="es-CO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Arial"/>
                        <a:buChar char="•"/>
                      </a:pPr>
                      <a:r>
                        <a:rPr lang="es-CO" sz="2400" dirty="0" smtClean="0">
                          <a:solidFill>
                            <a:srgbClr val="008000"/>
                          </a:solidFill>
                        </a:rPr>
                        <a:t>.....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/>
                        <a:buChar char="•"/>
                      </a:pPr>
                      <a:r>
                        <a:rPr lang="es-CO" sz="2400" dirty="0" smtClean="0">
                          <a:solidFill>
                            <a:srgbClr val="008000"/>
                          </a:solidFill>
                        </a:rPr>
                        <a:t>.....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/>
                        <a:buChar char="•"/>
                      </a:pPr>
                      <a:r>
                        <a:rPr lang="es-CO" sz="2400" dirty="0" smtClean="0">
                          <a:solidFill>
                            <a:srgbClr val="008000"/>
                          </a:solidFill>
                        </a:rPr>
                        <a:t>.....</a:t>
                      </a:r>
                      <a:endParaRPr lang="es-CO" sz="2400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Arial"/>
                        <a:buChar char="•"/>
                      </a:pPr>
                      <a:r>
                        <a:rPr lang="es-CO" sz="2400" dirty="0" smtClean="0">
                          <a:solidFill>
                            <a:srgbClr val="FF0000"/>
                          </a:solidFill>
                        </a:rPr>
                        <a:t>.....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/>
                        <a:buChar char="•"/>
                      </a:pPr>
                      <a:r>
                        <a:rPr lang="es-CO" sz="2400" dirty="0" smtClean="0">
                          <a:solidFill>
                            <a:srgbClr val="FF0000"/>
                          </a:solidFill>
                        </a:rPr>
                        <a:t>.....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/>
                        <a:buChar char="•"/>
                      </a:pPr>
                      <a:r>
                        <a:rPr lang="es-CO" sz="2400" dirty="0" smtClean="0">
                          <a:solidFill>
                            <a:srgbClr val="FF0000"/>
                          </a:solidFill>
                        </a:rPr>
                        <a:t>.....</a:t>
                      </a:r>
                      <a:endParaRPr lang="es-CO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726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116014" y="795338"/>
            <a:ext cx="6924674" cy="5905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 dirty="0"/>
          </a:p>
        </p:txBody>
      </p:sp>
      <p:sp>
        <p:nvSpPr>
          <p:cNvPr id="58372" name="Line 5"/>
          <p:cNvSpPr>
            <a:spLocks noChangeShapeType="1"/>
          </p:cNvSpPr>
          <p:nvPr/>
        </p:nvSpPr>
        <p:spPr bwMode="auto">
          <a:xfrm>
            <a:off x="4584880" y="794265"/>
            <a:ext cx="0" cy="59065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 dirty="0"/>
          </a:p>
        </p:txBody>
      </p:sp>
      <p:sp>
        <p:nvSpPr>
          <p:cNvPr id="58373" name="Line 6"/>
          <p:cNvSpPr>
            <a:spLocks noChangeShapeType="1"/>
          </p:cNvSpPr>
          <p:nvPr/>
        </p:nvSpPr>
        <p:spPr bwMode="auto">
          <a:xfrm>
            <a:off x="1117723" y="3614070"/>
            <a:ext cx="69229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 dirty="0"/>
          </a:p>
        </p:txBody>
      </p:sp>
      <p:grpSp>
        <p:nvGrpSpPr>
          <p:cNvPr id="58374" name="Group 7"/>
          <p:cNvGrpSpPr>
            <a:grpSpLocks/>
          </p:cNvGrpSpPr>
          <p:nvPr/>
        </p:nvGrpSpPr>
        <p:grpSpPr bwMode="auto">
          <a:xfrm>
            <a:off x="2204089" y="1338621"/>
            <a:ext cx="1493229" cy="1503757"/>
            <a:chOff x="1897" y="1968"/>
            <a:chExt cx="1271" cy="1688"/>
          </a:xfrm>
        </p:grpSpPr>
        <p:grpSp>
          <p:nvGrpSpPr>
            <p:cNvPr id="58421" name="Group 8"/>
            <p:cNvGrpSpPr>
              <a:grpSpLocks/>
            </p:cNvGrpSpPr>
            <p:nvPr/>
          </p:nvGrpSpPr>
          <p:grpSpPr bwMode="auto">
            <a:xfrm>
              <a:off x="2066" y="2311"/>
              <a:ext cx="1102" cy="1345"/>
              <a:chOff x="2066" y="2311"/>
              <a:chExt cx="1102" cy="1345"/>
            </a:xfrm>
          </p:grpSpPr>
          <p:sp>
            <p:nvSpPr>
              <p:cNvPr id="58430" name="Freeform 9"/>
              <p:cNvSpPr>
                <a:spLocks/>
              </p:cNvSpPr>
              <p:nvPr/>
            </p:nvSpPr>
            <p:spPr bwMode="auto">
              <a:xfrm>
                <a:off x="2940" y="2983"/>
                <a:ext cx="220" cy="634"/>
              </a:xfrm>
              <a:custGeom>
                <a:avLst/>
                <a:gdLst>
                  <a:gd name="T0" fmla="*/ 54 w 220"/>
                  <a:gd name="T1" fmla="*/ 0 h 634"/>
                  <a:gd name="T2" fmla="*/ 76 w 220"/>
                  <a:gd name="T3" fmla="*/ 95 h 634"/>
                  <a:gd name="T4" fmla="*/ 99 w 220"/>
                  <a:gd name="T5" fmla="*/ 188 h 634"/>
                  <a:gd name="T6" fmla="*/ 124 w 220"/>
                  <a:gd name="T7" fmla="*/ 299 h 634"/>
                  <a:gd name="T8" fmla="*/ 147 w 220"/>
                  <a:gd name="T9" fmla="*/ 380 h 634"/>
                  <a:gd name="T10" fmla="*/ 220 w 220"/>
                  <a:gd name="T11" fmla="*/ 606 h 634"/>
                  <a:gd name="T12" fmla="*/ 204 w 220"/>
                  <a:gd name="T13" fmla="*/ 625 h 634"/>
                  <a:gd name="T14" fmla="*/ 186 w 220"/>
                  <a:gd name="T15" fmla="*/ 634 h 634"/>
                  <a:gd name="T16" fmla="*/ 165 w 220"/>
                  <a:gd name="T17" fmla="*/ 634 h 634"/>
                  <a:gd name="T18" fmla="*/ 139 w 220"/>
                  <a:gd name="T19" fmla="*/ 615 h 634"/>
                  <a:gd name="T20" fmla="*/ 130 w 220"/>
                  <a:gd name="T21" fmla="*/ 592 h 634"/>
                  <a:gd name="T22" fmla="*/ 69 w 220"/>
                  <a:gd name="T23" fmla="*/ 347 h 634"/>
                  <a:gd name="T24" fmla="*/ 22 w 220"/>
                  <a:gd name="T25" fmla="*/ 167 h 634"/>
                  <a:gd name="T26" fmla="*/ 0 w 220"/>
                  <a:gd name="T27" fmla="*/ 93 h 634"/>
                  <a:gd name="T28" fmla="*/ 1 w 220"/>
                  <a:gd name="T29" fmla="*/ 98 h 634"/>
                  <a:gd name="T30" fmla="*/ 31 w 220"/>
                  <a:gd name="T31" fmla="*/ 42 h 634"/>
                  <a:gd name="T32" fmla="*/ 54 w 220"/>
                  <a:gd name="T33" fmla="*/ 0 h 6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0"/>
                  <a:gd name="T52" fmla="*/ 0 h 634"/>
                  <a:gd name="T53" fmla="*/ 220 w 220"/>
                  <a:gd name="T54" fmla="*/ 634 h 6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0" h="634">
                    <a:moveTo>
                      <a:pt x="54" y="0"/>
                    </a:moveTo>
                    <a:lnTo>
                      <a:pt x="76" y="95"/>
                    </a:lnTo>
                    <a:lnTo>
                      <a:pt x="99" y="188"/>
                    </a:lnTo>
                    <a:lnTo>
                      <a:pt x="124" y="299"/>
                    </a:lnTo>
                    <a:lnTo>
                      <a:pt x="147" y="380"/>
                    </a:lnTo>
                    <a:lnTo>
                      <a:pt x="220" y="606"/>
                    </a:lnTo>
                    <a:lnTo>
                      <a:pt x="204" y="625"/>
                    </a:lnTo>
                    <a:lnTo>
                      <a:pt x="186" y="634"/>
                    </a:lnTo>
                    <a:lnTo>
                      <a:pt x="165" y="634"/>
                    </a:lnTo>
                    <a:lnTo>
                      <a:pt x="139" y="615"/>
                    </a:lnTo>
                    <a:lnTo>
                      <a:pt x="130" y="592"/>
                    </a:lnTo>
                    <a:lnTo>
                      <a:pt x="69" y="347"/>
                    </a:lnTo>
                    <a:lnTo>
                      <a:pt x="22" y="167"/>
                    </a:lnTo>
                    <a:lnTo>
                      <a:pt x="0" y="93"/>
                    </a:lnTo>
                    <a:lnTo>
                      <a:pt x="1" y="98"/>
                    </a:lnTo>
                    <a:lnTo>
                      <a:pt x="31" y="4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58431" name="Freeform 10"/>
              <p:cNvSpPr>
                <a:spLocks/>
              </p:cNvSpPr>
              <p:nvPr/>
            </p:nvSpPr>
            <p:spPr bwMode="auto">
              <a:xfrm>
                <a:off x="2071" y="3220"/>
                <a:ext cx="770" cy="427"/>
              </a:xfrm>
              <a:custGeom>
                <a:avLst/>
                <a:gdLst>
                  <a:gd name="T0" fmla="*/ 187 w 770"/>
                  <a:gd name="T1" fmla="*/ 24 h 427"/>
                  <a:gd name="T2" fmla="*/ 58 w 770"/>
                  <a:gd name="T3" fmla="*/ 0 h 427"/>
                  <a:gd name="T4" fmla="*/ 54 w 770"/>
                  <a:gd name="T5" fmla="*/ 3 h 427"/>
                  <a:gd name="T6" fmla="*/ 48 w 770"/>
                  <a:gd name="T7" fmla="*/ 20 h 427"/>
                  <a:gd name="T8" fmla="*/ 45 w 770"/>
                  <a:gd name="T9" fmla="*/ 24 h 427"/>
                  <a:gd name="T10" fmla="*/ 45 w 770"/>
                  <a:gd name="T11" fmla="*/ 59 h 427"/>
                  <a:gd name="T12" fmla="*/ 112 w 770"/>
                  <a:gd name="T13" fmla="*/ 74 h 427"/>
                  <a:gd name="T14" fmla="*/ 15 w 770"/>
                  <a:gd name="T15" fmla="*/ 277 h 427"/>
                  <a:gd name="T16" fmla="*/ 0 w 770"/>
                  <a:gd name="T17" fmla="*/ 307 h 427"/>
                  <a:gd name="T18" fmla="*/ 10 w 770"/>
                  <a:gd name="T19" fmla="*/ 321 h 427"/>
                  <a:gd name="T20" fmla="*/ 6 w 770"/>
                  <a:gd name="T21" fmla="*/ 321 h 427"/>
                  <a:gd name="T22" fmla="*/ 54 w 770"/>
                  <a:gd name="T23" fmla="*/ 330 h 427"/>
                  <a:gd name="T24" fmla="*/ 60 w 770"/>
                  <a:gd name="T25" fmla="*/ 321 h 427"/>
                  <a:gd name="T26" fmla="*/ 90 w 770"/>
                  <a:gd name="T27" fmla="*/ 235 h 427"/>
                  <a:gd name="T28" fmla="*/ 123 w 770"/>
                  <a:gd name="T29" fmla="*/ 146 h 427"/>
                  <a:gd name="T30" fmla="*/ 159 w 770"/>
                  <a:gd name="T31" fmla="*/ 80 h 427"/>
                  <a:gd name="T32" fmla="*/ 293 w 770"/>
                  <a:gd name="T33" fmla="*/ 98 h 427"/>
                  <a:gd name="T34" fmla="*/ 406 w 770"/>
                  <a:gd name="T35" fmla="*/ 119 h 427"/>
                  <a:gd name="T36" fmla="*/ 517 w 770"/>
                  <a:gd name="T37" fmla="*/ 144 h 427"/>
                  <a:gd name="T38" fmla="*/ 598 w 770"/>
                  <a:gd name="T39" fmla="*/ 165 h 427"/>
                  <a:gd name="T40" fmla="*/ 605 w 770"/>
                  <a:gd name="T41" fmla="*/ 259 h 427"/>
                  <a:gd name="T42" fmla="*/ 611 w 770"/>
                  <a:gd name="T43" fmla="*/ 402 h 427"/>
                  <a:gd name="T44" fmla="*/ 614 w 770"/>
                  <a:gd name="T45" fmla="*/ 421 h 427"/>
                  <a:gd name="T46" fmla="*/ 625 w 770"/>
                  <a:gd name="T47" fmla="*/ 424 h 427"/>
                  <a:gd name="T48" fmla="*/ 670 w 770"/>
                  <a:gd name="T49" fmla="*/ 427 h 427"/>
                  <a:gd name="T50" fmla="*/ 679 w 770"/>
                  <a:gd name="T51" fmla="*/ 414 h 427"/>
                  <a:gd name="T52" fmla="*/ 679 w 770"/>
                  <a:gd name="T53" fmla="*/ 327 h 427"/>
                  <a:gd name="T54" fmla="*/ 667 w 770"/>
                  <a:gd name="T55" fmla="*/ 235 h 427"/>
                  <a:gd name="T56" fmla="*/ 659 w 770"/>
                  <a:gd name="T57" fmla="*/ 179 h 427"/>
                  <a:gd name="T58" fmla="*/ 745 w 770"/>
                  <a:gd name="T59" fmla="*/ 205 h 427"/>
                  <a:gd name="T60" fmla="*/ 755 w 770"/>
                  <a:gd name="T61" fmla="*/ 197 h 427"/>
                  <a:gd name="T62" fmla="*/ 770 w 770"/>
                  <a:gd name="T63" fmla="*/ 150 h 427"/>
                  <a:gd name="T64" fmla="*/ 760 w 770"/>
                  <a:gd name="T65" fmla="*/ 138 h 427"/>
                  <a:gd name="T66" fmla="*/ 613 w 770"/>
                  <a:gd name="T67" fmla="*/ 105 h 427"/>
                  <a:gd name="T68" fmla="*/ 187 w 770"/>
                  <a:gd name="T69" fmla="*/ 24 h 4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70"/>
                  <a:gd name="T106" fmla="*/ 0 h 427"/>
                  <a:gd name="T107" fmla="*/ 770 w 770"/>
                  <a:gd name="T108" fmla="*/ 427 h 42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70" h="427">
                    <a:moveTo>
                      <a:pt x="187" y="24"/>
                    </a:moveTo>
                    <a:lnTo>
                      <a:pt x="58" y="0"/>
                    </a:lnTo>
                    <a:lnTo>
                      <a:pt x="54" y="3"/>
                    </a:lnTo>
                    <a:lnTo>
                      <a:pt x="48" y="20"/>
                    </a:lnTo>
                    <a:lnTo>
                      <a:pt x="45" y="24"/>
                    </a:lnTo>
                    <a:lnTo>
                      <a:pt x="45" y="59"/>
                    </a:lnTo>
                    <a:lnTo>
                      <a:pt x="112" y="74"/>
                    </a:lnTo>
                    <a:lnTo>
                      <a:pt x="15" y="277"/>
                    </a:lnTo>
                    <a:lnTo>
                      <a:pt x="0" y="307"/>
                    </a:lnTo>
                    <a:lnTo>
                      <a:pt x="10" y="321"/>
                    </a:lnTo>
                    <a:lnTo>
                      <a:pt x="6" y="321"/>
                    </a:lnTo>
                    <a:lnTo>
                      <a:pt x="54" y="330"/>
                    </a:lnTo>
                    <a:lnTo>
                      <a:pt x="60" y="321"/>
                    </a:lnTo>
                    <a:lnTo>
                      <a:pt x="90" y="235"/>
                    </a:lnTo>
                    <a:lnTo>
                      <a:pt x="123" y="146"/>
                    </a:lnTo>
                    <a:lnTo>
                      <a:pt x="159" y="80"/>
                    </a:lnTo>
                    <a:lnTo>
                      <a:pt x="293" y="98"/>
                    </a:lnTo>
                    <a:lnTo>
                      <a:pt x="406" y="119"/>
                    </a:lnTo>
                    <a:lnTo>
                      <a:pt x="517" y="144"/>
                    </a:lnTo>
                    <a:lnTo>
                      <a:pt x="598" y="165"/>
                    </a:lnTo>
                    <a:lnTo>
                      <a:pt x="605" y="259"/>
                    </a:lnTo>
                    <a:lnTo>
                      <a:pt x="611" y="402"/>
                    </a:lnTo>
                    <a:lnTo>
                      <a:pt x="614" y="421"/>
                    </a:lnTo>
                    <a:lnTo>
                      <a:pt x="625" y="424"/>
                    </a:lnTo>
                    <a:lnTo>
                      <a:pt x="670" y="427"/>
                    </a:lnTo>
                    <a:lnTo>
                      <a:pt x="679" y="414"/>
                    </a:lnTo>
                    <a:lnTo>
                      <a:pt x="679" y="327"/>
                    </a:lnTo>
                    <a:lnTo>
                      <a:pt x="667" y="235"/>
                    </a:lnTo>
                    <a:lnTo>
                      <a:pt x="659" y="179"/>
                    </a:lnTo>
                    <a:lnTo>
                      <a:pt x="745" y="205"/>
                    </a:lnTo>
                    <a:lnTo>
                      <a:pt x="755" y="197"/>
                    </a:lnTo>
                    <a:lnTo>
                      <a:pt x="770" y="150"/>
                    </a:lnTo>
                    <a:lnTo>
                      <a:pt x="760" y="138"/>
                    </a:lnTo>
                    <a:lnTo>
                      <a:pt x="613" y="105"/>
                    </a:lnTo>
                    <a:lnTo>
                      <a:pt x="187" y="24"/>
                    </a:lnTo>
                    <a:close/>
                  </a:path>
                </a:pathLst>
              </a:cu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58432" name="Freeform 11"/>
              <p:cNvSpPr>
                <a:spLocks/>
              </p:cNvSpPr>
              <p:nvPr/>
            </p:nvSpPr>
            <p:spPr bwMode="auto">
              <a:xfrm>
                <a:off x="2158" y="2320"/>
                <a:ext cx="899" cy="1002"/>
              </a:xfrm>
              <a:custGeom>
                <a:avLst/>
                <a:gdLst>
                  <a:gd name="T0" fmla="*/ 12 w 899"/>
                  <a:gd name="T1" fmla="*/ 417 h 1002"/>
                  <a:gd name="T2" fmla="*/ 48 w 899"/>
                  <a:gd name="T3" fmla="*/ 306 h 1002"/>
                  <a:gd name="T4" fmla="*/ 91 w 899"/>
                  <a:gd name="T5" fmla="*/ 227 h 1002"/>
                  <a:gd name="T6" fmla="*/ 139 w 899"/>
                  <a:gd name="T7" fmla="*/ 159 h 1002"/>
                  <a:gd name="T8" fmla="*/ 192 w 899"/>
                  <a:gd name="T9" fmla="*/ 95 h 1002"/>
                  <a:gd name="T10" fmla="*/ 238 w 899"/>
                  <a:gd name="T11" fmla="*/ 60 h 1002"/>
                  <a:gd name="T12" fmla="*/ 299 w 899"/>
                  <a:gd name="T13" fmla="*/ 29 h 1002"/>
                  <a:gd name="T14" fmla="*/ 362 w 899"/>
                  <a:gd name="T15" fmla="*/ 5 h 1002"/>
                  <a:gd name="T16" fmla="*/ 437 w 899"/>
                  <a:gd name="T17" fmla="*/ 0 h 1002"/>
                  <a:gd name="T18" fmla="*/ 529 w 899"/>
                  <a:gd name="T19" fmla="*/ 3 h 1002"/>
                  <a:gd name="T20" fmla="*/ 607 w 899"/>
                  <a:gd name="T21" fmla="*/ 18 h 1002"/>
                  <a:gd name="T22" fmla="*/ 667 w 899"/>
                  <a:gd name="T23" fmla="*/ 44 h 1002"/>
                  <a:gd name="T24" fmla="*/ 733 w 899"/>
                  <a:gd name="T25" fmla="*/ 75 h 1002"/>
                  <a:gd name="T26" fmla="*/ 800 w 899"/>
                  <a:gd name="T27" fmla="*/ 123 h 1002"/>
                  <a:gd name="T28" fmla="*/ 845 w 899"/>
                  <a:gd name="T29" fmla="*/ 171 h 1002"/>
                  <a:gd name="T30" fmla="*/ 872 w 899"/>
                  <a:gd name="T31" fmla="*/ 216 h 1002"/>
                  <a:gd name="T32" fmla="*/ 890 w 899"/>
                  <a:gd name="T33" fmla="*/ 287 h 1002"/>
                  <a:gd name="T34" fmla="*/ 899 w 899"/>
                  <a:gd name="T35" fmla="*/ 342 h 1002"/>
                  <a:gd name="T36" fmla="*/ 894 w 899"/>
                  <a:gd name="T37" fmla="*/ 419 h 1002"/>
                  <a:gd name="T38" fmla="*/ 887 w 899"/>
                  <a:gd name="T39" fmla="*/ 492 h 1002"/>
                  <a:gd name="T40" fmla="*/ 875 w 899"/>
                  <a:gd name="T41" fmla="*/ 553 h 1002"/>
                  <a:gd name="T42" fmla="*/ 848 w 899"/>
                  <a:gd name="T43" fmla="*/ 631 h 1002"/>
                  <a:gd name="T44" fmla="*/ 816 w 899"/>
                  <a:gd name="T45" fmla="*/ 699 h 1002"/>
                  <a:gd name="T46" fmla="*/ 773 w 899"/>
                  <a:gd name="T47" fmla="*/ 782 h 1002"/>
                  <a:gd name="T48" fmla="*/ 736 w 899"/>
                  <a:gd name="T49" fmla="*/ 834 h 1002"/>
                  <a:gd name="T50" fmla="*/ 691 w 899"/>
                  <a:gd name="T51" fmla="*/ 887 h 1002"/>
                  <a:gd name="T52" fmla="*/ 640 w 899"/>
                  <a:gd name="T53" fmla="*/ 936 h 1002"/>
                  <a:gd name="T54" fmla="*/ 578 w 899"/>
                  <a:gd name="T55" fmla="*/ 981 h 1002"/>
                  <a:gd name="T56" fmla="*/ 496 w 899"/>
                  <a:gd name="T57" fmla="*/ 999 h 1002"/>
                  <a:gd name="T58" fmla="*/ 409 w 899"/>
                  <a:gd name="T59" fmla="*/ 1002 h 1002"/>
                  <a:gd name="T60" fmla="*/ 341 w 899"/>
                  <a:gd name="T61" fmla="*/ 995 h 1002"/>
                  <a:gd name="T62" fmla="*/ 274 w 899"/>
                  <a:gd name="T63" fmla="*/ 983 h 1002"/>
                  <a:gd name="T64" fmla="*/ 218 w 899"/>
                  <a:gd name="T65" fmla="*/ 971 h 1002"/>
                  <a:gd name="T66" fmla="*/ 157 w 899"/>
                  <a:gd name="T67" fmla="*/ 945 h 1002"/>
                  <a:gd name="T68" fmla="*/ 105 w 899"/>
                  <a:gd name="T69" fmla="*/ 909 h 1002"/>
                  <a:gd name="T70" fmla="*/ 72 w 899"/>
                  <a:gd name="T71" fmla="*/ 866 h 1002"/>
                  <a:gd name="T72" fmla="*/ 45 w 899"/>
                  <a:gd name="T73" fmla="*/ 801 h 1002"/>
                  <a:gd name="T74" fmla="*/ 24 w 899"/>
                  <a:gd name="T75" fmla="*/ 729 h 1002"/>
                  <a:gd name="T76" fmla="*/ 12 w 899"/>
                  <a:gd name="T77" fmla="*/ 634 h 1002"/>
                  <a:gd name="T78" fmla="*/ 1 w 899"/>
                  <a:gd name="T79" fmla="*/ 558 h 1002"/>
                  <a:gd name="T80" fmla="*/ 0 w 899"/>
                  <a:gd name="T81" fmla="*/ 494 h 1002"/>
                  <a:gd name="T82" fmla="*/ 6 w 899"/>
                  <a:gd name="T83" fmla="*/ 447 h 1002"/>
                  <a:gd name="T84" fmla="*/ 12 w 899"/>
                  <a:gd name="T85" fmla="*/ 417 h 100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99"/>
                  <a:gd name="T130" fmla="*/ 0 h 1002"/>
                  <a:gd name="T131" fmla="*/ 899 w 899"/>
                  <a:gd name="T132" fmla="*/ 1002 h 100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99" h="1002">
                    <a:moveTo>
                      <a:pt x="12" y="417"/>
                    </a:moveTo>
                    <a:lnTo>
                      <a:pt x="48" y="306"/>
                    </a:lnTo>
                    <a:lnTo>
                      <a:pt x="91" y="227"/>
                    </a:lnTo>
                    <a:lnTo>
                      <a:pt x="139" y="159"/>
                    </a:lnTo>
                    <a:lnTo>
                      <a:pt x="192" y="95"/>
                    </a:lnTo>
                    <a:lnTo>
                      <a:pt x="238" y="60"/>
                    </a:lnTo>
                    <a:lnTo>
                      <a:pt x="299" y="29"/>
                    </a:lnTo>
                    <a:lnTo>
                      <a:pt x="362" y="5"/>
                    </a:lnTo>
                    <a:lnTo>
                      <a:pt x="437" y="0"/>
                    </a:lnTo>
                    <a:lnTo>
                      <a:pt x="529" y="3"/>
                    </a:lnTo>
                    <a:lnTo>
                      <a:pt x="607" y="18"/>
                    </a:lnTo>
                    <a:lnTo>
                      <a:pt x="667" y="44"/>
                    </a:lnTo>
                    <a:lnTo>
                      <a:pt x="733" y="75"/>
                    </a:lnTo>
                    <a:lnTo>
                      <a:pt x="800" y="123"/>
                    </a:lnTo>
                    <a:lnTo>
                      <a:pt x="845" y="171"/>
                    </a:lnTo>
                    <a:lnTo>
                      <a:pt x="872" y="216"/>
                    </a:lnTo>
                    <a:lnTo>
                      <a:pt x="890" y="287"/>
                    </a:lnTo>
                    <a:lnTo>
                      <a:pt x="899" y="342"/>
                    </a:lnTo>
                    <a:lnTo>
                      <a:pt x="894" y="419"/>
                    </a:lnTo>
                    <a:lnTo>
                      <a:pt x="887" y="492"/>
                    </a:lnTo>
                    <a:lnTo>
                      <a:pt x="875" y="553"/>
                    </a:lnTo>
                    <a:lnTo>
                      <a:pt x="848" y="631"/>
                    </a:lnTo>
                    <a:lnTo>
                      <a:pt x="816" y="699"/>
                    </a:lnTo>
                    <a:lnTo>
                      <a:pt x="773" y="782"/>
                    </a:lnTo>
                    <a:lnTo>
                      <a:pt x="736" y="834"/>
                    </a:lnTo>
                    <a:lnTo>
                      <a:pt x="691" y="887"/>
                    </a:lnTo>
                    <a:lnTo>
                      <a:pt x="640" y="936"/>
                    </a:lnTo>
                    <a:lnTo>
                      <a:pt x="578" y="981"/>
                    </a:lnTo>
                    <a:lnTo>
                      <a:pt x="496" y="999"/>
                    </a:lnTo>
                    <a:lnTo>
                      <a:pt x="409" y="1002"/>
                    </a:lnTo>
                    <a:lnTo>
                      <a:pt x="341" y="995"/>
                    </a:lnTo>
                    <a:lnTo>
                      <a:pt x="274" y="983"/>
                    </a:lnTo>
                    <a:lnTo>
                      <a:pt x="218" y="971"/>
                    </a:lnTo>
                    <a:lnTo>
                      <a:pt x="157" y="945"/>
                    </a:lnTo>
                    <a:lnTo>
                      <a:pt x="105" y="909"/>
                    </a:lnTo>
                    <a:lnTo>
                      <a:pt x="72" y="866"/>
                    </a:lnTo>
                    <a:lnTo>
                      <a:pt x="45" y="801"/>
                    </a:lnTo>
                    <a:lnTo>
                      <a:pt x="24" y="729"/>
                    </a:lnTo>
                    <a:lnTo>
                      <a:pt x="12" y="634"/>
                    </a:lnTo>
                    <a:lnTo>
                      <a:pt x="1" y="558"/>
                    </a:lnTo>
                    <a:lnTo>
                      <a:pt x="0" y="494"/>
                    </a:lnTo>
                    <a:lnTo>
                      <a:pt x="6" y="447"/>
                    </a:lnTo>
                    <a:lnTo>
                      <a:pt x="12" y="417"/>
                    </a:lnTo>
                    <a:close/>
                  </a:path>
                </a:pathLst>
              </a:custGeom>
              <a:blipFill dpi="0" rotWithShape="0">
                <a:blip cstate="print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58433" name="Freeform 12"/>
              <p:cNvSpPr>
                <a:spLocks/>
              </p:cNvSpPr>
              <p:nvPr/>
            </p:nvSpPr>
            <p:spPr bwMode="auto">
              <a:xfrm>
                <a:off x="2242" y="2521"/>
                <a:ext cx="698" cy="626"/>
              </a:xfrm>
              <a:custGeom>
                <a:avLst/>
                <a:gdLst>
                  <a:gd name="T0" fmla="*/ 161 w 698"/>
                  <a:gd name="T1" fmla="*/ 0 h 626"/>
                  <a:gd name="T2" fmla="*/ 214 w 698"/>
                  <a:gd name="T3" fmla="*/ 8 h 626"/>
                  <a:gd name="T4" fmla="*/ 280 w 698"/>
                  <a:gd name="T5" fmla="*/ 18 h 626"/>
                  <a:gd name="T6" fmla="*/ 382 w 698"/>
                  <a:gd name="T7" fmla="*/ 29 h 626"/>
                  <a:gd name="T8" fmla="*/ 473 w 698"/>
                  <a:gd name="T9" fmla="*/ 33 h 626"/>
                  <a:gd name="T10" fmla="*/ 587 w 698"/>
                  <a:gd name="T11" fmla="*/ 35 h 626"/>
                  <a:gd name="T12" fmla="*/ 695 w 698"/>
                  <a:gd name="T13" fmla="*/ 42 h 626"/>
                  <a:gd name="T14" fmla="*/ 698 w 698"/>
                  <a:gd name="T15" fmla="*/ 56 h 626"/>
                  <a:gd name="T16" fmla="*/ 662 w 698"/>
                  <a:gd name="T17" fmla="*/ 212 h 626"/>
                  <a:gd name="T18" fmla="*/ 622 w 698"/>
                  <a:gd name="T19" fmla="*/ 379 h 626"/>
                  <a:gd name="T20" fmla="*/ 598 w 698"/>
                  <a:gd name="T21" fmla="*/ 481 h 626"/>
                  <a:gd name="T22" fmla="*/ 553 w 698"/>
                  <a:gd name="T23" fmla="*/ 626 h 626"/>
                  <a:gd name="T24" fmla="*/ 310 w 698"/>
                  <a:gd name="T25" fmla="*/ 590 h 626"/>
                  <a:gd name="T26" fmla="*/ 175 w 698"/>
                  <a:gd name="T27" fmla="*/ 575 h 626"/>
                  <a:gd name="T28" fmla="*/ 37 w 698"/>
                  <a:gd name="T29" fmla="*/ 570 h 626"/>
                  <a:gd name="T30" fmla="*/ 12 w 698"/>
                  <a:gd name="T31" fmla="*/ 570 h 626"/>
                  <a:gd name="T32" fmla="*/ 0 w 698"/>
                  <a:gd name="T33" fmla="*/ 564 h 626"/>
                  <a:gd name="T34" fmla="*/ 63 w 698"/>
                  <a:gd name="T35" fmla="*/ 273 h 626"/>
                  <a:gd name="T36" fmla="*/ 108 w 698"/>
                  <a:gd name="T37" fmla="*/ 98 h 626"/>
                  <a:gd name="T38" fmla="*/ 161 w 698"/>
                  <a:gd name="T39" fmla="*/ 0 h 62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98"/>
                  <a:gd name="T61" fmla="*/ 0 h 626"/>
                  <a:gd name="T62" fmla="*/ 698 w 698"/>
                  <a:gd name="T63" fmla="*/ 626 h 62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98" h="626">
                    <a:moveTo>
                      <a:pt x="161" y="0"/>
                    </a:moveTo>
                    <a:lnTo>
                      <a:pt x="214" y="8"/>
                    </a:lnTo>
                    <a:lnTo>
                      <a:pt x="280" y="18"/>
                    </a:lnTo>
                    <a:lnTo>
                      <a:pt x="382" y="29"/>
                    </a:lnTo>
                    <a:lnTo>
                      <a:pt x="473" y="33"/>
                    </a:lnTo>
                    <a:lnTo>
                      <a:pt x="587" y="35"/>
                    </a:lnTo>
                    <a:lnTo>
                      <a:pt x="695" y="42"/>
                    </a:lnTo>
                    <a:lnTo>
                      <a:pt x="698" y="56"/>
                    </a:lnTo>
                    <a:lnTo>
                      <a:pt x="662" y="212"/>
                    </a:lnTo>
                    <a:lnTo>
                      <a:pt x="622" y="379"/>
                    </a:lnTo>
                    <a:lnTo>
                      <a:pt x="598" y="481"/>
                    </a:lnTo>
                    <a:lnTo>
                      <a:pt x="553" y="626"/>
                    </a:lnTo>
                    <a:lnTo>
                      <a:pt x="310" y="590"/>
                    </a:lnTo>
                    <a:lnTo>
                      <a:pt x="175" y="575"/>
                    </a:lnTo>
                    <a:lnTo>
                      <a:pt x="37" y="570"/>
                    </a:lnTo>
                    <a:lnTo>
                      <a:pt x="12" y="570"/>
                    </a:lnTo>
                    <a:lnTo>
                      <a:pt x="0" y="564"/>
                    </a:lnTo>
                    <a:lnTo>
                      <a:pt x="63" y="273"/>
                    </a:lnTo>
                    <a:lnTo>
                      <a:pt x="108" y="98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grpSp>
            <p:nvGrpSpPr>
              <p:cNvPr id="58434" name="Group 13"/>
              <p:cNvGrpSpPr>
                <a:grpSpLocks/>
              </p:cNvGrpSpPr>
              <p:nvPr/>
            </p:nvGrpSpPr>
            <p:grpSpPr bwMode="auto">
              <a:xfrm>
                <a:off x="2066" y="3211"/>
                <a:ext cx="786" cy="445"/>
                <a:chOff x="2066" y="3211"/>
                <a:chExt cx="786" cy="445"/>
              </a:xfrm>
            </p:grpSpPr>
            <p:sp>
              <p:nvSpPr>
                <p:cNvPr id="58453" name="Freeform 14"/>
                <p:cNvSpPr>
                  <a:spLocks/>
                </p:cNvSpPr>
                <p:nvPr/>
              </p:nvSpPr>
              <p:spPr bwMode="auto">
                <a:xfrm>
                  <a:off x="2105" y="3211"/>
                  <a:ext cx="747" cy="220"/>
                </a:xfrm>
                <a:custGeom>
                  <a:avLst/>
                  <a:gdLst>
                    <a:gd name="T0" fmla="*/ 149 w 747"/>
                    <a:gd name="T1" fmla="*/ 20 h 220"/>
                    <a:gd name="T2" fmla="*/ 86 w 747"/>
                    <a:gd name="T3" fmla="*/ 8 h 220"/>
                    <a:gd name="T4" fmla="*/ 27 w 747"/>
                    <a:gd name="T5" fmla="*/ 0 h 220"/>
                    <a:gd name="T6" fmla="*/ 11 w 747"/>
                    <a:gd name="T7" fmla="*/ 3 h 220"/>
                    <a:gd name="T8" fmla="*/ 2 w 747"/>
                    <a:gd name="T9" fmla="*/ 30 h 220"/>
                    <a:gd name="T10" fmla="*/ 0 w 747"/>
                    <a:gd name="T11" fmla="*/ 68 h 220"/>
                    <a:gd name="T12" fmla="*/ 8 w 747"/>
                    <a:gd name="T13" fmla="*/ 80 h 220"/>
                    <a:gd name="T14" fmla="*/ 33 w 747"/>
                    <a:gd name="T15" fmla="*/ 84 h 220"/>
                    <a:gd name="T16" fmla="*/ 131 w 747"/>
                    <a:gd name="T17" fmla="*/ 95 h 220"/>
                    <a:gd name="T18" fmla="*/ 258 w 747"/>
                    <a:gd name="T19" fmla="*/ 114 h 220"/>
                    <a:gd name="T20" fmla="*/ 390 w 747"/>
                    <a:gd name="T21" fmla="*/ 138 h 220"/>
                    <a:gd name="T22" fmla="*/ 528 w 747"/>
                    <a:gd name="T23" fmla="*/ 168 h 220"/>
                    <a:gd name="T24" fmla="*/ 631 w 747"/>
                    <a:gd name="T25" fmla="*/ 194 h 220"/>
                    <a:gd name="T26" fmla="*/ 699 w 747"/>
                    <a:gd name="T27" fmla="*/ 216 h 220"/>
                    <a:gd name="T28" fmla="*/ 715 w 747"/>
                    <a:gd name="T29" fmla="*/ 220 h 220"/>
                    <a:gd name="T30" fmla="*/ 720 w 747"/>
                    <a:gd name="T31" fmla="*/ 219 h 220"/>
                    <a:gd name="T32" fmla="*/ 727 w 747"/>
                    <a:gd name="T33" fmla="*/ 213 h 220"/>
                    <a:gd name="T34" fmla="*/ 747 w 747"/>
                    <a:gd name="T35" fmla="*/ 162 h 220"/>
                    <a:gd name="T36" fmla="*/ 747 w 747"/>
                    <a:gd name="T37" fmla="*/ 146 h 220"/>
                    <a:gd name="T38" fmla="*/ 727 w 747"/>
                    <a:gd name="T39" fmla="*/ 138 h 220"/>
                    <a:gd name="T40" fmla="*/ 601 w 747"/>
                    <a:gd name="T41" fmla="*/ 108 h 220"/>
                    <a:gd name="T42" fmla="*/ 561 w 747"/>
                    <a:gd name="T43" fmla="*/ 117 h 220"/>
                    <a:gd name="T44" fmla="*/ 724 w 747"/>
                    <a:gd name="T45" fmla="*/ 158 h 220"/>
                    <a:gd name="T46" fmla="*/ 726 w 747"/>
                    <a:gd name="T47" fmla="*/ 164 h 220"/>
                    <a:gd name="T48" fmla="*/ 711 w 747"/>
                    <a:gd name="T49" fmla="*/ 200 h 220"/>
                    <a:gd name="T50" fmla="*/ 703 w 747"/>
                    <a:gd name="T51" fmla="*/ 201 h 220"/>
                    <a:gd name="T52" fmla="*/ 571 w 747"/>
                    <a:gd name="T53" fmla="*/ 164 h 220"/>
                    <a:gd name="T54" fmla="*/ 447 w 747"/>
                    <a:gd name="T55" fmla="*/ 137 h 220"/>
                    <a:gd name="T56" fmla="*/ 333 w 747"/>
                    <a:gd name="T57" fmla="*/ 113 h 220"/>
                    <a:gd name="T58" fmla="*/ 225 w 747"/>
                    <a:gd name="T59" fmla="*/ 93 h 220"/>
                    <a:gd name="T60" fmla="*/ 120 w 747"/>
                    <a:gd name="T61" fmla="*/ 77 h 220"/>
                    <a:gd name="T62" fmla="*/ 116 w 747"/>
                    <a:gd name="T63" fmla="*/ 78 h 220"/>
                    <a:gd name="T64" fmla="*/ 33 w 747"/>
                    <a:gd name="T65" fmla="*/ 65 h 220"/>
                    <a:gd name="T66" fmla="*/ 17 w 747"/>
                    <a:gd name="T67" fmla="*/ 60 h 220"/>
                    <a:gd name="T68" fmla="*/ 20 w 747"/>
                    <a:gd name="T69" fmla="*/ 44 h 220"/>
                    <a:gd name="T70" fmla="*/ 26 w 747"/>
                    <a:gd name="T71" fmla="*/ 20 h 220"/>
                    <a:gd name="T72" fmla="*/ 45 w 747"/>
                    <a:gd name="T73" fmla="*/ 17 h 220"/>
                    <a:gd name="T74" fmla="*/ 206 w 747"/>
                    <a:gd name="T75" fmla="*/ 53 h 220"/>
                    <a:gd name="T76" fmla="*/ 201 w 747"/>
                    <a:gd name="T77" fmla="*/ 54 h 220"/>
                    <a:gd name="T78" fmla="*/ 149 w 747"/>
                    <a:gd name="T79" fmla="*/ 20 h 22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747"/>
                    <a:gd name="T121" fmla="*/ 0 h 220"/>
                    <a:gd name="T122" fmla="*/ 747 w 747"/>
                    <a:gd name="T123" fmla="*/ 220 h 22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747" h="220">
                      <a:moveTo>
                        <a:pt x="149" y="20"/>
                      </a:moveTo>
                      <a:lnTo>
                        <a:pt x="86" y="8"/>
                      </a:lnTo>
                      <a:lnTo>
                        <a:pt x="27" y="0"/>
                      </a:lnTo>
                      <a:lnTo>
                        <a:pt x="11" y="3"/>
                      </a:lnTo>
                      <a:lnTo>
                        <a:pt x="2" y="30"/>
                      </a:lnTo>
                      <a:lnTo>
                        <a:pt x="0" y="68"/>
                      </a:lnTo>
                      <a:lnTo>
                        <a:pt x="8" y="80"/>
                      </a:lnTo>
                      <a:lnTo>
                        <a:pt x="33" y="84"/>
                      </a:lnTo>
                      <a:lnTo>
                        <a:pt x="131" y="95"/>
                      </a:lnTo>
                      <a:lnTo>
                        <a:pt x="258" y="114"/>
                      </a:lnTo>
                      <a:lnTo>
                        <a:pt x="390" y="138"/>
                      </a:lnTo>
                      <a:lnTo>
                        <a:pt x="528" y="168"/>
                      </a:lnTo>
                      <a:lnTo>
                        <a:pt x="631" y="194"/>
                      </a:lnTo>
                      <a:lnTo>
                        <a:pt x="699" y="216"/>
                      </a:lnTo>
                      <a:lnTo>
                        <a:pt x="715" y="220"/>
                      </a:lnTo>
                      <a:lnTo>
                        <a:pt x="720" y="219"/>
                      </a:lnTo>
                      <a:lnTo>
                        <a:pt x="727" y="213"/>
                      </a:lnTo>
                      <a:lnTo>
                        <a:pt x="747" y="162"/>
                      </a:lnTo>
                      <a:lnTo>
                        <a:pt x="747" y="146"/>
                      </a:lnTo>
                      <a:lnTo>
                        <a:pt x="727" y="138"/>
                      </a:lnTo>
                      <a:lnTo>
                        <a:pt x="601" y="108"/>
                      </a:lnTo>
                      <a:lnTo>
                        <a:pt x="561" y="117"/>
                      </a:lnTo>
                      <a:lnTo>
                        <a:pt x="724" y="158"/>
                      </a:lnTo>
                      <a:lnTo>
                        <a:pt x="726" y="164"/>
                      </a:lnTo>
                      <a:lnTo>
                        <a:pt x="711" y="200"/>
                      </a:lnTo>
                      <a:lnTo>
                        <a:pt x="703" y="201"/>
                      </a:lnTo>
                      <a:lnTo>
                        <a:pt x="571" y="164"/>
                      </a:lnTo>
                      <a:lnTo>
                        <a:pt x="447" y="137"/>
                      </a:lnTo>
                      <a:lnTo>
                        <a:pt x="333" y="113"/>
                      </a:lnTo>
                      <a:lnTo>
                        <a:pt x="225" y="93"/>
                      </a:lnTo>
                      <a:lnTo>
                        <a:pt x="120" y="77"/>
                      </a:lnTo>
                      <a:lnTo>
                        <a:pt x="116" y="78"/>
                      </a:lnTo>
                      <a:lnTo>
                        <a:pt x="33" y="65"/>
                      </a:lnTo>
                      <a:lnTo>
                        <a:pt x="17" y="60"/>
                      </a:lnTo>
                      <a:lnTo>
                        <a:pt x="20" y="44"/>
                      </a:lnTo>
                      <a:lnTo>
                        <a:pt x="26" y="20"/>
                      </a:lnTo>
                      <a:lnTo>
                        <a:pt x="45" y="17"/>
                      </a:lnTo>
                      <a:lnTo>
                        <a:pt x="206" y="53"/>
                      </a:lnTo>
                      <a:lnTo>
                        <a:pt x="201" y="54"/>
                      </a:lnTo>
                      <a:lnTo>
                        <a:pt x="149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58454" name="Freeform 15"/>
                <p:cNvSpPr>
                  <a:spLocks/>
                </p:cNvSpPr>
                <p:nvPr/>
              </p:nvSpPr>
              <p:spPr bwMode="auto">
                <a:xfrm>
                  <a:off x="2066" y="3295"/>
                  <a:ext cx="173" cy="265"/>
                </a:xfrm>
                <a:custGeom>
                  <a:avLst/>
                  <a:gdLst>
                    <a:gd name="T0" fmla="*/ 108 w 173"/>
                    <a:gd name="T1" fmla="*/ 0 h 265"/>
                    <a:gd name="T2" fmla="*/ 26 w 173"/>
                    <a:gd name="T3" fmla="*/ 166 h 265"/>
                    <a:gd name="T4" fmla="*/ 2 w 173"/>
                    <a:gd name="T5" fmla="*/ 226 h 265"/>
                    <a:gd name="T6" fmla="*/ 0 w 173"/>
                    <a:gd name="T7" fmla="*/ 249 h 265"/>
                    <a:gd name="T8" fmla="*/ 8 w 173"/>
                    <a:gd name="T9" fmla="*/ 253 h 265"/>
                    <a:gd name="T10" fmla="*/ 27 w 173"/>
                    <a:gd name="T11" fmla="*/ 259 h 265"/>
                    <a:gd name="T12" fmla="*/ 66 w 173"/>
                    <a:gd name="T13" fmla="*/ 265 h 265"/>
                    <a:gd name="T14" fmla="*/ 78 w 173"/>
                    <a:gd name="T15" fmla="*/ 256 h 265"/>
                    <a:gd name="T16" fmla="*/ 80 w 173"/>
                    <a:gd name="T17" fmla="*/ 235 h 265"/>
                    <a:gd name="T18" fmla="*/ 105 w 173"/>
                    <a:gd name="T19" fmla="*/ 154 h 265"/>
                    <a:gd name="T20" fmla="*/ 137 w 173"/>
                    <a:gd name="T21" fmla="*/ 72 h 265"/>
                    <a:gd name="T22" fmla="*/ 173 w 173"/>
                    <a:gd name="T23" fmla="*/ 8 h 265"/>
                    <a:gd name="T24" fmla="*/ 155 w 173"/>
                    <a:gd name="T25" fmla="*/ 6 h 265"/>
                    <a:gd name="T26" fmla="*/ 113 w 173"/>
                    <a:gd name="T27" fmla="*/ 90 h 265"/>
                    <a:gd name="T28" fmla="*/ 86 w 173"/>
                    <a:gd name="T29" fmla="*/ 153 h 265"/>
                    <a:gd name="T30" fmla="*/ 69 w 173"/>
                    <a:gd name="T31" fmla="*/ 210 h 265"/>
                    <a:gd name="T32" fmla="*/ 59 w 173"/>
                    <a:gd name="T33" fmla="*/ 240 h 265"/>
                    <a:gd name="T34" fmla="*/ 53 w 173"/>
                    <a:gd name="T35" fmla="*/ 244 h 265"/>
                    <a:gd name="T36" fmla="*/ 20 w 173"/>
                    <a:gd name="T37" fmla="*/ 238 h 265"/>
                    <a:gd name="T38" fmla="*/ 17 w 173"/>
                    <a:gd name="T39" fmla="*/ 228 h 265"/>
                    <a:gd name="T40" fmla="*/ 42 w 173"/>
                    <a:gd name="T41" fmla="*/ 169 h 265"/>
                    <a:gd name="T42" fmla="*/ 72 w 173"/>
                    <a:gd name="T43" fmla="*/ 107 h 265"/>
                    <a:gd name="T44" fmla="*/ 110 w 173"/>
                    <a:gd name="T45" fmla="*/ 36 h 265"/>
                    <a:gd name="T46" fmla="*/ 125 w 173"/>
                    <a:gd name="T47" fmla="*/ 0 h 265"/>
                    <a:gd name="T48" fmla="*/ 108 w 173"/>
                    <a:gd name="T49" fmla="*/ 0 h 26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73"/>
                    <a:gd name="T76" fmla="*/ 0 h 265"/>
                    <a:gd name="T77" fmla="*/ 173 w 173"/>
                    <a:gd name="T78" fmla="*/ 265 h 26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73" h="265">
                      <a:moveTo>
                        <a:pt x="108" y="0"/>
                      </a:moveTo>
                      <a:lnTo>
                        <a:pt x="26" y="166"/>
                      </a:lnTo>
                      <a:lnTo>
                        <a:pt x="2" y="226"/>
                      </a:lnTo>
                      <a:lnTo>
                        <a:pt x="0" y="249"/>
                      </a:lnTo>
                      <a:lnTo>
                        <a:pt x="8" y="253"/>
                      </a:lnTo>
                      <a:lnTo>
                        <a:pt x="27" y="259"/>
                      </a:lnTo>
                      <a:lnTo>
                        <a:pt x="66" y="265"/>
                      </a:lnTo>
                      <a:lnTo>
                        <a:pt x="78" y="256"/>
                      </a:lnTo>
                      <a:lnTo>
                        <a:pt x="80" y="235"/>
                      </a:lnTo>
                      <a:lnTo>
                        <a:pt x="105" y="154"/>
                      </a:lnTo>
                      <a:lnTo>
                        <a:pt x="137" y="72"/>
                      </a:lnTo>
                      <a:lnTo>
                        <a:pt x="173" y="8"/>
                      </a:lnTo>
                      <a:lnTo>
                        <a:pt x="155" y="6"/>
                      </a:lnTo>
                      <a:lnTo>
                        <a:pt x="113" y="90"/>
                      </a:lnTo>
                      <a:lnTo>
                        <a:pt x="86" y="153"/>
                      </a:lnTo>
                      <a:lnTo>
                        <a:pt x="69" y="210"/>
                      </a:lnTo>
                      <a:lnTo>
                        <a:pt x="59" y="240"/>
                      </a:lnTo>
                      <a:lnTo>
                        <a:pt x="53" y="244"/>
                      </a:lnTo>
                      <a:lnTo>
                        <a:pt x="20" y="238"/>
                      </a:lnTo>
                      <a:lnTo>
                        <a:pt x="17" y="228"/>
                      </a:lnTo>
                      <a:lnTo>
                        <a:pt x="42" y="169"/>
                      </a:lnTo>
                      <a:lnTo>
                        <a:pt x="72" y="107"/>
                      </a:lnTo>
                      <a:lnTo>
                        <a:pt x="110" y="36"/>
                      </a:lnTo>
                      <a:lnTo>
                        <a:pt x="125" y="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58455" name="Freeform 16"/>
                <p:cNvSpPr>
                  <a:spLocks/>
                </p:cNvSpPr>
                <p:nvPr/>
              </p:nvSpPr>
              <p:spPr bwMode="auto">
                <a:xfrm>
                  <a:off x="2660" y="3379"/>
                  <a:ext cx="99" cy="277"/>
                </a:xfrm>
                <a:custGeom>
                  <a:avLst/>
                  <a:gdLst>
                    <a:gd name="T0" fmla="*/ 79 w 99"/>
                    <a:gd name="T1" fmla="*/ 23 h 277"/>
                    <a:gd name="T2" fmla="*/ 93 w 99"/>
                    <a:gd name="T3" fmla="*/ 120 h 277"/>
                    <a:gd name="T4" fmla="*/ 99 w 99"/>
                    <a:gd name="T5" fmla="*/ 195 h 277"/>
                    <a:gd name="T6" fmla="*/ 99 w 99"/>
                    <a:gd name="T7" fmla="*/ 247 h 277"/>
                    <a:gd name="T8" fmla="*/ 96 w 99"/>
                    <a:gd name="T9" fmla="*/ 270 h 277"/>
                    <a:gd name="T10" fmla="*/ 87 w 99"/>
                    <a:gd name="T11" fmla="*/ 277 h 277"/>
                    <a:gd name="T12" fmla="*/ 31 w 99"/>
                    <a:gd name="T13" fmla="*/ 277 h 277"/>
                    <a:gd name="T14" fmla="*/ 21 w 99"/>
                    <a:gd name="T15" fmla="*/ 271 h 277"/>
                    <a:gd name="T16" fmla="*/ 13 w 99"/>
                    <a:gd name="T17" fmla="*/ 258 h 277"/>
                    <a:gd name="T18" fmla="*/ 9 w 99"/>
                    <a:gd name="T19" fmla="*/ 175 h 277"/>
                    <a:gd name="T20" fmla="*/ 9 w 99"/>
                    <a:gd name="T21" fmla="*/ 91 h 277"/>
                    <a:gd name="T22" fmla="*/ 0 w 99"/>
                    <a:gd name="T23" fmla="*/ 0 h 277"/>
                    <a:gd name="T24" fmla="*/ 15 w 99"/>
                    <a:gd name="T25" fmla="*/ 6 h 277"/>
                    <a:gd name="T26" fmla="*/ 22 w 99"/>
                    <a:gd name="T27" fmla="*/ 67 h 277"/>
                    <a:gd name="T28" fmla="*/ 28 w 99"/>
                    <a:gd name="T29" fmla="*/ 163 h 277"/>
                    <a:gd name="T30" fmla="*/ 34 w 99"/>
                    <a:gd name="T31" fmla="*/ 244 h 277"/>
                    <a:gd name="T32" fmla="*/ 36 w 99"/>
                    <a:gd name="T33" fmla="*/ 256 h 277"/>
                    <a:gd name="T34" fmla="*/ 45 w 99"/>
                    <a:gd name="T35" fmla="*/ 259 h 277"/>
                    <a:gd name="T36" fmla="*/ 75 w 99"/>
                    <a:gd name="T37" fmla="*/ 258 h 277"/>
                    <a:gd name="T38" fmla="*/ 79 w 99"/>
                    <a:gd name="T39" fmla="*/ 252 h 277"/>
                    <a:gd name="T40" fmla="*/ 82 w 99"/>
                    <a:gd name="T41" fmla="*/ 193 h 277"/>
                    <a:gd name="T42" fmla="*/ 76 w 99"/>
                    <a:gd name="T43" fmla="*/ 120 h 277"/>
                    <a:gd name="T44" fmla="*/ 66 w 99"/>
                    <a:gd name="T45" fmla="*/ 51 h 277"/>
                    <a:gd name="T46" fmla="*/ 60 w 99"/>
                    <a:gd name="T47" fmla="*/ 18 h 277"/>
                    <a:gd name="T48" fmla="*/ 79 w 99"/>
                    <a:gd name="T49" fmla="*/ 23 h 27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9"/>
                    <a:gd name="T76" fmla="*/ 0 h 277"/>
                    <a:gd name="T77" fmla="*/ 99 w 99"/>
                    <a:gd name="T78" fmla="*/ 277 h 27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9" h="277">
                      <a:moveTo>
                        <a:pt x="79" y="23"/>
                      </a:moveTo>
                      <a:lnTo>
                        <a:pt x="93" y="120"/>
                      </a:lnTo>
                      <a:lnTo>
                        <a:pt x="99" y="195"/>
                      </a:lnTo>
                      <a:lnTo>
                        <a:pt x="99" y="247"/>
                      </a:lnTo>
                      <a:lnTo>
                        <a:pt x="96" y="270"/>
                      </a:lnTo>
                      <a:lnTo>
                        <a:pt x="87" y="277"/>
                      </a:lnTo>
                      <a:lnTo>
                        <a:pt x="31" y="277"/>
                      </a:lnTo>
                      <a:lnTo>
                        <a:pt x="21" y="271"/>
                      </a:lnTo>
                      <a:lnTo>
                        <a:pt x="13" y="258"/>
                      </a:lnTo>
                      <a:lnTo>
                        <a:pt x="9" y="175"/>
                      </a:lnTo>
                      <a:lnTo>
                        <a:pt x="9" y="91"/>
                      </a:lnTo>
                      <a:lnTo>
                        <a:pt x="0" y="0"/>
                      </a:lnTo>
                      <a:lnTo>
                        <a:pt x="15" y="6"/>
                      </a:lnTo>
                      <a:lnTo>
                        <a:pt x="22" y="67"/>
                      </a:lnTo>
                      <a:lnTo>
                        <a:pt x="28" y="163"/>
                      </a:lnTo>
                      <a:lnTo>
                        <a:pt x="34" y="244"/>
                      </a:lnTo>
                      <a:lnTo>
                        <a:pt x="36" y="256"/>
                      </a:lnTo>
                      <a:lnTo>
                        <a:pt x="45" y="259"/>
                      </a:lnTo>
                      <a:lnTo>
                        <a:pt x="75" y="258"/>
                      </a:lnTo>
                      <a:lnTo>
                        <a:pt x="79" y="252"/>
                      </a:lnTo>
                      <a:lnTo>
                        <a:pt x="82" y="193"/>
                      </a:lnTo>
                      <a:lnTo>
                        <a:pt x="76" y="120"/>
                      </a:lnTo>
                      <a:lnTo>
                        <a:pt x="66" y="51"/>
                      </a:lnTo>
                      <a:lnTo>
                        <a:pt x="60" y="18"/>
                      </a:lnTo>
                      <a:lnTo>
                        <a:pt x="79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</p:grpSp>
          <p:grpSp>
            <p:nvGrpSpPr>
              <p:cNvPr id="58435" name="Group 17"/>
              <p:cNvGrpSpPr>
                <a:grpSpLocks/>
              </p:cNvGrpSpPr>
              <p:nvPr/>
            </p:nvGrpSpPr>
            <p:grpSpPr bwMode="auto">
              <a:xfrm>
                <a:off x="2149" y="2311"/>
                <a:ext cx="918" cy="1020"/>
                <a:chOff x="2149" y="2311"/>
                <a:chExt cx="918" cy="1020"/>
              </a:xfrm>
            </p:grpSpPr>
            <p:sp>
              <p:nvSpPr>
                <p:cNvPr id="58451" name="Freeform 18"/>
                <p:cNvSpPr>
                  <a:spLocks/>
                </p:cNvSpPr>
                <p:nvPr/>
              </p:nvSpPr>
              <p:spPr bwMode="auto">
                <a:xfrm>
                  <a:off x="2161" y="2860"/>
                  <a:ext cx="866" cy="471"/>
                </a:xfrm>
                <a:custGeom>
                  <a:avLst/>
                  <a:gdLst>
                    <a:gd name="T0" fmla="*/ 0 w 866"/>
                    <a:gd name="T1" fmla="*/ 115 h 471"/>
                    <a:gd name="T2" fmla="*/ 15 w 866"/>
                    <a:gd name="T3" fmla="*/ 203 h 471"/>
                    <a:gd name="T4" fmla="*/ 30 w 866"/>
                    <a:gd name="T5" fmla="*/ 258 h 471"/>
                    <a:gd name="T6" fmla="*/ 43 w 866"/>
                    <a:gd name="T7" fmla="*/ 297 h 471"/>
                    <a:gd name="T8" fmla="*/ 60 w 866"/>
                    <a:gd name="T9" fmla="*/ 327 h 471"/>
                    <a:gd name="T10" fmla="*/ 81 w 866"/>
                    <a:gd name="T11" fmla="*/ 360 h 471"/>
                    <a:gd name="T12" fmla="*/ 102 w 866"/>
                    <a:gd name="T13" fmla="*/ 381 h 471"/>
                    <a:gd name="T14" fmla="*/ 132 w 866"/>
                    <a:gd name="T15" fmla="*/ 401 h 471"/>
                    <a:gd name="T16" fmla="*/ 165 w 866"/>
                    <a:gd name="T17" fmla="*/ 419 h 471"/>
                    <a:gd name="T18" fmla="*/ 195 w 866"/>
                    <a:gd name="T19" fmla="*/ 432 h 471"/>
                    <a:gd name="T20" fmla="*/ 235 w 866"/>
                    <a:gd name="T21" fmla="*/ 443 h 471"/>
                    <a:gd name="T22" fmla="*/ 278 w 866"/>
                    <a:gd name="T23" fmla="*/ 452 h 471"/>
                    <a:gd name="T24" fmla="*/ 334 w 866"/>
                    <a:gd name="T25" fmla="*/ 461 h 471"/>
                    <a:gd name="T26" fmla="*/ 391 w 866"/>
                    <a:gd name="T27" fmla="*/ 467 h 471"/>
                    <a:gd name="T28" fmla="*/ 442 w 866"/>
                    <a:gd name="T29" fmla="*/ 471 h 471"/>
                    <a:gd name="T30" fmla="*/ 493 w 866"/>
                    <a:gd name="T31" fmla="*/ 470 h 471"/>
                    <a:gd name="T32" fmla="*/ 526 w 866"/>
                    <a:gd name="T33" fmla="*/ 467 h 471"/>
                    <a:gd name="T34" fmla="*/ 563 w 866"/>
                    <a:gd name="T35" fmla="*/ 458 h 471"/>
                    <a:gd name="T36" fmla="*/ 595 w 866"/>
                    <a:gd name="T37" fmla="*/ 441 h 471"/>
                    <a:gd name="T38" fmla="*/ 634 w 866"/>
                    <a:gd name="T39" fmla="*/ 414 h 471"/>
                    <a:gd name="T40" fmla="*/ 676 w 866"/>
                    <a:gd name="T41" fmla="*/ 377 h 471"/>
                    <a:gd name="T42" fmla="*/ 721 w 866"/>
                    <a:gd name="T43" fmla="*/ 327 h 471"/>
                    <a:gd name="T44" fmla="*/ 759 w 866"/>
                    <a:gd name="T45" fmla="*/ 273 h 471"/>
                    <a:gd name="T46" fmla="*/ 795 w 866"/>
                    <a:gd name="T47" fmla="*/ 216 h 471"/>
                    <a:gd name="T48" fmla="*/ 839 w 866"/>
                    <a:gd name="T49" fmla="*/ 129 h 471"/>
                    <a:gd name="T50" fmla="*/ 861 w 866"/>
                    <a:gd name="T51" fmla="*/ 63 h 471"/>
                    <a:gd name="T52" fmla="*/ 866 w 866"/>
                    <a:gd name="T53" fmla="*/ 0 h 471"/>
                    <a:gd name="T54" fmla="*/ 843 w 866"/>
                    <a:gd name="T55" fmla="*/ 67 h 471"/>
                    <a:gd name="T56" fmla="*/ 809 w 866"/>
                    <a:gd name="T57" fmla="*/ 150 h 471"/>
                    <a:gd name="T58" fmla="*/ 768 w 866"/>
                    <a:gd name="T59" fmla="*/ 221 h 471"/>
                    <a:gd name="T60" fmla="*/ 724 w 866"/>
                    <a:gd name="T61" fmla="*/ 291 h 471"/>
                    <a:gd name="T62" fmla="*/ 673 w 866"/>
                    <a:gd name="T63" fmla="*/ 351 h 471"/>
                    <a:gd name="T64" fmla="*/ 622 w 866"/>
                    <a:gd name="T65" fmla="*/ 398 h 471"/>
                    <a:gd name="T66" fmla="*/ 577 w 866"/>
                    <a:gd name="T67" fmla="*/ 426 h 471"/>
                    <a:gd name="T68" fmla="*/ 545 w 866"/>
                    <a:gd name="T69" fmla="*/ 441 h 471"/>
                    <a:gd name="T70" fmla="*/ 500 w 866"/>
                    <a:gd name="T71" fmla="*/ 449 h 471"/>
                    <a:gd name="T72" fmla="*/ 430 w 866"/>
                    <a:gd name="T73" fmla="*/ 453 h 471"/>
                    <a:gd name="T74" fmla="*/ 356 w 866"/>
                    <a:gd name="T75" fmla="*/ 447 h 471"/>
                    <a:gd name="T76" fmla="*/ 286 w 866"/>
                    <a:gd name="T77" fmla="*/ 438 h 471"/>
                    <a:gd name="T78" fmla="*/ 215 w 866"/>
                    <a:gd name="T79" fmla="*/ 420 h 471"/>
                    <a:gd name="T80" fmla="*/ 153 w 866"/>
                    <a:gd name="T81" fmla="*/ 393 h 471"/>
                    <a:gd name="T82" fmla="*/ 109 w 866"/>
                    <a:gd name="T83" fmla="*/ 363 h 471"/>
                    <a:gd name="T84" fmla="*/ 78 w 866"/>
                    <a:gd name="T85" fmla="*/ 323 h 471"/>
                    <a:gd name="T86" fmla="*/ 57 w 866"/>
                    <a:gd name="T87" fmla="*/ 269 h 471"/>
                    <a:gd name="T88" fmla="*/ 37 w 866"/>
                    <a:gd name="T89" fmla="*/ 209 h 471"/>
                    <a:gd name="T90" fmla="*/ 22 w 866"/>
                    <a:gd name="T91" fmla="*/ 152 h 471"/>
                    <a:gd name="T92" fmla="*/ 0 w 866"/>
                    <a:gd name="T93" fmla="*/ 115 h 47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866"/>
                    <a:gd name="T142" fmla="*/ 0 h 471"/>
                    <a:gd name="T143" fmla="*/ 866 w 866"/>
                    <a:gd name="T144" fmla="*/ 471 h 47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866" h="471">
                      <a:moveTo>
                        <a:pt x="0" y="115"/>
                      </a:moveTo>
                      <a:lnTo>
                        <a:pt x="15" y="203"/>
                      </a:lnTo>
                      <a:lnTo>
                        <a:pt x="30" y="258"/>
                      </a:lnTo>
                      <a:lnTo>
                        <a:pt x="43" y="297"/>
                      </a:lnTo>
                      <a:lnTo>
                        <a:pt x="60" y="327"/>
                      </a:lnTo>
                      <a:lnTo>
                        <a:pt x="81" y="360"/>
                      </a:lnTo>
                      <a:lnTo>
                        <a:pt x="102" y="381"/>
                      </a:lnTo>
                      <a:lnTo>
                        <a:pt x="132" y="401"/>
                      </a:lnTo>
                      <a:lnTo>
                        <a:pt x="165" y="419"/>
                      </a:lnTo>
                      <a:lnTo>
                        <a:pt x="195" y="432"/>
                      </a:lnTo>
                      <a:lnTo>
                        <a:pt x="235" y="443"/>
                      </a:lnTo>
                      <a:lnTo>
                        <a:pt x="278" y="452"/>
                      </a:lnTo>
                      <a:lnTo>
                        <a:pt x="334" y="461"/>
                      </a:lnTo>
                      <a:lnTo>
                        <a:pt x="391" y="467"/>
                      </a:lnTo>
                      <a:lnTo>
                        <a:pt x="442" y="471"/>
                      </a:lnTo>
                      <a:lnTo>
                        <a:pt x="493" y="470"/>
                      </a:lnTo>
                      <a:lnTo>
                        <a:pt x="526" y="467"/>
                      </a:lnTo>
                      <a:lnTo>
                        <a:pt x="563" y="458"/>
                      </a:lnTo>
                      <a:lnTo>
                        <a:pt x="595" y="441"/>
                      </a:lnTo>
                      <a:lnTo>
                        <a:pt x="634" y="414"/>
                      </a:lnTo>
                      <a:lnTo>
                        <a:pt x="676" y="377"/>
                      </a:lnTo>
                      <a:lnTo>
                        <a:pt x="721" y="327"/>
                      </a:lnTo>
                      <a:lnTo>
                        <a:pt x="759" y="273"/>
                      </a:lnTo>
                      <a:lnTo>
                        <a:pt x="795" y="216"/>
                      </a:lnTo>
                      <a:lnTo>
                        <a:pt x="839" y="129"/>
                      </a:lnTo>
                      <a:lnTo>
                        <a:pt x="861" y="63"/>
                      </a:lnTo>
                      <a:lnTo>
                        <a:pt x="866" y="0"/>
                      </a:lnTo>
                      <a:lnTo>
                        <a:pt x="843" y="67"/>
                      </a:lnTo>
                      <a:lnTo>
                        <a:pt x="809" y="150"/>
                      </a:lnTo>
                      <a:lnTo>
                        <a:pt x="768" y="221"/>
                      </a:lnTo>
                      <a:lnTo>
                        <a:pt x="724" y="291"/>
                      </a:lnTo>
                      <a:lnTo>
                        <a:pt x="673" y="351"/>
                      </a:lnTo>
                      <a:lnTo>
                        <a:pt x="622" y="398"/>
                      </a:lnTo>
                      <a:lnTo>
                        <a:pt x="577" y="426"/>
                      </a:lnTo>
                      <a:lnTo>
                        <a:pt x="545" y="441"/>
                      </a:lnTo>
                      <a:lnTo>
                        <a:pt x="500" y="449"/>
                      </a:lnTo>
                      <a:lnTo>
                        <a:pt x="430" y="453"/>
                      </a:lnTo>
                      <a:lnTo>
                        <a:pt x="356" y="447"/>
                      </a:lnTo>
                      <a:lnTo>
                        <a:pt x="286" y="438"/>
                      </a:lnTo>
                      <a:lnTo>
                        <a:pt x="215" y="420"/>
                      </a:lnTo>
                      <a:lnTo>
                        <a:pt x="153" y="393"/>
                      </a:lnTo>
                      <a:lnTo>
                        <a:pt x="109" y="363"/>
                      </a:lnTo>
                      <a:lnTo>
                        <a:pt x="78" y="323"/>
                      </a:lnTo>
                      <a:lnTo>
                        <a:pt x="57" y="269"/>
                      </a:lnTo>
                      <a:lnTo>
                        <a:pt x="37" y="209"/>
                      </a:lnTo>
                      <a:lnTo>
                        <a:pt x="22" y="152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58452" name="Freeform 19"/>
                <p:cNvSpPr>
                  <a:spLocks/>
                </p:cNvSpPr>
                <p:nvPr/>
              </p:nvSpPr>
              <p:spPr bwMode="auto">
                <a:xfrm>
                  <a:off x="2149" y="2311"/>
                  <a:ext cx="918" cy="788"/>
                </a:xfrm>
                <a:custGeom>
                  <a:avLst/>
                  <a:gdLst>
                    <a:gd name="T0" fmla="*/ 840 w 918"/>
                    <a:gd name="T1" fmla="*/ 684 h 788"/>
                    <a:gd name="T2" fmla="*/ 863 w 918"/>
                    <a:gd name="T3" fmla="*/ 646 h 788"/>
                    <a:gd name="T4" fmla="*/ 884 w 918"/>
                    <a:gd name="T5" fmla="*/ 588 h 788"/>
                    <a:gd name="T6" fmla="*/ 905 w 918"/>
                    <a:gd name="T7" fmla="*/ 509 h 788"/>
                    <a:gd name="T8" fmla="*/ 917 w 918"/>
                    <a:gd name="T9" fmla="*/ 429 h 788"/>
                    <a:gd name="T10" fmla="*/ 918 w 918"/>
                    <a:gd name="T11" fmla="*/ 342 h 788"/>
                    <a:gd name="T12" fmla="*/ 906 w 918"/>
                    <a:gd name="T13" fmla="*/ 275 h 788"/>
                    <a:gd name="T14" fmla="*/ 891 w 918"/>
                    <a:gd name="T15" fmla="*/ 224 h 788"/>
                    <a:gd name="T16" fmla="*/ 866 w 918"/>
                    <a:gd name="T17" fmla="*/ 179 h 788"/>
                    <a:gd name="T18" fmla="*/ 827 w 918"/>
                    <a:gd name="T19" fmla="*/ 135 h 788"/>
                    <a:gd name="T20" fmla="*/ 788 w 918"/>
                    <a:gd name="T21" fmla="*/ 105 h 788"/>
                    <a:gd name="T22" fmla="*/ 745 w 918"/>
                    <a:gd name="T23" fmla="*/ 74 h 788"/>
                    <a:gd name="T24" fmla="*/ 700 w 918"/>
                    <a:gd name="T25" fmla="*/ 50 h 788"/>
                    <a:gd name="T26" fmla="*/ 656 w 918"/>
                    <a:gd name="T27" fmla="*/ 30 h 788"/>
                    <a:gd name="T28" fmla="*/ 602 w 918"/>
                    <a:gd name="T29" fmla="*/ 15 h 788"/>
                    <a:gd name="T30" fmla="*/ 550 w 918"/>
                    <a:gd name="T31" fmla="*/ 6 h 788"/>
                    <a:gd name="T32" fmla="*/ 481 w 918"/>
                    <a:gd name="T33" fmla="*/ 0 h 788"/>
                    <a:gd name="T34" fmla="*/ 397 w 918"/>
                    <a:gd name="T35" fmla="*/ 2 h 788"/>
                    <a:gd name="T36" fmla="*/ 338 w 918"/>
                    <a:gd name="T37" fmla="*/ 12 h 788"/>
                    <a:gd name="T38" fmla="*/ 286 w 918"/>
                    <a:gd name="T39" fmla="*/ 35 h 788"/>
                    <a:gd name="T40" fmla="*/ 235 w 918"/>
                    <a:gd name="T41" fmla="*/ 60 h 788"/>
                    <a:gd name="T42" fmla="*/ 196 w 918"/>
                    <a:gd name="T43" fmla="*/ 93 h 788"/>
                    <a:gd name="T44" fmla="*/ 157 w 918"/>
                    <a:gd name="T45" fmla="*/ 135 h 788"/>
                    <a:gd name="T46" fmla="*/ 117 w 918"/>
                    <a:gd name="T47" fmla="*/ 188 h 788"/>
                    <a:gd name="T48" fmla="*/ 82 w 918"/>
                    <a:gd name="T49" fmla="*/ 245 h 788"/>
                    <a:gd name="T50" fmla="*/ 54 w 918"/>
                    <a:gd name="T51" fmla="*/ 302 h 788"/>
                    <a:gd name="T52" fmla="*/ 30 w 918"/>
                    <a:gd name="T53" fmla="*/ 365 h 788"/>
                    <a:gd name="T54" fmla="*/ 12 w 918"/>
                    <a:gd name="T55" fmla="*/ 431 h 788"/>
                    <a:gd name="T56" fmla="*/ 3 w 918"/>
                    <a:gd name="T57" fmla="*/ 491 h 788"/>
                    <a:gd name="T58" fmla="*/ 0 w 918"/>
                    <a:gd name="T59" fmla="*/ 552 h 788"/>
                    <a:gd name="T60" fmla="*/ 4 w 918"/>
                    <a:gd name="T61" fmla="*/ 616 h 788"/>
                    <a:gd name="T62" fmla="*/ 15 w 918"/>
                    <a:gd name="T63" fmla="*/ 681 h 788"/>
                    <a:gd name="T64" fmla="*/ 49 w 918"/>
                    <a:gd name="T65" fmla="*/ 788 h 788"/>
                    <a:gd name="T66" fmla="*/ 31 w 918"/>
                    <a:gd name="T67" fmla="*/ 654 h 788"/>
                    <a:gd name="T68" fmla="*/ 21 w 918"/>
                    <a:gd name="T69" fmla="*/ 564 h 788"/>
                    <a:gd name="T70" fmla="*/ 19 w 918"/>
                    <a:gd name="T71" fmla="*/ 501 h 788"/>
                    <a:gd name="T72" fmla="*/ 30 w 918"/>
                    <a:gd name="T73" fmla="*/ 435 h 788"/>
                    <a:gd name="T74" fmla="*/ 51 w 918"/>
                    <a:gd name="T75" fmla="*/ 366 h 788"/>
                    <a:gd name="T76" fmla="*/ 78 w 918"/>
                    <a:gd name="T77" fmla="*/ 294 h 788"/>
                    <a:gd name="T78" fmla="*/ 105 w 918"/>
                    <a:gd name="T79" fmla="*/ 243 h 788"/>
                    <a:gd name="T80" fmla="*/ 150 w 918"/>
                    <a:gd name="T81" fmla="*/ 180 h 788"/>
                    <a:gd name="T82" fmla="*/ 195 w 918"/>
                    <a:gd name="T83" fmla="*/ 123 h 788"/>
                    <a:gd name="T84" fmla="*/ 235 w 918"/>
                    <a:gd name="T85" fmla="*/ 87 h 788"/>
                    <a:gd name="T86" fmla="*/ 277 w 918"/>
                    <a:gd name="T87" fmla="*/ 62 h 788"/>
                    <a:gd name="T88" fmla="*/ 322 w 918"/>
                    <a:gd name="T89" fmla="*/ 41 h 788"/>
                    <a:gd name="T90" fmla="*/ 367 w 918"/>
                    <a:gd name="T91" fmla="*/ 26 h 788"/>
                    <a:gd name="T92" fmla="*/ 427 w 918"/>
                    <a:gd name="T93" fmla="*/ 21 h 788"/>
                    <a:gd name="T94" fmla="*/ 496 w 918"/>
                    <a:gd name="T95" fmla="*/ 23 h 788"/>
                    <a:gd name="T96" fmla="*/ 559 w 918"/>
                    <a:gd name="T97" fmla="*/ 29 h 788"/>
                    <a:gd name="T98" fmla="*/ 622 w 918"/>
                    <a:gd name="T99" fmla="*/ 41 h 788"/>
                    <a:gd name="T100" fmla="*/ 685 w 918"/>
                    <a:gd name="T101" fmla="*/ 66 h 788"/>
                    <a:gd name="T102" fmla="*/ 737 w 918"/>
                    <a:gd name="T103" fmla="*/ 93 h 788"/>
                    <a:gd name="T104" fmla="*/ 791 w 918"/>
                    <a:gd name="T105" fmla="*/ 132 h 788"/>
                    <a:gd name="T106" fmla="*/ 833 w 918"/>
                    <a:gd name="T107" fmla="*/ 173 h 788"/>
                    <a:gd name="T108" fmla="*/ 863 w 918"/>
                    <a:gd name="T109" fmla="*/ 215 h 788"/>
                    <a:gd name="T110" fmla="*/ 881 w 918"/>
                    <a:gd name="T111" fmla="*/ 267 h 788"/>
                    <a:gd name="T112" fmla="*/ 894 w 918"/>
                    <a:gd name="T113" fmla="*/ 327 h 788"/>
                    <a:gd name="T114" fmla="*/ 896 w 918"/>
                    <a:gd name="T115" fmla="*/ 390 h 788"/>
                    <a:gd name="T116" fmla="*/ 891 w 918"/>
                    <a:gd name="T117" fmla="*/ 455 h 788"/>
                    <a:gd name="T118" fmla="*/ 882 w 918"/>
                    <a:gd name="T119" fmla="*/ 510 h 788"/>
                    <a:gd name="T120" fmla="*/ 870 w 918"/>
                    <a:gd name="T121" fmla="*/ 585 h 788"/>
                    <a:gd name="T122" fmla="*/ 852 w 918"/>
                    <a:gd name="T123" fmla="*/ 643 h 788"/>
                    <a:gd name="T124" fmla="*/ 840 w 918"/>
                    <a:gd name="T125" fmla="*/ 684 h 78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918"/>
                    <a:gd name="T190" fmla="*/ 0 h 788"/>
                    <a:gd name="T191" fmla="*/ 918 w 918"/>
                    <a:gd name="T192" fmla="*/ 788 h 788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918" h="788">
                      <a:moveTo>
                        <a:pt x="840" y="684"/>
                      </a:moveTo>
                      <a:lnTo>
                        <a:pt x="863" y="646"/>
                      </a:lnTo>
                      <a:lnTo>
                        <a:pt x="884" y="588"/>
                      </a:lnTo>
                      <a:lnTo>
                        <a:pt x="905" y="509"/>
                      </a:lnTo>
                      <a:lnTo>
                        <a:pt x="917" y="429"/>
                      </a:lnTo>
                      <a:lnTo>
                        <a:pt x="918" y="342"/>
                      </a:lnTo>
                      <a:lnTo>
                        <a:pt x="906" y="275"/>
                      </a:lnTo>
                      <a:lnTo>
                        <a:pt x="891" y="224"/>
                      </a:lnTo>
                      <a:lnTo>
                        <a:pt x="866" y="179"/>
                      </a:lnTo>
                      <a:lnTo>
                        <a:pt x="827" y="135"/>
                      </a:lnTo>
                      <a:lnTo>
                        <a:pt x="788" y="105"/>
                      </a:lnTo>
                      <a:lnTo>
                        <a:pt x="745" y="74"/>
                      </a:lnTo>
                      <a:lnTo>
                        <a:pt x="700" y="50"/>
                      </a:lnTo>
                      <a:lnTo>
                        <a:pt x="656" y="30"/>
                      </a:lnTo>
                      <a:lnTo>
                        <a:pt x="602" y="15"/>
                      </a:lnTo>
                      <a:lnTo>
                        <a:pt x="550" y="6"/>
                      </a:lnTo>
                      <a:lnTo>
                        <a:pt x="481" y="0"/>
                      </a:lnTo>
                      <a:lnTo>
                        <a:pt x="397" y="2"/>
                      </a:lnTo>
                      <a:lnTo>
                        <a:pt x="338" y="12"/>
                      </a:lnTo>
                      <a:lnTo>
                        <a:pt x="286" y="35"/>
                      </a:lnTo>
                      <a:lnTo>
                        <a:pt x="235" y="60"/>
                      </a:lnTo>
                      <a:lnTo>
                        <a:pt x="196" y="93"/>
                      </a:lnTo>
                      <a:lnTo>
                        <a:pt x="157" y="135"/>
                      </a:lnTo>
                      <a:lnTo>
                        <a:pt x="117" y="188"/>
                      </a:lnTo>
                      <a:lnTo>
                        <a:pt x="82" y="245"/>
                      </a:lnTo>
                      <a:lnTo>
                        <a:pt x="54" y="302"/>
                      </a:lnTo>
                      <a:lnTo>
                        <a:pt x="30" y="365"/>
                      </a:lnTo>
                      <a:lnTo>
                        <a:pt x="12" y="431"/>
                      </a:lnTo>
                      <a:lnTo>
                        <a:pt x="3" y="491"/>
                      </a:lnTo>
                      <a:lnTo>
                        <a:pt x="0" y="552"/>
                      </a:lnTo>
                      <a:lnTo>
                        <a:pt x="4" y="616"/>
                      </a:lnTo>
                      <a:lnTo>
                        <a:pt x="15" y="681"/>
                      </a:lnTo>
                      <a:lnTo>
                        <a:pt x="49" y="788"/>
                      </a:lnTo>
                      <a:lnTo>
                        <a:pt x="31" y="654"/>
                      </a:lnTo>
                      <a:lnTo>
                        <a:pt x="21" y="564"/>
                      </a:lnTo>
                      <a:lnTo>
                        <a:pt x="19" y="501"/>
                      </a:lnTo>
                      <a:lnTo>
                        <a:pt x="30" y="435"/>
                      </a:lnTo>
                      <a:lnTo>
                        <a:pt x="51" y="366"/>
                      </a:lnTo>
                      <a:lnTo>
                        <a:pt x="78" y="294"/>
                      </a:lnTo>
                      <a:lnTo>
                        <a:pt x="105" y="243"/>
                      </a:lnTo>
                      <a:lnTo>
                        <a:pt x="150" y="180"/>
                      </a:lnTo>
                      <a:lnTo>
                        <a:pt x="195" y="123"/>
                      </a:lnTo>
                      <a:lnTo>
                        <a:pt x="235" y="87"/>
                      </a:lnTo>
                      <a:lnTo>
                        <a:pt x="277" y="62"/>
                      </a:lnTo>
                      <a:lnTo>
                        <a:pt x="322" y="41"/>
                      </a:lnTo>
                      <a:lnTo>
                        <a:pt x="367" y="26"/>
                      </a:lnTo>
                      <a:lnTo>
                        <a:pt x="427" y="21"/>
                      </a:lnTo>
                      <a:lnTo>
                        <a:pt x="496" y="23"/>
                      </a:lnTo>
                      <a:lnTo>
                        <a:pt x="559" y="29"/>
                      </a:lnTo>
                      <a:lnTo>
                        <a:pt x="622" y="41"/>
                      </a:lnTo>
                      <a:lnTo>
                        <a:pt x="685" y="66"/>
                      </a:lnTo>
                      <a:lnTo>
                        <a:pt x="737" y="93"/>
                      </a:lnTo>
                      <a:lnTo>
                        <a:pt x="791" y="132"/>
                      </a:lnTo>
                      <a:lnTo>
                        <a:pt x="833" y="173"/>
                      </a:lnTo>
                      <a:lnTo>
                        <a:pt x="863" y="215"/>
                      </a:lnTo>
                      <a:lnTo>
                        <a:pt x="881" y="267"/>
                      </a:lnTo>
                      <a:lnTo>
                        <a:pt x="894" y="327"/>
                      </a:lnTo>
                      <a:lnTo>
                        <a:pt x="896" y="390"/>
                      </a:lnTo>
                      <a:lnTo>
                        <a:pt x="891" y="455"/>
                      </a:lnTo>
                      <a:lnTo>
                        <a:pt x="882" y="510"/>
                      </a:lnTo>
                      <a:lnTo>
                        <a:pt x="870" y="585"/>
                      </a:lnTo>
                      <a:lnTo>
                        <a:pt x="852" y="643"/>
                      </a:lnTo>
                      <a:lnTo>
                        <a:pt x="840" y="6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</p:grpSp>
          <p:grpSp>
            <p:nvGrpSpPr>
              <p:cNvPr id="58436" name="Group 20"/>
              <p:cNvGrpSpPr>
                <a:grpSpLocks/>
              </p:cNvGrpSpPr>
              <p:nvPr/>
            </p:nvGrpSpPr>
            <p:grpSpPr bwMode="auto">
              <a:xfrm>
                <a:off x="2237" y="2511"/>
                <a:ext cx="724" cy="646"/>
                <a:chOff x="2237" y="2511"/>
                <a:chExt cx="724" cy="646"/>
              </a:xfrm>
            </p:grpSpPr>
            <p:sp>
              <p:nvSpPr>
                <p:cNvPr id="58447" name="Freeform 21"/>
                <p:cNvSpPr>
                  <a:spLocks/>
                </p:cNvSpPr>
                <p:nvPr/>
              </p:nvSpPr>
              <p:spPr bwMode="auto">
                <a:xfrm>
                  <a:off x="2237" y="2511"/>
                  <a:ext cx="706" cy="646"/>
                </a:xfrm>
                <a:custGeom>
                  <a:avLst/>
                  <a:gdLst>
                    <a:gd name="T0" fmla="*/ 667 w 706"/>
                    <a:gd name="T1" fmla="*/ 258 h 646"/>
                    <a:gd name="T2" fmla="*/ 624 w 706"/>
                    <a:gd name="T3" fmla="*/ 446 h 646"/>
                    <a:gd name="T4" fmla="*/ 574 w 706"/>
                    <a:gd name="T5" fmla="*/ 630 h 646"/>
                    <a:gd name="T6" fmla="*/ 568 w 706"/>
                    <a:gd name="T7" fmla="*/ 643 h 646"/>
                    <a:gd name="T8" fmla="*/ 558 w 706"/>
                    <a:gd name="T9" fmla="*/ 646 h 646"/>
                    <a:gd name="T10" fmla="*/ 501 w 706"/>
                    <a:gd name="T11" fmla="*/ 633 h 646"/>
                    <a:gd name="T12" fmla="*/ 384 w 706"/>
                    <a:gd name="T13" fmla="*/ 615 h 646"/>
                    <a:gd name="T14" fmla="*/ 379 w 706"/>
                    <a:gd name="T15" fmla="*/ 615 h 646"/>
                    <a:gd name="T16" fmla="*/ 214 w 706"/>
                    <a:gd name="T17" fmla="*/ 594 h 646"/>
                    <a:gd name="T18" fmla="*/ 95 w 706"/>
                    <a:gd name="T19" fmla="*/ 585 h 646"/>
                    <a:gd name="T20" fmla="*/ 18 w 706"/>
                    <a:gd name="T21" fmla="*/ 588 h 646"/>
                    <a:gd name="T22" fmla="*/ 3 w 706"/>
                    <a:gd name="T23" fmla="*/ 582 h 646"/>
                    <a:gd name="T24" fmla="*/ 0 w 706"/>
                    <a:gd name="T25" fmla="*/ 573 h 646"/>
                    <a:gd name="T26" fmla="*/ 38 w 706"/>
                    <a:gd name="T27" fmla="*/ 374 h 646"/>
                    <a:gd name="T28" fmla="*/ 90 w 706"/>
                    <a:gd name="T29" fmla="*/ 154 h 646"/>
                    <a:gd name="T30" fmla="*/ 127 w 706"/>
                    <a:gd name="T31" fmla="*/ 52 h 646"/>
                    <a:gd name="T32" fmla="*/ 150 w 706"/>
                    <a:gd name="T33" fmla="*/ 9 h 646"/>
                    <a:gd name="T34" fmla="*/ 162 w 706"/>
                    <a:gd name="T35" fmla="*/ 0 h 646"/>
                    <a:gd name="T36" fmla="*/ 177 w 706"/>
                    <a:gd name="T37" fmla="*/ 0 h 646"/>
                    <a:gd name="T38" fmla="*/ 217 w 706"/>
                    <a:gd name="T39" fmla="*/ 10 h 646"/>
                    <a:gd name="T40" fmla="*/ 249 w 706"/>
                    <a:gd name="T41" fmla="*/ 18 h 646"/>
                    <a:gd name="T42" fmla="*/ 376 w 706"/>
                    <a:gd name="T43" fmla="*/ 31 h 646"/>
                    <a:gd name="T44" fmla="*/ 441 w 706"/>
                    <a:gd name="T45" fmla="*/ 34 h 646"/>
                    <a:gd name="T46" fmla="*/ 408 w 706"/>
                    <a:gd name="T47" fmla="*/ 49 h 646"/>
                    <a:gd name="T48" fmla="*/ 351 w 706"/>
                    <a:gd name="T49" fmla="*/ 45 h 646"/>
                    <a:gd name="T50" fmla="*/ 291 w 706"/>
                    <a:gd name="T51" fmla="*/ 39 h 646"/>
                    <a:gd name="T52" fmla="*/ 237 w 706"/>
                    <a:gd name="T53" fmla="*/ 31 h 646"/>
                    <a:gd name="T54" fmla="*/ 177 w 706"/>
                    <a:gd name="T55" fmla="*/ 19 h 646"/>
                    <a:gd name="T56" fmla="*/ 165 w 706"/>
                    <a:gd name="T57" fmla="*/ 19 h 646"/>
                    <a:gd name="T58" fmla="*/ 145 w 706"/>
                    <a:gd name="T59" fmla="*/ 61 h 646"/>
                    <a:gd name="T60" fmla="*/ 111 w 706"/>
                    <a:gd name="T61" fmla="*/ 141 h 646"/>
                    <a:gd name="T62" fmla="*/ 95 w 706"/>
                    <a:gd name="T63" fmla="*/ 213 h 646"/>
                    <a:gd name="T64" fmla="*/ 69 w 706"/>
                    <a:gd name="T65" fmla="*/ 318 h 646"/>
                    <a:gd name="T66" fmla="*/ 48 w 706"/>
                    <a:gd name="T67" fmla="*/ 409 h 646"/>
                    <a:gd name="T68" fmla="*/ 33 w 706"/>
                    <a:gd name="T69" fmla="*/ 488 h 646"/>
                    <a:gd name="T70" fmla="*/ 21 w 706"/>
                    <a:gd name="T71" fmla="*/ 561 h 646"/>
                    <a:gd name="T72" fmla="*/ 21 w 706"/>
                    <a:gd name="T73" fmla="*/ 571 h 646"/>
                    <a:gd name="T74" fmla="*/ 111 w 706"/>
                    <a:gd name="T75" fmla="*/ 571 h 646"/>
                    <a:gd name="T76" fmla="*/ 210 w 706"/>
                    <a:gd name="T77" fmla="*/ 577 h 646"/>
                    <a:gd name="T78" fmla="*/ 310 w 706"/>
                    <a:gd name="T79" fmla="*/ 591 h 646"/>
                    <a:gd name="T80" fmla="*/ 414 w 706"/>
                    <a:gd name="T81" fmla="*/ 606 h 646"/>
                    <a:gd name="T82" fmla="*/ 555 w 706"/>
                    <a:gd name="T83" fmla="*/ 624 h 646"/>
                    <a:gd name="T84" fmla="*/ 586 w 706"/>
                    <a:gd name="T85" fmla="*/ 526 h 646"/>
                    <a:gd name="T86" fmla="*/ 624 w 706"/>
                    <a:gd name="T87" fmla="*/ 370 h 646"/>
                    <a:gd name="T88" fmla="*/ 643 w 706"/>
                    <a:gd name="T89" fmla="*/ 291 h 646"/>
                    <a:gd name="T90" fmla="*/ 670 w 706"/>
                    <a:gd name="T91" fmla="*/ 199 h 646"/>
                    <a:gd name="T92" fmla="*/ 706 w 706"/>
                    <a:gd name="T93" fmla="*/ 99 h 646"/>
                    <a:gd name="T94" fmla="*/ 683 w 706"/>
                    <a:gd name="T95" fmla="*/ 187 h 646"/>
                    <a:gd name="T96" fmla="*/ 667 w 706"/>
                    <a:gd name="T97" fmla="*/ 258 h 64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706"/>
                    <a:gd name="T148" fmla="*/ 0 h 646"/>
                    <a:gd name="T149" fmla="*/ 706 w 706"/>
                    <a:gd name="T150" fmla="*/ 646 h 64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706" h="646">
                      <a:moveTo>
                        <a:pt x="667" y="258"/>
                      </a:moveTo>
                      <a:lnTo>
                        <a:pt x="624" y="446"/>
                      </a:lnTo>
                      <a:lnTo>
                        <a:pt x="574" y="630"/>
                      </a:lnTo>
                      <a:lnTo>
                        <a:pt x="568" y="643"/>
                      </a:lnTo>
                      <a:lnTo>
                        <a:pt x="558" y="646"/>
                      </a:lnTo>
                      <a:lnTo>
                        <a:pt x="501" y="633"/>
                      </a:lnTo>
                      <a:lnTo>
                        <a:pt x="384" y="615"/>
                      </a:lnTo>
                      <a:lnTo>
                        <a:pt x="379" y="615"/>
                      </a:lnTo>
                      <a:lnTo>
                        <a:pt x="214" y="594"/>
                      </a:lnTo>
                      <a:lnTo>
                        <a:pt x="95" y="585"/>
                      </a:lnTo>
                      <a:lnTo>
                        <a:pt x="18" y="588"/>
                      </a:lnTo>
                      <a:lnTo>
                        <a:pt x="3" y="582"/>
                      </a:lnTo>
                      <a:lnTo>
                        <a:pt x="0" y="573"/>
                      </a:lnTo>
                      <a:lnTo>
                        <a:pt x="38" y="374"/>
                      </a:lnTo>
                      <a:lnTo>
                        <a:pt x="90" y="154"/>
                      </a:lnTo>
                      <a:lnTo>
                        <a:pt x="127" y="52"/>
                      </a:lnTo>
                      <a:lnTo>
                        <a:pt x="150" y="9"/>
                      </a:lnTo>
                      <a:lnTo>
                        <a:pt x="162" y="0"/>
                      </a:lnTo>
                      <a:lnTo>
                        <a:pt x="177" y="0"/>
                      </a:lnTo>
                      <a:lnTo>
                        <a:pt x="217" y="10"/>
                      </a:lnTo>
                      <a:lnTo>
                        <a:pt x="249" y="18"/>
                      </a:lnTo>
                      <a:lnTo>
                        <a:pt x="376" y="31"/>
                      </a:lnTo>
                      <a:lnTo>
                        <a:pt x="441" y="34"/>
                      </a:lnTo>
                      <a:lnTo>
                        <a:pt x="408" y="49"/>
                      </a:lnTo>
                      <a:lnTo>
                        <a:pt x="351" y="45"/>
                      </a:lnTo>
                      <a:lnTo>
                        <a:pt x="291" y="39"/>
                      </a:lnTo>
                      <a:lnTo>
                        <a:pt x="237" y="31"/>
                      </a:lnTo>
                      <a:lnTo>
                        <a:pt x="177" y="19"/>
                      </a:lnTo>
                      <a:lnTo>
                        <a:pt x="165" y="19"/>
                      </a:lnTo>
                      <a:lnTo>
                        <a:pt x="145" y="61"/>
                      </a:lnTo>
                      <a:lnTo>
                        <a:pt x="111" y="141"/>
                      </a:lnTo>
                      <a:lnTo>
                        <a:pt x="95" y="213"/>
                      </a:lnTo>
                      <a:lnTo>
                        <a:pt x="69" y="318"/>
                      </a:lnTo>
                      <a:lnTo>
                        <a:pt x="48" y="409"/>
                      </a:lnTo>
                      <a:lnTo>
                        <a:pt x="33" y="488"/>
                      </a:lnTo>
                      <a:lnTo>
                        <a:pt x="21" y="561"/>
                      </a:lnTo>
                      <a:lnTo>
                        <a:pt x="21" y="571"/>
                      </a:lnTo>
                      <a:lnTo>
                        <a:pt x="111" y="571"/>
                      </a:lnTo>
                      <a:lnTo>
                        <a:pt x="210" y="577"/>
                      </a:lnTo>
                      <a:lnTo>
                        <a:pt x="310" y="591"/>
                      </a:lnTo>
                      <a:lnTo>
                        <a:pt x="414" y="606"/>
                      </a:lnTo>
                      <a:lnTo>
                        <a:pt x="555" y="624"/>
                      </a:lnTo>
                      <a:lnTo>
                        <a:pt x="586" y="526"/>
                      </a:lnTo>
                      <a:lnTo>
                        <a:pt x="624" y="370"/>
                      </a:lnTo>
                      <a:lnTo>
                        <a:pt x="643" y="291"/>
                      </a:lnTo>
                      <a:lnTo>
                        <a:pt x="670" y="199"/>
                      </a:lnTo>
                      <a:lnTo>
                        <a:pt x="706" y="99"/>
                      </a:lnTo>
                      <a:lnTo>
                        <a:pt x="683" y="187"/>
                      </a:lnTo>
                      <a:lnTo>
                        <a:pt x="667" y="2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grpSp>
              <p:nvGrpSpPr>
                <p:cNvPr id="58448" name="Group 22"/>
                <p:cNvGrpSpPr>
                  <a:grpSpLocks/>
                </p:cNvGrpSpPr>
                <p:nvPr/>
              </p:nvGrpSpPr>
              <p:grpSpPr bwMode="auto">
                <a:xfrm>
                  <a:off x="2332" y="2545"/>
                  <a:ext cx="629" cy="512"/>
                  <a:chOff x="2332" y="2545"/>
                  <a:chExt cx="629" cy="512"/>
                </a:xfrm>
              </p:grpSpPr>
              <p:sp>
                <p:nvSpPr>
                  <p:cNvPr id="58449" name="Freeform 23"/>
                  <p:cNvSpPr>
                    <a:spLocks/>
                  </p:cNvSpPr>
                  <p:nvPr/>
                </p:nvSpPr>
                <p:spPr bwMode="auto">
                  <a:xfrm>
                    <a:off x="2332" y="2545"/>
                    <a:ext cx="629" cy="512"/>
                  </a:xfrm>
                  <a:custGeom>
                    <a:avLst/>
                    <a:gdLst>
                      <a:gd name="T0" fmla="*/ 352 w 629"/>
                      <a:gd name="T1" fmla="*/ 0 h 512"/>
                      <a:gd name="T2" fmla="*/ 544 w 629"/>
                      <a:gd name="T3" fmla="*/ 5 h 512"/>
                      <a:gd name="T4" fmla="*/ 620 w 629"/>
                      <a:gd name="T5" fmla="*/ 12 h 512"/>
                      <a:gd name="T6" fmla="*/ 623 w 629"/>
                      <a:gd name="T7" fmla="*/ 35 h 512"/>
                      <a:gd name="T8" fmla="*/ 569 w 629"/>
                      <a:gd name="T9" fmla="*/ 206 h 512"/>
                      <a:gd name="T10" fmla="*/ 562 w 629"/>
                      <a:gd name="T11" fmla="*/ 183 h 512"/>
                      <a:gd name="T12" fmla="*/ 594 w 629"/>
                      <a:gd name="T13" fmla="*/ 47 h 512"/>
                      <a:gd name="T14" fmla="*/ 591 w 629"/>
                      <a:gd name="T15" fmla="*/ 24 h 512"/>
                      <a:gd name="T16" fmla="*/ 427 w 629"/>
                      <a:gd name="T17" fmla="*/ 21 h 512"/>
                      <a:gd name="T18" fmla="*/ 389 w 629"/>
                      <a:gd name="T19" fmla="*/ 33 h 512"/>
                      <a:gd name="T20" fmla="*/ 464 w 629"/>
                      <a:gd name="T21" fmla="*/ 71 h 512"/>
                      <a:gd name="T22" fmla="*/ 508 w 629"/>
                      <a:gd name="T23" fmla="*/ 108 h 512"/>
                      <a:gd name="T24" fmla="*/ 533 w 629"/>
                      <a:gd name="T25" fmla="*/ 159 h 512"/>
                      <a:gd name="T26" fmla="*/ 544 w 629"/>
                      <a:gd name="T27" fmla="*/ 218 h 512"/>
                      <a:gd name="T28" fmla="*/ 547 w 629"/>
                      <a:gd name="T29" fmla="*/ 272 h 512"/>
                      <a:gd name="T30" fmla="*/ 526 w 629"/>
                      <a:gd name="T31" fmla="*/ 358 h 512"/>
                      <a:gd name="T32" fmla="*/ 473 w 629"/>
                      <a:gd name="T33" fmla="*/ 424 h 512"/>
                      <a:gd name="T34" fmla="*/ 403 w 629"/>
                      <a:gd name="T35" fmla="*/ 480 h 512"/>
                      <a:gd name="T36" fmla="*/ 317 w 629"/>
                      <a:gd name="T37" fmla="*/ 507 h 512"/>
                      <a:gd name="T38" fmla="*/ 227 w 629"/>
                      <a:gd name="T39" fmla="*/ 512 h 512"/>
                      <a:gd name="T40" fmla="*/ 136 w 629"/>
                      <a:gd name="T41" fmla="*/ 494 h 512"/>
                      <a:gd name="T42" fmla="*/ 70 w 629"/>
                      <a:gd name="T43" fmla="*/ 454 h 512"/>
                      <a:gd name="T44" fmla="*/ 27 w 629"/>
                      <a:gd name="T45" fmla="*/ 391 h 512"/>
                      <a:gd name="T46" fmla="*/ 3 w 629"/>
                      <a:gd name="T47" fmla="*/ 312 h 512"/>
                      <a:gd name="T48" fmla="*/ 3 w 629"/>
                      <a:gd name="T49" fmla="*/ 236 h 512"/>
                      <a:gd name="T50" fmla="*/ 24 w 629"/>
                      <a:gd name="T51" fmla="*/ 171 h 512"/>
                      <a:gd name="T52" fmla="*/ 67 w 629"/>
                      <a:gd name="T53" fmla="*/ 114 h 512"/>
                      <a:gd name="T54" fmla="*/ 137 w 629"/>
                      <a:gd name="T55" fmla="*/ 65 h 512"/>
                      <a:gd name="T56" fmla="*/ 232 w 629"/>
                      <a:gd name="T57" fmla="*/ 21 h 512"/>
                      <a:gd name="T58" fmla="*/ 305 w 629"/>
                      <a:gd name="T59" fmla="*/ 11 h 512"/>
                      <a:gd name="T60" fmla="*/ 175 w 629"/>
                      <a:gd name="T61" fmla="*/ 65 h 512"/>
                      <a:gd name="T62" fmla="*/ 82 w 629"/>
                      <a:gd name="T63" fmla="*/ 126 h 512"/>
                      <a:gd name="T64" fmla="*/ 34 w 629"/>
                      <a:gd name="T65" fmla="*/ 201 h 512"/>
                      <a:gd name="T66" fmla="*/ 22 w 629"/>
                      <a:gd name="T67" fmla="*/ 300 h 512"/>
                      <a:gd name="T68" fmla="*/ 49 w 629"/>
                      <a:gd name="T69" fmla="*/ 381 h 512"/>
                      <a:gd name="T70" fmla="*/ 103 w 629"/>
                      <a:gd name="T71" fmla="*/ 450 h 512"/>
                      <a:gd name="T72" fmla="*/ 167 w 629"/>
                      <a:gd name="T73" fmla="*/ 480 h 512"/>
                      <a:gd name="T74" fmla="*/ 250 w 629"/>
                      <a:gd name="T75" fmla="*/ 492 h 512"/>
                      <a:gd name="T76" fmla="*/ 352 w 629"/>
                      <a:gd name="T77" fmla="*/ 474 h 512"/>
                      <a:gd name="T78" fmla="*/ 443 w 629"/>
                      <a:gd name="T79" fmla="*/ 427 h 512"/>
                      <a:gd name="T80" fmla="*/ 505 w 629"/>
                      <a:gd name="T81" fmla="*/ 358 h 512"/>
                      <a:gd name="T82" fmla="*/ 529 w 629"/>
                      <a:gd name="T83" fmla="*/ 273 h 512"/>
                      <a:gd name="T84" fmla="*/ 515 w 629"/>
                      <a:gd name="T85" fmla="*/ 180 h 512"/>
                      <a:gd name="T86" fmla="*/ 488 w 629"/>
                      <a:gd name="T87" fmla="*/ 120 h 512"/>
                      <a:gd name="T88" fmla="*/ 431 w 629"/>
                      <a:gd name="T89" fmla="*/ 77 h 512"/>
                      <a:gd name="T90" fmla="*/ 359 w 629"/>
                      <a:gd name="T91" fmla="*/ 45 h 512"/>
                      <a:gd name="T92" fmla="*/ 283 w 629"/>
                      <a:gd name="T93" fmla="*/ 38 h 512"/>
                      <a:gd name="T94" fmla="*/ 308 w 629"/>
                      <a:gd name="T95" fmla="*/ 11 h 512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629"/>
                      <a:gd name="T145" fmla="*/ 0 h 512"/>
                      <a:gd name="T146" fmla="*/ 629 w 629"/>
                      <a:gd name="T147" fmla="*/ 512 h 512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629" h="512">
                        <a:moveTo>
                          <a:pt x="295" y="0"/>
                        </a:moveTo>
                        <a:lnTo>
                          <a:pt x="352" y="0"/>
                        </a:lnTo>
                        <a:lnTo>
                          <a:pt x="434" y="0"/>
                        </a:lnTo>
                        <a:lnTo>
                          <a:pt x="544" y="5"/>
                        </a:lnTo>
                        <a:lnTo>
                          <a:pt x="606" y="8"/>
                        </a:lnTo>
                        <a:lnTo>
                          <a:pt x="620" y="12"/>
                        </a:lnTo>
                        <a:lnTo>
                          <a:pt x="629" y="18"/>
                        </a:lnTo>
                        <a:lnTo>
                          <a:pt x="623" y="35"/>
                        </a:lnTo>
                        <a:lnTo>
                          <a:pt x="603" y="87"/>
                        </a:lnTo>
                        <a:lnTo>
                          <a:pt x="569" y="206"/>
                        </a:lnTo>
                        <a:lnTo>
                          <a:pt x="547" y="281"/>
                        </a:lnTo>
                        <a:lnTo>
                          <a:pt x="562" y="183"/>
                        </a:lnTo>
                        <a:lnTo>
                          <a:pt x="581" y="101"/>
                        </a:lnTo>
                        <a:lnTo>
                          <a:pt x="594" y="47"/>
                        </a:lnTo>
                        <a:lnTo>
                          <a:pt x="599" y="30"/>
                        </a:lnTo>
                        <a:lnTo>
                          <a:pt x="591" y="24"/>
                        </a:lnTo>
                        <a:lnTo>
                          <a:pt x="523" y="23"/>
                        </a:lnTo>
                        <a:lnTo>
                          <a:pt x="427" y="21"/>
                        </a:lnTo>
                        <a:lnTo>
                          <a:pt x="346" y="21"/>
                        </a:lnTo>
                        <a:lnTo>
                          <a:pt x="389" y="33"/>
                        </a:lnTo>
                        <a:lnTo>
                          <a:pt x="431" y="51"/>
                        </a:lnTo>
                        <a:lnTo>
                          <a:pt x="464" y="71"/>
                        </a:lnTo>
                        <a:lnTo>
                          <a:pt x="487" y="89"/>
                        </a:lnTo>
                        <a:lnTo>
                          <a:pt x="508" y="108"/>
                        </a:lnTo>
                        <a:lnTo>
                          <a:pt x="521" y="137"/>
                        </a:lnTo>
                        <a:lnTo>
                          <a:pt x="533" y="159"/>
                        </a:lnTo>
                        <a:lnTo>
                          <a:pt x="541" y="189"/>
                        </a:lnTo>
                        <a:lnTo>
                          <a:pt x="544" y="218"/>
                        </a:lnTo>
                        <a:lnTo>
                          <a:pt x="545" y="243"/>
                        </a:lnTo>
                        <a:lnTo>
                          <a:pt x="547" y="272"/>
                        </a:lnTo>
                        <a:lnTo>
                          <a:pt x="539" y="313"/>
                        </a:lnTo>
                        <a:lnTo>
                          <a:pt x="526" y="358"/>
                        </a:lnTo>
                        <a:lnTo>
                          <a:pt x="506" y="388"/>
                        </a:lnTo>
                        <a:lnTo>
                          <a:pt x="473" y="424"/>
                        </a:lnTo>
                        <a:lnTo>
                          <a:pt x="440" y="451"/>
                        </a:lnTo>
                        <a:lnTo>
                          <a:pt x="403" y="480"/>
                        </a:lnTo>
                        <a:lnTo>
                          <a:pt x="364" y="494"/>
                        </a:lnTo>
                        <a:lnTo>
                          <a:pt x="317" y="507"/>
                        </a:lnTo>
                        <a:lnTo>
                          <a:pt x="275" y="512"/>
                        </a:lnTo>
                        <a:lnTo>
                          <a:pt x="227" y="512"/>
                        </a:lnTo>
                        <a:lnTo>
                          <a:pt x="182" y="506"/>
                        </a:lnTo>
                        <a:lnTo>
                          <a:pt x="136" y="494"/>
                        </a:lnTo>
                        <a:lnTo>
                          <a:pt x="106" y="480"/>
                        </a:lnTo>
                        <a:lnTo>
                          <a:pt x="70" y="454"/>
                        </a:lnTo>
                        <a:lnTo>
                          <a:pt x="47" y="421"/>
                        </a:lnTo>
                        <a:lnTo>
                          <a:pt x="27" y="391"/>
                        </a:lnTo>
                        <a:lnTo>
                          <a:pt x="13" y="355"/>
                        </a:lnTo>
                        <a:lnTo>
                          <a:pt x="3" y="312"/>
                        </a:lnTo>
                        <a:lnTo>
                          <a:pt x="0" y="273"/>
                        </a:lnTo>
                        <a:lnTo>
                          <a:pt x="3" y="236"/>
                        </a:lnTo>
                        <a:lnTo>
                          <a:pt x="9" y="200"/>
                        </a:lnTo>
                        <a:lnTo>
                          <a:pt x="24" y="171"/>
                        </a:lnTo>
                        <a:lnTo>
                          <a:pt x="41" y="146"/>
                        </a:lnTo>
                        <a:lnTo>
                          <a:pt x="67" y="114"/>
                        </a:lnTo>
                        <a:lnTo>
                          <a:pt x="101" y="90"/>
                        </a:lnTo>
                        <a:lnTo>
                          <a:pt x="137" y="65"/>
                        </a:lnTo>
                        <a:lnTo>
                          <a:pt x="190" y="39"/>
                        </a:lnTo>
                        <a:lnTo>
                          <a:pt x="232" y="21"/>
                        </a:lnTo>
                        <a:lnTo>
                          <a:pt x="272" y="9"/>
                        </a:lnTo>
                        <a:lnTo>
                          <a:pt x="305" y="11"/>
                        </a:lnTo>
                        <a:lnTo>
                          <a:pt x="247" y="36"/>
                        </a:lnTo>
                        <a:lnTo>
                          <a:pt x="175" y="65"/>
                        </a:lnTo>
                        <a:lnTo>
                          <a:pt x="124" y="96"/>
                        </a:lnTo>
                        <a:lnTo>
                          <a:pt x="82" y="126"/>
                        </a:lnTo>
                        <a:lnTo>
                          <a:pt x="50" y="167"/>
                        </a:lnTo>
                        <a:lnTo>
                          <a:pt x="34" y="201"/>
                        </a:lnTo>
                        <a:lnTo>
                          <a:pt x="22" y="252"/>
                        </a:lnTo>
                        <a:lnTo>
                          <a:pt x="22" y="300"/>
                        </a:lnTo>
                        <a:lnTo>
                          <a:pt x="34" y="339"/>
                        </a:lnTo>
                        <a:lnTo>
                          <a:pt x="49" y="381"/>
                        </a:lnTo>
                        <a:lnTo>
                          <a:pt x="73" y="421"/>
                        </a:lnTo>
                        <a:lnTo>
                          <a:pt x="103" y="450"/>
                        </a:lnTo>
                        <a:lnTo>
                          <a:pt x="131" y="467"/>
                        </a:lnTo>
                        <a:lnTo>
                          <a:pt x="167" y="480"/>
                        </a:lnTo>
                        <a:lnTo>
                          <a:pt x="208" y="489"/>
                        </a:lnTo>
                        <a:lnTo>
                          <a:pt x="250" y="492"/>
                        </a:lnTo>
                        <a:lnTo>
                          <a:pt x="301" y="486"/>
                        </a:lnTo>
                        <a:lnTo>
                          <a:pt x="352" y="474"/>
                        </a:lnTo>
                        <a:lnTo>
                          <a:pt x="397" y="457"/>
                        </a:lnTo>
                        <a:lnTo>
                          <a:pt x="443" y="427"/>
                        </a:lnTo>
                        <a:lnTo>
                          <a:pt x="472" y="397"/>
                        </a:lnTo>
                        <a:lnTo>
                          <a:pt x="505" y="358"/>
                        </a:lnTo>
                        <a:lnTo>
                          <a:pt x="523" y="313"/>
                        </a:lnTo>
                        <a:lnTo>
                          <a:pt x="529" y="273"/>
                        </a:lnTo>
                        <a:lnTo>
                          <a:pt x="524" y="227"/>
                        </a:lnTo>
                        <a:lnTo>
                          <a:pt x="515" y="180"/>
                        </a:lnTo>
                        <a:lnTo>
                          <a:pt x="505" y="149"/>
                        </a:lnTo>
                        <a:lnTo>
                          <a:pt x="488" y="120"/>
                        </a:lnTo>
                        <a:lnTo>
                          <a:pt x="463" y="96"/>
                        </a:lnTo>
                        <a:lnTo>
                          <a:pt x="431" y="77"/>
                        </a:lnTo>
                        <a:lnTo>
                          <a:pt x="395" y="57"/>
                        </a:lnTo>
                        <a:lnTo>
                          <a:pt x="359" y="45"/>
                        </a:lnTo>
                        <a:lnTo>
                          <a:pt x="319" y="38"/>
                        </a:lnTo>
                        <a:lnTo>
                          <a:pt x="283" y="38"/>
                        </a:lnTo>
                        <a:lnTo>
                          <a:pt x="250" y="38"/>
                        </a:lnTo>
                        <a:lnTo>
                          <a:pt x="308" y="11"/>
                        </a:lnTo>
                        <a:lnTo>
                          <a:pt x="29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s-MX" dirty="0"/>
                  </a:p>
                </p:txBody>
              </p:sp>
              <p:sp>
                <p:nvSpPr>
                  <p:cNvPr id="58450" name="Freeform 24"/>
                  <p:cNvSpPr>
                    <a:spLocks/>
                  </p:cNvSpPr>
                  <p:nvPr/>
                </p:nvSpPr>
                <p:spPr bwMode="auto">
                  <a:xfrm>
                    <a:off x="2543" y="2547"/>
                    <a:ext cx="103" cy="45"/>
                  </a:xfrm>
                  <a:custGeom>
                    <a:avLst/>
                    <a:gdLst>
                      <a:gd name="T0" fmla="*/ 63 w 103"/>
                      <a:gd name="T1" fmla="*/ 3 h 45"/>
                      <a:gd name="T2" fmla="*/ 0 w 103"/>
                      <a:gd name="T3" fmla="*/ 45 h 45"/>
                      <a:gd name="T4" fmla="*/ 69 w 103"/>
                      <a:gd name="T5" fmla="*/ 31 h 45"/>
                      <a:gd name="T6" fmla="*/ 103 w 103"/>
                      <a:gd name="T7" fmla="*/ 33 h 45"/>
                      <a:gd name="T8" fmla="*/ 99 w 103"/>
                      <a:gd name="T9" fmla="*/ 28 h 45"/>
                      <a:gd name="T10" fmla="*/ 96 w 103"/>
                      <a:gd name="T11" fmla="*/ 0 h 45"/>
                      <a:gd name="T12" fmla="*/ 63 w 103"/>
                      <a:gd name="T13" fmla="*/ 3 h 4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3"/>
                      <a:gd name="T22" fmla="*/ 0 h 45"/>
                      <a:gd name="T23" fmla="*/ 103 w 103"/>
                      <a:gd name="T24" fmla="*/ 45 h 4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3" h="45">
                        <a:moveTo>
                          <a:pt x="63" y="3"/>
                        </a:moveTo>
                        <a:lnTo>
                          <a:pt x="0" y="45"/>
                        </a:lnTo>
                        <a:lnTo>
                          <a:pt x="69" y="31"/>
                        </a:lnTo>
                        <a:lnTo>
                          <a:pt x="103" y="33"/>
                        </a:lnTo>
                        <a:lnTo>
                          <a:pt x="99" y="28"/>
                        </a:lnTo>
                        <a:lnTo>
                          <a:pt x="96" y="0"/>
                        </a:lnTo>
                        <a:lnTo>
                          <a:pt x="63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s-MX" dirty="0"/>
                  </a:p>
                </p:txBody>
              </p:sp>
            </p:grpSp>
          </p:grpSp>
          <p:sp>
            <p:nvSpPr>
              <p:cNvPr id="58437" name="Freeform 25"/>
              <p:cNvSpPr>
                <a:spLocks/>
              </p:cNvSpPr>
              <p:nvPr/>
            </p:nvSpPr>
            <p:spPr bwMode="auto">
              <a:xfrm>
                <a:off x="2344" y="2569"/>
                <a:ext cx="526" cy="482"/>
              </a:xfrm>
              <a:custGeom>
                <a:avLst/>
                <a:gdLst>
                  <a:gd name="T0" fmla="*/ 110 w 526"/>
                  <a:gd name="T1" fmla="*/ 65 h 482"/>
                  <a:gd name="T2" fmla="*/ 160 w 526"/>
                  <a:gd name="T3" fmla="*/ 36 h 482"/>
                  <a:gd name="T4" fmla="*/ 232 w 526"/>
                  <a:gd name="T5" fmla="*/ 6 h 482"/>
                  <a:gd name="T6" fmla="*/ 292 w 526"/>
                  <a:gd name="T7" fmla="*/ 0 h 482"/>
                  <a:gd name="T8" fmla="*/ 352 w 526"/>
                  <a:gd name="T9" fmla="*/ 9 h 482"/>
                  <a:gd name="T10" fmla="*/ 403 w 526"/>
                  <a:gd name="T11" fmla="*/ 32 h 482"/>
                  <a:gd name="T12" fmla="*/ 457 w 526"/>
                  <a:gd name="T13" fmla="*/ 62 h 482"/>
                  <a:gd name="T14" fmla="*/ 493 w 526"/>
                  <a:gd name="T15" fmla="*/ 98 h 482"/>
                  <a:gd name="T16" fmla="*/ 512 w 526"/>
                  <a:gd name="T17" fmla="*/ 149 h 482"/>
                  <a:gd name="T18" fmla="*/ 524 w 526"/>
                  <a:gd name="T19" fmla="*/ 201 h 482"/>
                  <a:gd name="T20" fmla="*/ 526 w 526"/>
                  <a:gd name="T21" fmla="*/ 258 h 482"/>
                  <a:gd name="T22" fmla="*/ 508 w 526"/>
                  <a:gd name="T23" fmla="*/ 324 h 482"/>
                  <a:gd name="T24" fmla="*/ 469 w 526"/>
                  <a:gd name="T25" fmla="*/ 378 h 482"/>
                  <a:gd name="T26" fmla="*/ 418 w 526"/>
                  <a:gd name="T27" fmla="*/ 423 h 482"/>
                  <a:gd name="T28" fmla="*/ 367 w 526"/>
                  <a:gd name="T29" fmla="*/ 456 h 482"/>
                  <a:gd name="T30" fmla="*/ 277 w 526"/>
                  <a:gd name="T31" fmla="*/ 482 h 482"/>
                  <a:gd name="T32" fmla="*/ 193 w 526"/>
                  <a:gd name="T33" fmla="*/ 477 h 482"/>
                  <a:gd name="T34" fmla="*/ 128 w 526"/>
                  <a:gd name="T35" fmla="*/ 459 h 482"/>
                  <a:gd name="T36" fmla="*/ 83 w 526"/>
                  <a:gd name="T37" fmla="*/ 435 h 482"/>
                  <a:gd name="T38" fmla="*/ 52 w 526"/>
                  <a:gd name="T39" fmla="*/ 397 h 482"/>
                  <a:gd name="T40" fmla="*/ 23 w 526"/>
                  <a:gd name="T41" fmla="*/ 345 h 482"/>
                  <a:gd name="T42" fmla="*/ 4 w 526"/>
                  <a:gd name="T43" fmla="*/ 295 h 482"/>
                  <a:gd name="T44" fmla="*/ 0 w 526"/>
                  <a:gd name="T45" fmla="*/ 234 h 482"/>
                  <a:gd name="T46" fmla="*/ 9 w 526"/>
                  <a:gd name="T47" fmla="*/ 177 h 482"/>
                  <a:gd name="T48" fmla="*/ 37 w 526"/>
                  <a:gd name="T49" fmla="*/ 129 h 482"/>
                  <a:gd name="T50" fmla="*/ 85 w 526"/>
                  <a:gd name="T51" fmla="*/ 81 h 482"/>
                  <a:gd name="T52" fmla="*/ 110 w 526"/>
                  <a:gd name="T53" fmla="*/ 65 h 48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6"/>
                  <a:gd name="T82" fmla="*/ 0 h 482"/>
                  <a:gd name="T83" fmla="*/ 526 w 526"/>
                  <a:gd name="T84" fmla="*/ 482 h 48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6" h="482">
                    <a:moveTo>
                      <a:pt x="110" y="65"/>
                    </a:moveTo>
                    <a:lnTo>
                      <a:pt x="160" y="36"/>
                    </a:lnTo>
                    <a:lnTo>
                      <a:pt x="232" y="6"/>
                    </a:lnTo>
                    <a:lnTo>
                      <a:pt x="292" y="0"/>
                    </a:lnTo>
                    <a:lnTo>
                      <a:pt x="352" y="9"/>
                    </a:lnTo>
                    <a:lnTo>
                      <a:pt x="403" y="32"/>
                    </a:lnTo>
                    <a:lnTo>
                      <a:pt x="457" y="62"/>
                    </a:lnTo>
                    <a:lnTo>
                      <a:pt x="493" y="98"/>
                    </a:lnTo>
                    <a:lnTo>
                      <a:pt x="512" y="149"/>
                    </a:lnTo>
                    <a:lnTo>
                      <a:pt x="524" y="201"/>
                    </a:lnTo>
                    <a:lnTo>
                      <a:pt x="526" y="258"/>
                    </a:lnTo>
                    <a:lnTo>
                      <a:pt x="508" y="324"/>
                    </a:lnTo>
                    <a:lnTo>
                      <a:pt x="469" y="378"/>
                    </a:lnTo>
                    <a:lnTo>
                      <a:pt x="418" y="423"/>
                    </a:lnTo>
                    <a:lnTo>
                      <a:pt x="367" y="456"/>
                    </a:lnTo>
                    <a:lnTo>
                      <a:pt x="277" y="482"/>
                    </a:lnTo>
                    <a:lnTo>
                      <a:pt x="193" y="477"/>
                    </a:lnTo>
                    <a:lnTo>
                      <a:pt x="128" y="459"/>
                    </a:lnTo>
                    <a:lnTo>
                      <a:pt x="83" y="435"/>
                    </a:lnTo>
                    <a:lnTo>
                      <a:pt x="52" y="397"/>
                    </a:lnTo>
                    <a:lnTo>
                      <a:pt x="23" y="345"/>
                    </a:lnTo>
                    <a:lnTo>
                      <a:pt x="4" y="295"/>
                    </a:lnTo>
                    <a:lnTo>
                      <a:pt x="0" y="234"/>
                    </a:lnTo>
                    <a:lnTo>
                      <a:pt x="9" y="177"/>
                    </a:lnTo>
                    <a:lnTo>
                      <a:pt x="37" y="129"/>
                    </a:lnTo>
                    <a:lnTo>
                      <a:pt x="85" y="81"/>
                    </a:lnTo>
                    <a:lnTo>
                      <a:pt x="110" y="6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58438" name="Freeform 26"/>
              <p:cNvSpPr>
                <a:spLocks/>
              </p:cNvSpPr>
              <p:nvPr/>
            </p:nvSpPr>
            <p:spPr bwMode="auto">
              <a:xfrm>
                <a:off x="2453" y="2662"/>
                <a:ext cx="288" cy="279"/>
              </a:xfrm>
              <a:custGeom>
                <a:avLst/>
                <a:gdLst>
                  <a:gd name="T0" fmla="*/ 30 w 288"/>
                  <a:gd name="T1" fmla="*/ 59 h 279"/>
                  <a:gd name="T2" fmla="*/ 63 w 288"/>
                  <a:gd name="T3" fmla="*/ 27 h 279"/>
                  <a:gd name="T4" fmla="*/ 100 w 288"/>
                  <a:gd name="T5" fmla="*/ 8 h 279"/>
                  <a:gd name="T6" fmla="*/ 153 w 288"/>
                  <a:gd name="T7" fmla="*/ 0 h 279"/>
                  <a:gd name="T8" fmla="*/ 213 w 288"/>
                  <a:gd name="T9" fmla="*/ 3 h 279"/>
                  <a:gd name="T10" fmla="*/ 258 w 288"/>
                  <a:gd name="T11" fmla="*/ 27 h 279"/>
                  <a:gd name="T12" fmla="*/ 276 w 288"/>
                  <a:gd name="T13" fmla="*/ 53 h 279"/>
                  <a:gd name="T14" fmla="*/ 288 w 288"/>
                  <a:gd name="T15" fmla="*/ 131 h 279"/>
                  <a:gd name="T16" fmla="*/ 280 w 288"/>
                  <a:gd name="T17" fmla="*/ 190 h 279"/>
                  <a:gd name="T18" fmla="*/ 252 w 288"/>
                  <a:gd name="T19" fmla="*/ 235 h 279"/>
                  <a:gd name="T20" fmla="*/ 213 w 288"/>
                  <a:gd name="T21" fmla="*/ 261 h 279"/>
                  <a:gd name="T22" fmla="*/ 160 w 288"/>
                  <a:gd name="T23" fmla="*/ 279 h 279"/>
                  <a:gd name="T24" fmla="*/ 102 w 288"/>
                  <a:gd name="T25" fmla="*/ 279 h 279"/>
                  <a:gd name="T26" fmla="*/ 51 w 288"/>
                  <a:gd name="T27" fmla="*/ 262 h 279"/>
                  <a:gd name="T28" fmla="*/ 21 w 288"/>
                  <a:gd name="T29" fmla="*/ 234 h 279"/>
                  <a:gd name="T30" fmla="*/ 6 w 288"/>
                  <a:gd name="T31" fmla="*/ 189 h 279"/>
                  <a:gd name="T32" fmla="*/ 0 w 288"/>
                  <a:gd name="T33" fmla="*/ 135 h 279"/>
                  <a:gd name="T34" fmla="*/ 12 w 288"/>
                  <a:gd name="T35" fmla="*/ 86 h 279"/>
                  <a:gd name="T36" fmla="*/ 30 w 288"/>
                  <a:gd name="T37" fmla="*/ 59 h 27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8"/>
                  <a:gd name="T58" fmla="*/ 0 h 279"/>
                  <a:gd name="T59" fmla="*/ 288 w 288"/>
                  <a:gd name="T60" fmla="*/ 279 h 27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8" h="279">
                    <a:moveTo>
                      <a:pt x="30" y="59"/>
                    </a:moveTo>
                    <a:lnTo>
                      <a:pt x="63" y="27"/>
                    </a:lnTo>
                    <a:lnTo>
                      <a:pt x="100" y="8"/>
                    </a:lnTo>
                    <a:lnTo>
                      <a:pt x="153" y="0"/>
                    </a:lnTo>
                    <a:lnTo>
                      <a:pt x="213" y="3"/>
                    </a:lnTo>
                    <a:lnTo>
                      <a:pt x="258" y="27"/>
                    </a:lnTo>
                    <a:lnTo>
                      <a:pt x="276" y="53"/>
                    </a:lnTo>
                    <a:lnTo>
                      <a:pt x="288" y="131"/>
                    </a:lnTo>
                    <a:lnTo>
                      <a:pt x="280" y="190"/>
                    </a:lnTo>
                    <a:lnTo>
                      <a:pt x="252" y="235"/>
                    </a:lnTo>
                    <a:lnTo>
                      <a:pt x="213" y="261"/>
                    </a:lnTo>
                    <a:lnTo>
                      <a:pt x="160" y="279"/>
                    </a:lnTo>
                    <a:lnTo>
                      <a:pt x="102" y="279"/>
                    </a:lnTo>
                    <a:lnTo>
                      <a:pt x="51" y="262"/>
                    </a:lnTo>
                    <a:lnTo>
                      <a:pt x="21" y="234"/>
                    </a:lnTo>
                    <a:lnTo>
                      <a:pt x="6" y="189"/>
                    </a:lnTo>
                    <a:lnTo>
                      <a:pt x="0" y="135"/>
                    </a:lnTo>
                    <a:lnTo>
                      <a:pt x="12" y="86"/>
                    </a:lnTo>
                    <a:lnTo>
                      <a:pt x="30" y="59"/>
                    </a:lnTo>
                    <a:close/>
                  </a:path>
                </a:pathLst>
              </a:custGeom>
              <a:solidFill>
                <a:srgbClr val="FF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grpSp>
            <p:nvGrpSpPr>
              <p:cNvPr id="58439" name="Group 27"/>
              <p:cNvGrpSpPr>
                <a:grpSpLocks/>
              </p:cNvGrpSpPr>
              <p:nvPr/>
            </p:nvGrpSpPr>
            <p:grpSpPr bwMode="auto">
              <a:xfrm>
                <a:off x="2445" y="2653"/>
                <a:ext cx="308" cy="295"/>
                <a:chOff x="2445" y="2653"/>
                <a:chExt cx="308" cy="295"/>
              </a:xfrm>
            </p:grpSpPr>
            <p:sp>
              <p:nvSpPr>
                <p:cNvPr id="58445" name="Freeform 28"/>
                <p:cNvSpPr>
                  <a:spLocks/>
                </p:cNvSpPr>
                <p:nvPr/>
              </p:nvSpPr>
              <p:spPr bwMode="auto">
                <a:xfrm>
                  <a:off x="2471" y="2653"/>
                  <a:ext cx="282" cy="295"/>
                </a:xfrm>
                <a:custGeom>
                  <a:avLst/>
                  <a:gdLst>
                    <a:gd name="T0" fmla="*/ 66 w 282"/>
                    <a:gd name="T1" fmla="*/ 17 h 295"/>
                    <a:gd name="T2" fmla="*/ 99 w 282"/>
                    <a:gd name="T3" fmla="*/ 5 h 295"/>
                    <a:gd name="T4" fmla="*/ 141 w 282"/>
                    <a:gd name="T5" fmla="*/ 0 h 295"/>
                    <a:gd name="T6" fmla="*/ 181 w 282"/>
                    <a:gd name="T7" fmla="*/ 2 h 295"/>
                    <a:gd name="T8" fmla="*/ 219 w 282"/>
                    <a:gd name="T9" fmla="*/ 9 h 295"/>
                    <a:gd name="T10" fmla="*/ 244 w 282"/>
                    <a:gd name="T11" fmla="*/ 26 h 295"/>
                    <a:gd name="T12" fmla="*/ 262 w 282"/>
                    <a:gd name="T13" fmla="*/ 47 h 295"/>
                    <a:gd name="T14" fmla="*/ 273 w 282"/>
                    <a:gd name="T15" fmla="*/ 78 h 295"/>
                    <a:gd name="T16" fmla="*/ 280 w 282"/>
                    <a:gd name="T17" fmla="*/ 111 h 295"/>
                    <a:gd name="T18" fmla="*/ 282 w 282"/>
                    <a:gd name="T19" fmla="*/ 149 h 295"/>
                    <a:gd name="T20" fmla="*/ 279 w 282"/>
                    <a:gd name="T21" fmla="*/ 176 h 295"/>
                    <a:gd name="T22" fmla="*/ 270 w 282"/>
                    <a:gd name="T23" fmla="*/ 207 h 295"/>
                    <a:gd name="T24" fmla="*/ 253 w 282"/>
                    <a:gd name="T25" fmla="*/ 232 h 295"/>
                    <a:gd name="T26" fmla="*/ 235 w 282"/>
                    <a:gd name="T27" fmla="*/ 255 h 295"/>
                    <a:gd name="T28" fmla="*/ 213 w 282"/>
                    <a:gd name="T29" fmla="*/ 273 h 295"/>
                    <a:gd name="T30" fmla="*/ 183 w 282"/>
                    <a:gd name="T31" fmla="*/ 286 h 295"/>
                    <a:gd name="T32" fmla="*/ 150 w 282"/>
                    <a:gd name="T33" fmla="*/ 294 h 295"/>
                    <a:gd name="T34" fmla="*/ 108 w 282"/>
                    <a:gd name="T35" fmla="*/ 295 h 295"/>
                    <a:gd name="T36" fmla="*/ 72 w 282"/>
                    <a:gd name="T37" fmla="*/ 292 h 295"/>
                    <a:gd name="T38" fmla="*/ 45 w 282"/>
                    <a:gd name="T39" fmla="*/ 280 h 295"/>
                    <a:gd name="T40" fmla="*/ 15 w 282"/>
                    <a:gd name="T41" fmla="*/ 262 h 295"/>
                    <a:gd name="T42" fmla="*/ 0 w 282"/>
                    <a:gd name="T43" fmla="*/ 241 h 295"/>
                    <a:gd name="T44" fmla="*/ 48 w 282"/>
                    <a:gd name="T45" fmla="*/ 267 h 295"/>
                    <a:gd name="T46" fmla="*/ 99 w 282"/>
                    <a:gd name="T47" fmla="*/ 280 h 295"/>
                    <a:gd name="T48" fmla="*/ 139 w 282"/>
                    <a:gd name="T49" fmla="*/ 277 h 295"/>
                    <a:gd name="T50" fmla="*/ 177 w 282"/>
                    <a:gd name="T51" fmla="*/ 267 h 295"/>
                    <a:gd name="T52" fmla="*/ 207 w 282"/>
                    <a:gd name="T53" fmla="*/ 253 h 295"/>
                    <a:gd name="T54" fmla="*/ 232 w 282"/>
                    <a:gd name="T55" fmla="*/ 229 h 295"/>
                    <a:gd name="T56" fmla="*/ 252 w 282"/>
                    <a:gd name="T57" fmla="*/ 201 h 295"/>
                    <a:gd name="T58" fmla="*/ 259 w 282"/>
                    <a:gd name="T59" fmla="*/ 165 h 295"/>
                    <a:gd name="T60" fmla="*/ 261 w 282"/>
                    <a:gd name="T61" fmla="*/ 126 h 295"/>
                    <a:gd name="T62" fmla="*/ 255 w 282"/>
                    <a:gd name="T63" fmla="*/ 87 h 295"/>
                    <a:gd name="T64" fmla="*/ 244 w 282"/>
                    <a:gd name="T65" fmla="*/ 54 h 295"/>
                    <a:gd name="T66" fmla="*/ 219 w 282"/>
                    <a:gd name="T67" fmla="*/ 32 h 295"/>
                    <a:gd name="T68" fmla="*/ 180 w 282"/>
                    <a:gd name="T69" fmla="*/ 18 h 295"/>
                    <a:gd name="T70" fmla="*/ 141 w 282"/>
                    <a:gd name="T71" fmla="*/ 17 h 295"/>
                    <a:gd name="T72" fmla="*/ 93 w 282"/>
                    <a:gd name="T73" fmla="*/ 21 h 295"/>
                    <a:gd name="T74" fmla="*/ 48 w 282"/>
                    <a:gd name="T75" fmla="*/ 35 h 295"/>
                    <a:gd name="T76" fmla="*/ 66 w 282"/>
                    <a:gd name="T77" fmla="*/ 17 h 295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82"/>
                    <a:gd name="T118" fmla="*/ 0 h 295"/>
                    <a:gd name="T119" fmla="*/ 282 w 282"/>
                    <a:gd name="T120" fmla="*/ 295 h 295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82" h="295">
                      <a:moveTo>
                        <a:pt x="66" y="17"/>
                      </a:moveTo>
                      <a:lnTo>
                        <a:pt x="99" y="5"/>
                      </a:lnTo>
                      <a:lnTo>
                        <a:pt x="141" y="0"/>
                      </a:lnTo>
                      <a:lnTo>
                        <a:pt x="181" y="2"/>
                      </a:lnTo>
                      <a:lnTo>
                        <a:pt x="219" y="9"/>
                      </a:lnTo>
                      <a:lnTo>
                        <a:pt x="244" y="26"/>
                      </a:lnTo>
                      <a:lnTo>
                        <a:pt x="262" y="47"/>
                      </a:lnTo>
                      <a:lnTo>
                        <a:pt x="273" y="78"/>
                      </a:lnTo>
                      <a:lnTo>
                        <a:pt x="280" y="111"/>
                      </a:lnTo>
                      <a:lnTo>
                        <a:pt x="282" y="149"/>
                      </a:lnTo>
                      <a:lnTo>
                        <a:pt x="279" y="176"/>
                      </a:lnTo>
                      <a:lnTo>
                        <a:pt x="270" y="207"/>
                      </a:lnTo>
                      <a:lnTo>
                        <a:pt x="253" y="232"/>
                      </a:lnTo>
                      <a:lnTo>
                        <a:pt x="235" y="255"/>
                      </a:lnTo>
                      <a:lnTo>
                        <a:pt x="213" y="273"/>
                      </a:lnTo>
                      <a:lnTo>
                        <a:pt x="183" y="286"/>
                      </a:lnTo>
                      <a:lnTo>
                        <a:pt x="150" y="294"/>
                      </a:lnTo>
                      <a:lnTo>
                        <a:pt x="108" y="295"/>
                      </a:lnTo>
                      <a:lnTo>
                        <a:pt x="72" y="292"/>
                      </a:lnTo>
                      <a:lnTo>
                        <a:pt x="45" y="280"/>
                      </a:lnTo>
                      <a:lnTo>
                        <a:pt x="15" y="262"/>
                      </a:lnTo>
                      <a:lnTo>
                        <a:pt x="0" y="241"/>
                      </a:lnTo>
                      <a:lnTo>
                        <a:pt x="48" y="267"/>
                      </a:lnTo>
                      <a:lnTo>
                        <a:pt x="99" y="280"/>
                      </a:lnTo>
                      <a:lnTo>
                        <a:pt x="139" y="277"/>
                      </a:lnTo>
                      <a:lnTo>
                        <a:pt x="177" y="267"/>
                      </a:lnTo>
                      <a:lnTo>
                        <a:pt x="207" y="253"/>
                      </a:lnTo>
                      <a:lnTo>
                        <a:pt x="232" y="229"/>
                      </a:lnTo>
                      <a:lnTo>
                        <a:pt x="252" y="201"/>
                      </a:lnTo>
                      <a:lnTo>
                        <a:pt x="259" y="165"/>
                      </a:lnTo>
                      <a:lnTo>
                        <a:pt x="261" y="126"/>
                      </a:lnTo>
                      <a:lnTo>
                        <a:pt x="255" y="87"/>
                      </a:lnTo>
                      <a:lnTo>
                        <a:pt x="244" y="54"/>
                      </a:lnTo>
                      <a:lnTo>
                        <a:pt x="219" y="32"/>
                      </a:lnTo>
                      <a:lnTo>
                        <a:pt x="180" y="18"/>
                      </a:lnTo>
                      <a:lnTo>
                        <a:pt x="141" y="17"/>
                      </a:lnTo>
                      <a:lnTo>
                        <a:pt x="93" y="21"/>
                      </a:lnTo>
                      <a:lnTo>
                        <a:pt x="48" y="35"/>
                      </a:lnTo>
                      <a:lnTo>
                        <a:pt x="66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58446" name="Freeform 29"/>
                <p:cNvSpPr>
                  <a:spLocks/>
                </p:cNvSpPr>
                <p:nvPr/>
              </p:nvSpPr>
              <p:spPr bwMode="auto">
                <a:xfrm>
                  <a:off x="2445" y="2662"/>
                  <a:ext cx="131" cy="268"/>
                </a:xfrm>
                <a:custGeom>
                  <a:avLst/>
                  <a:gdLst>
                    <a:gd name="T0" fmla="*/ 131 w 131"/>
                    <a:gd name="T1" fmla="*/ 0 h 268"/>
                    <a:gd name="T2" fmla="*/ 89 w 131"/>
                    <a:gd name="T3" fmla="*/ 8 h 268"/>
                    <a:gd name="T4" fmla="*/ 57 w 131"/>
                    <a:gd name="T5" fmla="*/ 26 h 268"/>
                    <a:gd name="T6" fmla="*/ 30 w 131"/>
                    <a:gd name="T7" fmla="*/ 50 h 268"/>
                    <a:gd name="T8" fmla="*/ 14 w 131"/>
                    <a:gd name="T9" fmla="*/ 78 h 268"/>
                    <a:gd name="T10" fmla="*/ 6 w 131"/>
                    <a:gd name="T11" fmla="*/ 111 h 268"/>
                    <a:gd name="T12" fmla="*/ 0 w 131"/>
                    <a:gd name="T13" fmla="*/ 141 h 268"/>
                    <a:gd name="T14" fmla="*/ 2 w 131"/>
                    <a:gd name="T15" fmla="*/ 170 h 268"/>
                    <a:gd name="T16" fmla="*/ 8 w 131"/>
                    <a:gd name="T17" fmla="*/ 199 h 268"/>
                    <a:gd name="T18" fmla="*/ 14 w 131"/>
                    <a:gd name="T19" fmla="*/ 220 h 268"/>
                    <a:gd name="T20" fmla="*/ 27 w 131"/>
                    <a:gd name="T21" fmla="*/ 243 h 268"/>
                    <a:gd name="T22" fmla="*/ 50 w 131"/>
                    <a:gd name="T23" fmla="*/ 259 h 268"/>
                    <a:gd name="T24" fmla="*/ 81 w 131"/>
                    <a:gd name="T25" fmla="*/ 268 h 268"/>
                    <a:gd name="T26" fmla="*/ 77 w 131"/>
                    <a:gd name="T27" fmla="*/ 268 h 268"/>
                    <a:gd name="T28" fmla="*/ 47 w 131"/>
                    <a:gd name="T29" fmla="*/ 240 h 268"/>
                    <a:gd name="T30" fmla="*/ 29 w 131"/>
                    <a:gd name="T31" fmla="*/ 211 h 268"/>
                    <a:gd name="T32" fmla="*/ 21 w 131"/>
                    <a:gd name="T33" fmla="*/ 176 h 268"/>
                    <a:gd name="T34" fmla="*/ 21 w 131"/>
                    <a:gd name="T35" fmla="*/ 134 h 268"/>
                    <a:gd name="T36" fmla="*/ 27 w 131"/>
                    <a:gd name="T37" fmla="*/ 98 h 268"/>
                    <a:gd name="T38" fmla="*/ 38 w 131"/>
                    <a:gd name="T39" fmla="*/ 71 h 268"/>
                    <a:gd name="T40" fmla="*/ 54 w 131"/>
                    <a:gd name="T41" fmla="*/ 48 h 268"/>
                    <a:gd name="T42" fmla="*/ 77 w 131"/>
                    <a:gd name="T43" fmla="*/ 32 h 268"/>
                    <a:gd name="T44" fmla="*/ 125 w 131"/>
                    <a:gd name="T45" fmla="*/ 3 h 268"/>
                    <a:gd name="T46" fmla="*/ 131 w 131"/>
                    <a:gd name="T47" fmla="*/ 0 h 2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31"/>
                    <a:gd name="T73" fmla="*/ 0 h 268"/>
                    <a:gd name="T74" fmla="*/ 131 w 131"/>
                    <a:gd name="T75" fmla="*/ 268 h 26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31" h="268">
                      <a:moveTo>
                        <a:pt x="131" y="0"/>
                      </a:moveTo>
                      <a:lnTo>
                        <a:pt x="89" y="8"/>
                      </a:lnTo>
                      <a:lnTo>
                        <a:pt x="57" y="26"/>
                      </a:lnTo>
                      <a:lnTo>
                        <a:pt x="30" y="50"/>
                      </a:lnTo>
                      <a:lnTo>
                        <a:pt x="14" y="78"/>
                      </a:lnTo>
                      <a:lnTo>
                        <a:pt x="6" y="111"/>
                      </a:lnTo>
                      <a:lnTo>
                        <a:pt x="0" y="141"/>
                      </a:lnTo>
                      <a:lnTo>
                        <a:pt x="2" y="170"/>
                      </a:lnTo>
                      <a:lnTo>
                        <a:pt x="8" y="199"/>
                      </a:lnTo>
                      <a:lnTo>
                        <a:pt x="14" y="220"/>
                      </a:lnTo>
                      <a:lnTo>
                        <a:pt x="27" y="243"/>
                      </a:lnTo>
                      <a:lnTo>
                        <a:pt x="50" y="259"/>
                      </a:lnTo>
                      <a:lnTo>
                        <a:pt x="81" y="268"/>
                      </a:lnTo>
                      <a:lnTo>
                        <a:pt x="77" y="268"/>
                      </a:lnTo>
                      <a:lnTo>
                        <a:pt x="47" y="240"/>
                      </a:lnTo>
                      <a:lnTo>
                        <a:pt x="29" y="211"/>
                      </a:lnTo>
                      <a:lnTo>
                        <a:pt x="21" y="176"/>
                      </a:lnTo>
                      <a:lnTo>
                        <a:pt x="21" y="134"/>
                      </a:lnTo>
                      <a:lnTo>
                        <a:pt x="27" y="98"/>
                      </a:lnTo>
                      <a:lnTo>
                        <a:pt x="38" y="71"/>
                      </a:lnTo>
                      <a:lnTo>
                        <a:pt x="54" y="48"/>
                      </a:lnTo>
                      <a:lnTo>
                        <a:pt x="77" y="32"/>
                      </a:lnTo>
                      <a:lnTo>
                        <a:pt x="125" y="3"/>
                      </a:lnTo>
                      <a:lnTo>
                        <a:pt x="13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</p:grpSp>
          <p:sp>
            <p:nvSpPr>
              <p:cNvPr id="58440" name="Freeform 30"/>
              <p:cNvSpPr>
                <a:spLocks/>
              </p:cNvSpPr>
              <p:nvPr/>
            </p:nvSpPr>
            <p:spPr bwMode="auto">
              <a:xfrm>
                <a:off x="2540" y="2751"/>
                <a:ext cx="111" cy="104"/>
              </a:xfrm>
              <a:custGeom>
                <a:avLst/>
                <a:gdLst>
                  <a:gd name="T0" fmla="*/ 18 w 111"/>
                  <a:gd name="T1" fmla="*/ 12 h 104"/>
                  <a:gd name="T2" fmla="*/ 34 w 111"/>
                  <a:gd name="T3" fmla="*/ 1 h 104"/>
                  <a:gd name="T4" fmla="*/ 63 w 111"/>
                  <a:gd name="T5" fmla="*/ 0 h 104"/>
                  <a:gd name="T6" fmla="*/ 88 w 111"/>
                  <a:gd name="T7" fmla="*/ 7 h 104"/>
                  <a:gd name="T8" fmla="*/ 108 w 111"/>
                  <a:gd name="T9" fmla="*/ 25 h 104"/>
                  <a:gd name="T10" fmla="*/ 111 w 111"/>
                  <a:gd name="T11" fmla="*/ 54 h 104"/>
                  <a:gd name="T12" fmla="*/ 105 w 111"/>
                  <a:gd name="T13" fmla="*/ 79 h 104"/>
                  <a:gd name="T14" fmla="*/ 90 w 111"/>
                  <a:gd name="T15" fmla="*/ 97 h 104"/>
                  <a:gd name="T16" fmla="*/ 63 w 111"/>
                  <a:gd name="T17" fmla="*/ 104 h 104"/>
                  <a:gd name="T18" fmla="*/ 39 w 111"/>
                  <a:gd name="T19" fmla="*/ 104 h 104"/>
                  <a:gd name="T20" fmla="*/ 18 w 111"/>
                  <a:gd name="T21" fmla="*/ 95 h 104"/>
                  <a:gd name="T22" fmla="*/ 4 w 111"/>
                  <a:gd name="T23" fmla="*/ 79 h 104"/>
                  <a:gd name="T24" fmla="*/ 0 w 111"/>
                  <a:gd name="T25" fmla="*/ 60 h 104"/>
                  <a:gd name="T26" fmla="*/ 7 w 111"/>
                  <a:gd name="T27" fmla="*/ 37 h 104"/>
                  <a:gd name="T28" fmla="*/ 13 w 111"/>
                  <a:gd name="T29" fmla="*/ 21 h 104"/>
                  <a:gd name="T30" fmla="*/ 18 w 111"/>
                  <a:gd name="T31" fmla="*/ 12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1"/>
                  <a:gd name="T49" fmla="*/ 0 h 104"/>
                  <a:gd name="T50" fmla="*/ 111 w 111"/>
                  <a:gd name="T51" fmla="*/ 104 h 10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1" h="104">
                    <a:moveTo>
                      <a:pt x="18" y="12"/>
                    </a:moveTo>
                    <a:lnTo>
                      <a:pt x="34" y="1"/>
                    </a:lnTo>
                    <a:lnTo>
                      <a:pt x="63" y="0"/>
                    </a:lnTo>
                    <a:lnTo>
                      <a:pt x="88" y="7"/>
                    </a:lnTo>
                    <a:lnTo>
                      <a:pt x="108" y="25"/>
                    </a:lnTo>
                    <a:lnTo>
                      <a:pt x="111" y="54"/>
                    </a:lnTo>
                    <a:lnTo>
                      <a:pt x="105" y="79"/>
                    </a:lnTo>
                    <a:lnTo>
                      <a:pt x="90" y="97"/>
                    </a:lnTo>
                    <a:lnTo>
                      <a:pt x="63" y="104"/>
                    </a:lnTo>
                    <a:lnTo>
                      <a:pt x="39" y="104"/>
                    </a:lnTo>
                    <a:lnTo>
                      <a:pt x="18" y="95"/>
                    </a:lnTo>
                    <a:lnTo>
                      <a:pt x="4" y="79"/>
                    </a:lnTo>
                    <a:lnTo>
                      <a:pt x="0" y="60"/>
                    </a:lnTo>
                    <a:lnTo>
                      <a:pt x="7" y="37"/>
                    </a:lnTo>
                    <a:lnTo>
                      <a:pt x="13" y="21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grpSp>
            <p:nvGrpSpPr>
              <p:cNvPr id="58441" name="Group 31"/>
              <p:cNvGrpSpPr>
                <a:grpSpLocks/>
              </p:cNvGrpSpPr>
              <p:nvPr/>
            </p:nvGrpSpPr>
            <p:grpSpPr bwMode="auto">
              <a:xfrm>
                <a:off x="2532" y="2743"/>
                <a:ext cx="128" cy="121"/>
                <a:chOff x="2532" y="2743"/>
                <a:chExt cx="128" cy="121"/>
              </a:xfrm>
            </p:grpSpPr>
            <p:sp>
              <p:nvSpPr>
                <p:cNvPr id="58443" name="Freeform 32"/>
                <p:cNvSpPr>
                  <a:spLocks/>
                </p:cNvSpPr>
                <p:nvPr/>
              </p:nvSpPr>
              <p:spPr bwMode="auto">
                <a:xfrm>
                  <a:off x="2541" y="2746"/>
                  <a:ext cx="119" cy="118"/>
                </a:xfrm>
                <a:custGeom>
                  <a:avLst/>
                  <a:gdLst>
                    <a:gd name="T0" fmla="*/ 57 w 119"/>
                    <a:gd name="T1" fmla="*/ 0 h 118"/>
                    <a:gd name="T2" fmla="*/ 84 w 119"/>
                    <a:gd name="T3" fmla="*/ 2 h 118"/>
                    <a:gd name="T4" fmla="*/ 105 w 119"/>
                    <a:gd name="T5" fmla="*/ 12 h 118"/>
                    <a:gd name="T6" fmla="*/ 114 w 119"/>
                    <a:gd name="T7" fmla="*/ 27 h 118"/>
                    <a:gd name="T8" fmla="*/ 119 w 119"/>
                    <a:gd name="T9" fmla="*/ 50 h 118"/>
                    <a:gd name="T10" fmla="*/ 116 w 119"/>
                    <a:gd name="T11" fmla="*/ 72 h 118"/>
                    <a:gd name="T12" fmla="*/ 110 w 119"/>
                    <a:gd name="T13" fmla="*/ 90 h 118"/>
                    <a:gd name="T14" fmla="*/ 98 w 119"/>
                    <a:gd name="T15" fmla="*/ 106 h 118"/>
                    <a:gd name="T16" fmla="*/ 78 w 119"/>
                    <a:gd name="T17" fmla="*/ 115 h 118"/>
                    <a:gd name="T18" fmla="*/ 50 w 119"/>
                    <a:gd name="T19" fmla="*/ 118 h 118"/>
                    <a:gd name="T20" fmla="*/ 29 w 119"/>
                    <a:gd name="T21" fmla="*/ 114 h 118"/>
                    <a:gd name="T22" fmla="*/ 11 w 119"/>
                    <a:gd name="T23" fmla="*/ 106 h 118"/>
                    <a:gd name="T24" fmla="*/ 0 w 119"/>
                    <a:gd name="T25" fmla="*/ 94 h 118"/>
                    <a:gd name="T26" fmla="*/ 2 w 119"/>
                    <a:gd name="T27" fmla="*/ 62 h 118"/>
                    <a:gd name="T28" fmla="*/ 14 w 119"/>
                    <a:gd name="T29" fmla="*/ 84 h 118"/>
                    <a:gd name="T30" fmla="*/ 36 w 119"/>
                    <a:gd name="T31" fmla="*/ 99 h 118"/>
                    <a:gd name="T32" fmla="*/ 59 w 119"/>
                    <a:gd name="T33" fmla="*/ 102 h 118"/>
                    <a:gd name="T34" fmla="*/ 77 w 119"/>
                    <a:gd name="T35" fmla="*/ 97 h 118"/>
                    <a:gd name="T36" fmla="*/ 95 w 119"/>
                    <a:gd name="T37" fmla="*/ 86 h 118"/>
                    <a:gd name="T38" fmla="*/ 102 w 119"/>
                    <a:gd name="T39" fmla="*/ 68 h 118"/>
                    <a:gd name="T40" fmla="*/ 102 w 119"/>
                    <a:gd name="T41" fmla="*/ 47 h 118"/>
                    <a:gd name="T42" fmla="*/ 93 w 119"/>
                    <a:gd name="T43" fmla="*/ 29 h 118"/>
                    <a:gd name="T44" fmla="*/ 77 w 119"/>
                    <a:gd name="T45" fmla="*/ 15 h 118"/>
                    <a:gd name="T46" fmla="*/ 62 w 119"/>
                    <a:gd name="T47" fmla="*/ 11 h 118"/>
                    <a:gd name="T48" fmla="*/ 41 w 119"/>
                    <a:gd name="T49" fmla="*/ 3 h 118"/>
                    <a:gd name="T50" fmla="*/ 57 w 119"/>
                    <a:gd name="T51" fmla="*/ 0 h 11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19"/>
                    <a:gd name="T79" fmla="*/ 0 h 118"/>
                    <a:gd name="T80" fmla="*/ 119 w 119"/>
                    <a:gd name="T81" fmla="*/ 118 h 11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19" h="118">
                      <a:moveTo>
                        <a:pt x="57" y="0"/>
                      </a:moveTo>
                      <a:lnTo>
                        <a:pt x="84" y="2"/>
                      </a:lnTo>
                      <a:lnTo>
                        <a:pt x="105" y="12"/>
                      </a:lnTo>
                      <a:lnTo>
                        <a:pt x="114" y="27"/>
                      </a:lnTo>
                      <a:lnTo>
                        <a:pt x="119" y="50"/>
                      </a:lnTo>
                      <a:lnTo>
                        <a:pt x="116" y="72"/>
                      </a:lnTo>
                      <a:lnTo>
                        <a:pt x="110" y="90"/>
                      </a:lnTo>
                      <a:lnTo>
                        <a:pt x="98" y="106"/>
                      </a:lnTo>
                      <a:lnTo>
                        <a:pt x="78" y="115"/>
                      </a:lnTo>
                      <a:lnTo>
                        <a:pt x="50" y="118"/>
                      </a:lnTo>
                      <a:lnTo>
                        <a:pt x="29" y="114"/>
                      </a:lnTo>
                      <a:lnTo>
                        <a:pt x="11" y="106"/>
                      </a:lnTo>
                      <a:lnTo>
                        <a:pt x="0" y="94"/>
                      </a:lnTo>
                      <a:lnTo>
                        <a:pt x="2" y="62"/>
                      </a:lnTo>
                      <a:lnTo>
                        <a:pt x="14" y="84"/>
                      </a:lnTo>
                      <a:lnTo>
                        <a:pt x="36" y="99"/>
                      </a:lnTo>
                      <a:lnTo>
                        <a:pt x="59" y="102"/>
                      </a:lnTo>
                      <a:lnTo>
                        <a:pt x="77" y="97"/>
                      </a:lnTo>
                      <a:lnTo>
                        <a:pt x="95" y="86"/>
                      </a:lnTo>
                      <a:lnTo>
                        <a:pt x="102" y="68"/>
                      </a:lnTo>
                      <a:lnTo>
                        <a:pt x="102" y="47"/>
                      </a:lnTo>
                      <a:lnTo>
                        <a:pt x="93" y="29"/>
                      </a:lnTo>
                      <a:lnTo>
                        <a:pt x="77" y="15"/>
                      </a:lnTo>
                      <a:lnTo>
                        <a:pt x="62" y="11"/>
                      </a:lnTo>
                      <a:lnTo>
                        <a:pt x="41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58444" name="Freeform 33"/>
                <p:cNvSpPr>
                  <a:spLocks/>
                </p:cNvSpPr>
                <p:nvPr/>
              </p:nvSpPr>
              <p:spPr bwMode="auto">
                <a:xfrm>
                  <a:off x="2532" y="2743"/>
                  <a:ext cx="110" cy="111"/>
                </a:xfrm>
                <a:custGeom>
                  <a:avLst/>
                  <a:gdLst>
                    <a:gd name="T0" fmla="*/ 92 w 110"/>
                    <a:gd name="T1" fmla="*/ 8 h 111"/>
                    <a:gd name="T2" fmla="*/ 77 w 110"/>
                    <a:gd name="T3" fmla="*/ 0 h 111"/>
                    <a:gd name="T4" fmla="*/ 53 w 110"/>
                    <a:gd name="T5" fmla="*/ 0 h 111"/>
                    <a:gd name="T6" fmla="*/ 38 w 110"/>
                    <a:gd name="T7" fmla="*/ 3 h 111"/>
                    <a:gd name="T8" fmla="*/ 20 w 110"/>
                    <a:gd name="T9" fmla="*/ 15 h 111"/>
                    <a:gd name="T10" fmla="*/ 11 w 110"/>
                    <a:gd name="T11" fmla="*/ 30 h 111"/>
                    <a:gd name="T12" fmla="*/ 3 w 110"/>
                    <a:gd name="T13" fmla="*/ 50 h 111"/>
                    <a:gd name="T14" fmla="*/ 0 w 110"/>
                    <a:gd name="T15" fmla="*/ 68 h 111"/>
                    <a:gd name="T16" fmla="*/ 3 w 110"/>
                    <a:gd name="T17" fmla="*/ 87 h 111"/>
                    <a:gd name="T18" fmla="*/ 14 w 110"/>
                    <a:gd name="T19" fmla="*/ 99 h 111"/>
                    <a:gd name="T20" fmla="*/ 39 w 110"/>
                    <a:gd name="T21" fmla="*/ 111 h 111"/>
                    <a:gd name="T22" fmla="*/ 24 w 110"/>
                    <a:gd name="T23" fmla="*/ 87 h 111"/>
                    <a:gd name="T24" fmla="*/ 20 w 110"/>
                    <a:gd name="T25" fmla="*/ 62 h 111"/>
                    <a:gd name="T26" fmla="*/ 24 w 110"/>
                    <a:gd name="T27" fmla="*/ 41 h 111"/>
                    <a:gd name="T28" fmla="*/ 32 w 110"/>
                    <a:gd name="T29" fmla="*/ 27 h 111"/>
                    <a:gd name="T30" fmla="*/ 47 w 110"/>
                    <a:gd name="T31" fmla="*/ 17 h 111"/>
                    <a:gd name="T32" fmla="*/ 60 w 110"/>
                    <a:gd name="T33" fmla="*/ 14 h 111"/>
                    <a:gd name="T34" fmla="*/ 84 w 110"/>
                    <a:gd name="T35" fmla="*/ 18 h 111"/>
                    <a:gd name="T36" fmla="*/ 110 w 110"/>
                    <a:gd name="T37" fmla="*/ 30 h 111"/>
                    <a:gd name="T38" fmla="*/ 92 w 110"/>
                    <a:gd name="T39" fmla="*/ 8 h 11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10"/>
                    <a:gd name="T61" fmla="*/ 0 h 111"/>
                    <a:gd name="T62" fmla="*/ 110 w 110"/>
                    <a:gd name="T63" fmla="*/ 111 h 11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10" h="111">
                      <a:moveTo>
                        <a:pt x="92" y="8"/>
                      </a:move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8" y="3"/>
                      </a:lnTo>
                      <a:lnTo>
                        <a:pt x="20" y="15"/>
                      </a:lnTo>
                      <a:lnTo>
                        <a:pt x="11" y="30"/>
                      </a:lnTo>
                      <a:lnTo>
                        <a:pt x="3" y="50"/>
                      </a:lnTo>
                      <a:lnTo>
                        <a:pt x="0" y="68"/>
                      </a:lnTo>
                      <a:lnTo>
                        <a:pt x="3" y="87"/>
                      </a:lnTo>
                      <a:lnTo>
                        <a:pt x="14" y="99"/>
                      </a:lnTo>
                      <a:lnTo>
                        <a:pt x="39" y="111"/>
                      </a:lnTo>
                      <a:lnTo>
                        <a:pt x="24" y="87"/>
                      </a:lnTo>
                      <a:lnTo>
                        <a:pt x="20" y="62"/>
                      </a:lnTo>
                      <a:lnTo>
                        <a:pt x="24" y="41"/>
                      </a:lnTo>
                      <a:lnTo>
                        <a:pt x="32" y="27"/>
                      </a:lnTo>
                      <a:lnTo>
                        <a:pt x="47" y="17"/>
                      </a:lnTo>
                      <a:lnTo>
                        <a:pt x="60" y="14"/>
                      </a:lnTo>
                      <a:lnTo>
                        <a:pt x="84" y="18"/>
                      </a:lnTo>
                      <a:lnTo>
                        <a:pt x="110" y="30"/>
                      </a:lnTo>
                      <a:lnTo>
                        <a:pt x="92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</p:grpSp>
          <p:sp>
            <p:nvSpPr>
              <p:cNvPr id="58442" name="Freeform 34"/>
              <p:cNvSpPr>
                <a:spLocks/>
              </p:cNvSpPr>
              <p:nvPr/>
            </p:nvSpPr>
            <p:spPr bwMode="auto">
              <a:xfrm>
                <a:off x="2938" y="2971"/>
                <a:ext cx="230" cy="654"/>
              </a:xfrm>
              <a:custGeom>
                <a:avLst/>
                <a:gdLst>
                  <a:gd name="T0" fmla="*/ 62 w 230"/>
                  <a:gd name="T1" fmla="*/ 0 h 654"/>
                  <a:gd name="T2" fmla="*/ 89 w 230"/>
                  <a:gd name="T3" fmla="*/ 113 h 654"/>
                  <a:gd name="T4" fmla="*/ 111 w 230"/>
                  <a:gd name="T5" fmla="*/ 212 h 654"/>
                  <a:gd name="T6" fmla="*/ 137 w 230"/>
                  <a:gd name="T7" fmla="*/ 318 h 654"/>
                  <a:gd name="T8" fmla="*/ 171 w 230"/>
                  <a:gd name="T9" fmla="*/ 429 h 654"/>
                  <a:gd name="T10" fmla="*/ 207 w 230"/>
                  <a:gd name="T11" fmla="*/ 543 h 654"/>
                  <a:gd name="T12" fmla="*/ 230 w 230"/>
                  <a:gd name="T13" fmla="*/ 613 h 654"/>
                  <a:gd name="T14" fmla="*/ 230 w 230"/>
                  <a:gd name="T15" fmla="*/ 628 h 654"/>
                  <a:gd name="T16" fmla="*/ 216 w 230"/>
                  <a:gd name="T17" fmla="*/ 645 h 654"/>
                  <a:gd name="T18" fmla="*/ 192 w 230"/>
                  <a:gd name="T19" fmla="*/ 654 h 654"/>
                  <a:gd name="T20" fmla="*/ 159 w 230"/>
                  <a:gd name="T21" fmla="*/ 654 h 654"/>
                  <a:gd name="T22" fmla="*/ 140 w 230"/>
                  <a:gd name="T23" fmla="*/ 640 h 654"/>
                  <a:gd name="T24" fmla="*/ 128 w 230"/>
                  <a:gd name="T25" fmla="*/ 613 h 654"/>
                  <a:gd name="T26" fmla="*/ 89 w 230"/>
                  <a:gd name="T27" fmla="*/ 459 h 654"/>
                  <a:gd name="T28" fmla="*/ 59 w 230"/>
                  <a:gd name="T29" fmla="*/ 351 h 654"/>
                  <a:gd name="T30" fmla="*/ 32 w 230"/>
                  <a:gd name="T31" fmla="*/ 240 h 654"/>
                  <a:gd name="T32" fmla="*/ 0 w 230"/>
                  <a:gd name="T33" fmla="*/ 120 h 654"/>
                  <a:gd name="T34" fmla="*/ 15 w 230"/>
                  <a:gd name="T35" fmla="*/ 96 h 654"/>
                  <a:gd name="T36" fmla="*/ 44 w 230"/>
                  <a:gd name="T37" fmla="*/ 219 h 654"/>
                  <a:gd name="T38" fmla="*/ 68 w 230"/>
                  <a:gd name="T39" fmla="*/ 314 h 654"/>
                  <a:gd name="T40" fmla="*/ 99 w 230"/>
                  <a:gd name="T41" fmla="*/ 435 h 654"/>
                  <a:gd name="T42" fmla="*/ 123 w 230"/>
                  <a:gd name="T43" fmla="*/ 529 h 654"/>
                  <a:gd name="T44" fmla="*/ 147 w 230"/>
                  <a:gd name="T45" fmla="*/ 618 h 654"/>
                  <a:gd name="T46" fmla="*/ 162 w 230"/>
                  <a:gd name="T47" fmla="*/ 631 h 654"/>
                  <a:gd name="T48" fmla="*/ 182 w 230"/>
                  <a:gd name="T49" fmla="*/ 639 h 654"/>
                  <a:gd name="T50" fmla="*/ 198 w 230"/>
                  <a:gd name="T51" fmla="*/ 633 h 654"/>
                  <a:gd name="T52" fmla="*/ 213 w 230"/>
                  <a:gd name="T53" fmla="*/ 616 h 654"/>
                  <a:gd name="T54" fmla="*/ 188 w 230"/>
                  <a:gd name="T55" fmla="*/ 543 h 654"/>
                  <a:gd name="T56" fmla="*/ 159 w 230"/>
                  <a:gd name="T57" fmla="*/ 454 h 654"/>
                  <a:gd name="T58" fmla="*/ 131 w 230"/>
                  <a:gd name="T59" fmla="*/ 357 h 654"/>
                  <a:gd name="T60" fmla="*/ 102 w 230"/>
                  <a:gd name="T61" fmla="*/ 248 h 654"/>
                  <a:gd name="T62" fmla="*/ 78 w 230"/>
                  <a:gd name="T63" fmla="*/ 135 h 654"/>
                  <a:gd name="T64" fmla="*/ 48 w 230"/>
                  <a:gd name="T65" fmla="*/ 21 h 654"/>
                  <a:gd name="T66" fmla="*/ 62 w 230"/>
                  <a:gd name="T67" fmla="*/ 0 h 6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0"/>
                  <a:gd name="T103" fmla="*/ 0 h 654"/>
                  <a:gd name="T104" fmla="*/ 230 w 230"/>
                  <a:gd name="T105" fmla="*/ 654 h 6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0" h="654">
                    <a:moveTo>
                      <a:pt x="62" y="0"/>
                    </a:moveTo>
                    <a:lnTo>
                      <a:pt x="89" y="113"/>
                    </a:lnTo>
                    <a:lnTo>
                      <a:pt x="111" y="212"/>
                    </a:lnTo>
                    <a:lnTo>
                      <a:pt x="137" y="318"/>
                    </a:lnTo>
                    <a:lnTo>
                      <a:pt x="171" y="429"/>
                    </a:lnTo>
                    <a:lnTo>
                      <a:pt x="207" y="543"/>
                    </a:lnTo>
                    <a:lnTo>
                      <a:pt x="230" y="613"/>
                    </a:lnTo>
                    <a:lnTo>
                      <a:pt x="230" y="628"/>
                    </a:lnTo>
                    <a:lnTo>
                      <a:pt x="216" y="645"/>
                    </a:lnTo>
                    <a:lnTo>
                      <a:pt x="192" y="654"/>
                    </a:lnTo>
                    <a:lnTo>
                      <a:pt x="159" y="654"/>
                    </a:lnTo>
                    <a:lnTo>
                      <a:pt x="140" y="640"/>
                    </a:lnTo>
                    <a:lnTo>
                      <a:pt x="128" y="613"/>
                    </a:lnTo>
                    <a:lnTo>
                      <a:pt x="89" y="459"/>
                    </a:lnTo>
                    <a:lnTo>
                      <a:pt x="59" y="351"/>
                    </a:lnTo>
                    <a:lnTo>
                      <a:pt x="32" y="240"/>
                    </a:lnTo>
                    <a:lnTo>
                      <a:pt x="0" y="120"/>
                    </a:lnTo>
                    <a:lnTo>
                      <a:pt x="15" y="96"/>
                    </a:lnTo>
                    <a:lnTo>
                      <a:pt x="44" y="219"/>
                    </a:lnTo>
                    <a:lnTo>
                      <a:pt x="68" y="314"/>
                    </a:lnTo>
                    <a:lnTo>
                      <a:pt x="99" y="435"/>
                    </a:lnTo>
                    <a:lnTo>
                      <a:pt x="123" y="529"/>
                    </a:lnTo>
                    <a:lnTo>
                      <a:pt x="147" y="618"/>
                    </a:lnTo>
                    <a:lnTo>
                      <a:pt x="162" y="631"/>
                    </a:lnTo>
                    <a:lnTo>
                      <a:pt x="182" y="639"/>
                    </a:lnTo>
                    <a:lnTo>
                      <a:pt x="198" y="633"/>
                    </a:lnTo>
                    <a:lnTo>
                      <a:pt x="213" y="616"/>
                    </a:lnTo>
                    <a:lnTo>
                      <a:pt x="188" y="543"/>
                    </a:lnTo>
                    <a:lnTo>
                      <a:pt x="159" y="454"/>
                    </a:lnTo>
                    <a:lnTo>
                      <a:pt x="131" y="357"/>
                    </a:lnTo>
                    <a:lnTo>
                      <a:pt x="102" y="248"/>
                    </a:lnTo>
                    <a:lnTo>
                      <a:pt x="78" y="135"/>
                    </a:lnTo>
                    <a:lnTo>
                      <a:pt x="48" y="2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</p:grpSp>
        <p:grpSp>
          <p:nvGrpSpPr>
            <p:cNvPr id="58422" name="Group 35"/>
            <p:cNvGrpSpPr>
              <a:grpSpLocks/>
            </p:cNvGrpSpPr>
            <p:nvPr/>
          </p:nvGrpSpPr>
          <p:grpSpPr bwMode="auto">
            <a:xfrm>
              <a:off x="1897" y="2471"/>
              <a:ext cx="699" cy="360"/>
              <a:chOff x="1897" y="2471"/>
              <a:chExt cx="699" cy="360"/>
            </a:xfrm>
          </p:grpSpPr>
          <p:sp>
            <p:nvSpPr>
              <p:cNvPr id="58427" name="Freeform 36"/>
              <p:cNvSpPr>
                <a:spLocks/>
              </p:cNvSpPr>
              <p:nvPr/>
            </p:nvSpPr>
            <p:spPr bwMode="auto">
              <a:xfrm>
                <a:off x="1920" y="2479"/>
                <a:ext cx="174" cy="145"/>
              </a:xfrm>
              <a:custGeom>
                <a:avLst/>
                <a:gdLst>
                  <a:gd name="T0" fmla="*/ 169 w 174"/>
                  <a:gd name="T1" fmla="*/ 114 h 145"/>
                  <a:gd name="T2" fmla="*/ 174 w 174"/>
                  <a:gd name="T3" fmla="*/ 60 h 145"/>
                  <a:gd name="T4" fmla="*/ 30 w 174"/>
                  <a:gd name="T5" fmla="*/ 0 h 145"/>
                  <a:gd name="T6" fmla="*/ 28 w 174"/>
                  <a:gd name="T7" fmla="*/ 54 h 145"/>
                  <a:gd name="T8" fmla="*/ 24 w 174"/>
                  <a:gd name="T9" fmla="*/ 54 h 145"/>
                  <a:gd name="T10" fmla="*/ 0 w 174"/>
                  <a:gd name="T11" fmla="*/ 100 h 145"/>
                  <a:gd name="T12" fmla="*/ 112 w 174"/>
                  <a:gd name="T13" fmla="*/ 145 h 145"/>
                  <a:gd name="T14" fmla="*/ 169 w 174"/>
                  <a:gd name="T15" fmla="*/ 114 h 1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4"/>
                  <a:gd name="T25" fmla="*/ 0 h 145"/>
                  <a:gd name="T26" fmla="*/ 174 w 174"/>
                  <a:gd name="T27" fmla="*/ 145 h 1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4" h="145">
                    <a:moveTo>
                      <a:pt x="169" y="114"/>
                    </a:moveTo>
                    <a:lnTo>
                      <a:pt x="174" y="60"/>
                    </a:lnTo>
                    <a:lnTo>
                      <a:pt x="30" y="0"/>
                    </a:lnTo>
                    <a:lnTo>
                      <a:pt x="28" y="54"/>
                    </a:lnTo>
                    <a:lnTo>
                      <a:pt x="24" y="54"/>
                    </a:lnTo>
                    <a:lnTo>
                      <a:pt x="0" y="100"/>
                    </a:lnTo>
                    <a:lnTo>
                      <a:pt x="112" y="145"/>
                    </a:lnTo>
                    <a:lnTo>
                      <a:pt x="169" y="114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58428" name="Freeform 37"/>
              <p:cNvSpPr>
                <a:spLocks/>
              </p:cNvSpPr>
              <p:nvPr/>
            </p:nvSpPr>
            <p:spPr bwMode="auto">
              <a:xfrm>
                <a:off x="1897" y="2476"/>
                <a:ext cx="63" cy="106"/>
              </a:xfrm>
              <a:custGeom>
                <a:avLst/>
                <a:gdLst>
                  <a:gd name="T0" fmla="*/ 51 w 63"/>
                  <a:gd name="T1" fmla="*/ 0 h 106"/>
                  <a:gd name="T2" fmla="*/ 44 w 63"/>
                  <a:gd name="T3" fmla="*/ 49 h 106"/>
                  <a:gd name="T4" fmla="*/ 6 w 63"/>
                  <a:gd name="T5" fmla="*/ 31 h 106"/>
                  <a:gd name="T6" fmla="*/ 0 w 63"/>
                  <a:gd name="T7" fmla="*/ 40 h 106"/>
                  <a:gd name="T8" fmla="*/ 36 w 63"/>
                  <a:gd name="T9" fmla="*/ 63 h 106"/>
                  <a:gd name="T10" fmla="*/ 15 w 63"/>
                  <a:gd name="T11" fmla="*/ 106 h 106"/>
                  <a:gd name="T12" fmla="*/ 33 w 63"/>
                  <a:gd name="T13" fmla="*/ 105 h 106"/>
                  <a:gd name="T14" fmla="*/ 56 w 63"/>
                  <a:gd name="T15" fmla="*/ 57 h 106"/>
                  <a:gd name="T16" fmla="*/ 63 w 63"/>
                  <a:gd name="T17" fmla="*/ 9 h 106"/>
                  <a:gd name="T18" fmla="*/ 51 w 63"/>
                  <a:gd name="T19" fmla="*/ 0 h 1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3"/>
                  <a:gd name="T31" fmla="*/ 0 h 106"/>
                  <a:gd name="T32" fmla="*/ 63 w 63"/>
                  <a:gd name="T33" fmla="*/ 106 h 10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" h="106">
                    <a:moveTo>
                      <a:pt x="51" y="0"/>
                    </a:moveTo>
                    <a:lnTo>
                      <a:pt x="44" y="49"/>
                    </a:lnTo>
                    <a:lnTo>
                      <a:pt x="6" y="31"/>
                    </a:lnTo>
                    <a:lnTo>
                      <a:pt x="0" y="40"/>
                    </a:lnTo>
                    <a:lnTo>
                      <a:pt x="36" y="63"/>
                    </a:lnTo>
                    <a:lnTo>
                      <a:pt x="15" y="106"/>
                    </a:lnTo>
                    <a:lnTo>
                      <a:pt x="33" y="105"/>
                    </a:lnTo>
                    <a:lnTo>
                      <a:pt x="56" y="57"/>
                    </a:lnTo>
                    <a:lnTo>
                      <a:pt x="63" y="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58429" name="Freeform 38"/>
              <p:cNvSpPr>
                <a:spLocks/>
              </p:cNvSpPr>
              <p:nvPr/>
            </p:nvSpPr>
            <p:spPr bwMode="auto">
              <a:xfrm>
                <a:off x="1909" y="2471"/>
                <a:ext cx="687" cy="360"/>
              </a:xfrm>
              <a:custGeom>
                <a:avLst/>
                <a:gdLst>
                  <a:gd name="T0" fmla="*/ 246 w 687"/>
                  <a:gd name="T1" fmla="*/ 140 h 360"/>
                  <a:gd name="T2" fmla="*/ 676 w 687"/>
                  <a:gd name="T3" fmla="*/ 330 h 360"/>
                  <a:gd name="T4" fmla="*/ 687 w 687"/>
                  <a:gd name="T5" fmla="*/ 332 h 360"/>
                  <a:gd name="T6" fmla="*/ 684 w 687"/>
                  <a:gd name="T7" fmla="*/ 347 h 360"/>
                  <a:gd name="T8" fmla="*/ 672 w 687"/>
                  <a:gd name="T9" fmla="*/ 360 h 360"/>
                  <a:gd name="T10" fmla="*/ 658 w 687"/>
                  <a:gd name="T11" fmla="*/ 360 h 360"/>
                  <a:gd name="T12" fmla="*/ 654 w 687"/>
                  <a:gd name="T13" fmla="*/ 353 h 360"/>
                  <a:gd name="T14" fmla="*/ 171 w 687"/>
                  <a:gd name="T15" fmla="*/ 134 h 360"/>
                  <a:gd name="T16" fmla="*/ 129 w 687"/>
                  <a:gd name="T17" fmla="*/ 162 h 360"/>
                  <a:gd name="T18" fmla="*/ 0 w 687"/>
                  <a:gd name="T19" fmla="*/ 110 h 360"/>
                  <a:gd name="T20" fmla="*/ 15 w 687"/>
                  <a:gd name="T21" fmla="*/ 101 h 360"/>
                  <a:gd name="T22" fmla="*/ 123 w 687"/>
                  <a:gd name="T23" fmla="*/ 146 h 360"/>
                  <a:gd name="T24" fmla="*/ 167 w 687"/>
                  <a:gd name="T25" fmla="*/ 120 h 360"/>
                  <a:gd name="T26" fmla="*/ 48 w 687"/>
                  <a:gd name="T27" fmla="*/ 66 h 360"/>
                  <a:gd name="T28" fmla="*/ 174 w 687"/>
                  <a:gd name="T29" fmla="*/ 111 h 360"/>
                  <a:gd name="T30" fmla="*/ 176 w 687"/>
                  <a:gd name="T31" fmla="*/ 72 h 360"/>
                  <a:gd name="T32" fmla="*/ 48 w 687"/>
                  <a:gd name="T33" fmla="*/ 18 h 360"/>
                  <a:gd name="T34" fmla="*/ 39 w 687"/>
                  <a:gd name="T35" fmla="*/ 0 h 360"/>
                  <a:gd name="T36" fmla="*/ 192 w 687"/>
                  <a:gd name="T37" fmla="*/ 65 h 360"/>
                  <a:gd name="T38" fmla="*/ 191 w 687"/>
                  <a:gd name="T39" fmla="*/ 113 h 360"/>
                  <a:gd name="T40" fmla="*/ 246 w 687"/>
                  <a:gd name="T41" fmla="*/ 140 h 36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87"/>
                  <a:gd name="T64" fmla="*/ 0 h 360"/>
                  <a:gd name="T65" fmla="*/ 687 w 687"/>
                  <a:gd name="T66" fmla="*/ 360 h 36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87" h="360">
                    <a:moveTo>
                      <a:pt x="246" y="140"/>
                    </a:moveTo>
                    <a:lnTo>
                      <a:pt x="676" y="330"/>
                    </a:lnTo>
                    <a:lnTo>
                      <a:pt x="687" y="332"/>
                    </a:lnTo>
                    <a:lnTo>
                      <a:pt x="684" y="347"/>
                    </a:lnTo>
                    <a:lnTo>
                      <a:pt x="672" y="360"/>
                    </a:lnTo>
                    <a:lnTo>
                      <a:pt x="658" y="360"/>
                    </a:lnTo>
                    <a:lnTo>
                      <a:pt x="654" y="353"/>
                    </a:lnTo>
                    <a:lnTo>
                      <a:pt x="171" y="134"/>
                    </a:lnTo>
                    <a:lnTo>
                      <a:pt x="129" y="162"/>
                    </a:lnTo>
                    <a:lnTo>
                      <a:pt x="0" y="110"/>
                    </a:lnTo>
                    <a:lnTo>
                      <a:pt x="15" y="101"/>
                    </a:lnTo>
                    <a:lnTo>
                      <a:pt x="123" y="146"/>
                    </a:lnTo>
                    <a:lnTo>
                      <a:pt x="167" y="120"/>
                    </a:lnTo>
                    <a:lnTo>
                      <a:pt x="48" y="66"/>
                    </a:lnTo>
                    <a:lnTo>
                      <a:pt x="174" y="111"/>
                    </a:lnTo>
                    <a:lnTo>
                      <a:pt x="176" y="72"/>
                    </a:lnTo>
                    <a:lnTo>
                      <a:pt x="48" y="18"/>
                    </a:lnTo>
                    <a:lnTo>
                      <a:pt x="39" y="0"/>
                    </a:lnTo>
                    <a:lnTo>
                      <a:pt x="192" y="65"/>
                    </a:lnTo>
                    <a:lnTo>
                      <a:pt x="191" y="113"/>
                    </a:lnTo>
                    <a:lnTo>
                      <a:pt x="246" y="1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</p:grpSp>
        <p:grpSp>
          <p:nvGrpSpPr>
            <p:cNvPr id="58423" name="Group 39"/>
            <p:cNvGrpSpPr>
              <a:grpSpLocks/>
            </p:cNvGrpSpPr>
            <p:nvPr/>
          </p:nvGrpSpPr>
          <p:grpSpPr bwMode="auto">
            <a:xfrm>
              <a:off x="2195" y="1968"/>
              <a:ext cx="493" cy="522"/>
              <a:chOff x="2195" y="1968"/>
              <a:chExt cx="493" cy="522"/>
            </a:xfrm>
          </p:grpSpPr>
          <p:sp>
            <p:nvSpPr>
              <p:cNvPr id="58424" name="Freeform 40"/>
              <p:cNvSpPr>
                <a:spLocks/>
              </p:cNvSpPr>
              <p:nvPr/>
            </p:nvSpPr>
            <p:spPr bwMode="auto">
              <a:xfrm>
                <a:off x="2206" y="1976"/>
                <a:ext cx="177" cy="166"/>
              </a:xfrm>
              <a:custGeom>
                <a:avLst/>
                <a:gdLst>
                  <a:gd name="T0" fmla="*/ 150 w 177"/>
                  <a:gd name="T1" fmla="*/ 159 h 166"/>
                  <a:gd name="T2" fmla="*/ 177 w 177"/>
                  <a:gd name="T3" fmla="*/ 112 h 166"/>
                  <a:gd name="T4" fmla="*/ 67 w 177"/>
                  <a:gd name="T5" fmla="*/ 0 h 166"/>
                  <a:gd name="T6" fmla="*/ 44 w 177"/>
                  <a:gd name="T7" fmla="*/ 49 h 166"/>
                  <a:gd name="T8" fmla="*/ 40 w 177"/>
                  <a:gd name="T9" fmla="*/ 47 h 166"/>
                  <a:gd name="T10" fmla="*/ 0 w 177"/>
                  <a:gd name="T11" fmla="*/ 80 h 166"/>
                  <a:gd name="T12" fmla="*/ 86 w 177"/>
                  <a:gd name="T13" fmla="*/ 166 h 166"/>
                  <a:gd name="T14" fmla="*/ 150 w 177"/>
                  <a:gd name="T15" fmla="*/ 159 h 1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7"/>
                  <a:gd name="T25" fmla="*/ 0 h 166"/>
                  <a:gd name="T26" fmla="*/ 177 w 177"/>
                  <a:gd name="T27" fmla="*/ 166 h 1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7" h="166">
                    <a:moveTo>
                      <a:pt x="150" y="159"/>
                    </a:moveTo>
                    <a:lnTo>
                      <a:pt x="177" y="112"/>
                    </a:lnTo>
                    <a:lnTo>
                      <a:pt x="67" y="0"/>
                    </a:lnTo>
                    <a:lnTo>
                      <a:pt x="44" y="49"/>
                    </a:lnTo>
                    <a:lnTo>
                      <a:pt x="40" y="47"/>
                    </a:lnTo>
                    <a:lnTo>
                      <a:pt x="0" y="80"/>
                    </a:lnTo>
                    <a:lnTo>
                      <a:pt x="86" y="166"/>
                    </a:lnTo>
                    <a:lnTo>
                      <a:pt x="150" y="159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58425" name="Freeform 41"/>
              <p:cNvSpPr>
                <a:spLocks/>
              </p:cNvSpPr>
              <p:nvPr/>
            </p:nvSpPr>
            <p:spPr bwMode="auto">
              <a:xfrm>
                <a:off x="2198" y="1972"/>
                <a:ext cx="82" cy="90"/>
              </a:xfrm>
              <a:custGeom>
                <a:avLst/>
                <a:gdLst>
                  <a:gd name="T0" fmla="*/ 74 w 82"/>
                  <a:gd name="T1" fmla="*/ 0 h 90"/>
                  <a:gd name="T2" fmla="*/ 48 w 82"/>
                  <a:gd name="T3" fmla="*/ 43 h 90"/>
                  <a:gd name="T4" fmla="*/ 21 w 82"/>
                  <a:gd name="T5" fmla="*/ 11 h 90"/>
                  <a:gd name="T6" fmla="*/ 11 w 82"/>
                  <a:gd name="T7" fmla="*/ 17 h 90"/>
                  <a:gd name="T8" fmla="*/ 36 w 82"/>
                  <a:gd name="T9" fmla="*/ 53 h 90"/>
                  <a:gd name="T10" fmla="*/ 0 w 82"/>
                  <a:gd name="T11" fmla="*/ 84 h 90"/>
                  <a:gd name="T12" fmla="*/ 16 w 82"/>
                  <a:gd name="T13" fmla="*/ 90 h 90"/>
                  <a:gd name="T14" fmla="*/ 56 w 82"/>
                  <a:gd name="T15" fmla="*/ 55 h 90"/>
                  <a:gd name="T16" fmla="*/ 82 w 82"/>
                  <a:gd name="T17" fmla="*/ 13 h 90"/>
                  <a:gd name="T18" fmla="*/ 74 w 82"/>
                  <a:gd name="T19" fmla="*/ 0 h 9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2"/>
                  <a:gd name="T31" fmla="*/ 0 h 90"/>
                  <a:gd name="T32" fmla="*/ 82 w 82"/>
                  <a:gd name="T33" fmla="*/ 90 h 9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2" h="90">
                    <a:moveTo>
                      <a:pt x="74" y="0"/>
                    </a:moveTo>
                    <a:lnTo>
                      <a:pt x="48" y="43"/>
                    </a:lnTo>
                    <a:lnTo>
                      <a:pt x="21" y="11"/>
                    </a:lnTo>
                    <a:lnTo>
                      <a:pt x="11" y="17"/>
                    </a:lnTo>
                    <a:lnTo>
                      <a:pt x="36" y="53"/>
                    </a:lnTo>
                    <a:lnTo>
                      <a:pt x="0" y="84"/>
                    </a:lnTo>
                    <a:lnTo>
                      <a:pt x="16" y="90"/>
                    </a:lnTo>
                    <a:lnTo>
                      <a:pt x="56" y="55"/>
                    </a:lnTo>
                    <a:lnTo>
                      <a:pt x="82" y="13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58426" name="Freeform 42"/>
              <p:cNvSpPr>
                <a:spLocks/>
              </p:cNvSpPr>
              <p:nvPr/>
            </p:nvSpPr>
            <p:spPr bwMode="auto">
              <a:xfrm>
                <a:off x="2195" y="1968"/>
                <a:ext cx="493" cy="522"/>
              </a:xfrm>
              <a:custGeom>
                <a:avLst/>
                <a:gdLst>
                  <a:gd name="T0" fmla="*/ 216 w 493"/>
                  <a:gd name="T1" fmla="*/ 210 h 522"/>
                  <a:gd name="T2" fmla="*/ 488 w 493"/>
                  <a:gd name="T3" fmla="*/ 498 h 522"/>
                  <a:gd name="T4" fmla="*/ 493 w 493"/>
                  <a:gd name="T5" fmla="*/ 507 h 522"/>
                  <a:gd name="T6" fmla="*/ 493 w 493"/>
                  <a:gd name="T7" fmla="*/ 515 h 522"/>
                  <a:gd name="T8" fmla="*/ 485 w 493"/>
                  <a:gd name="T9" fmla="*/ 522 h 522"/>
                  <a:gd name="T10" fmla="*/ 473 w 493"/>
                  <a:gd name="T11" fmla="*/ 521 h 522"/>
                  <a:gd name="T12" fmla="*/ 461 w 493"/>
                  <a:gd name="T13" fmla="*/ 515 h 522"/>
                  <a:gd name="T14" fmla="*/ 148 w 493"/>
                  <a:gd name="T15" fmla="*/ 175 h 522"/>
                  <a:gd name="T16" fmla="*/ 99 w 493"/>
                  <a:gd name="T17" fmla="*/ 184 h 522"/>
                  <a:gd name="T18" fmla="*/ 0 w 493"/>
                  <a:gd name="T19" fmla="*/ 86 h 522"/>
                  <a:gd name="T20" fmla="*/ 17 w 493"/>
                  <a:gd name="T21" fmla="*/ 83 h 522"/>
                  <a:gd name="T22" fmla="*/ 99 w 493"/>
                  <a:gd name="T23" fmla="*/ 167 h 522"/>
                  <a:gd name="T24" fmla="*/ 150 w 493"/>
                  <a:gd name="T25" fmla="*/ 160 h 522"/>
                  <a:gd name="T26" fmla="*/ 62 w 493"/>
                  <a:gd name="T27" fmla="*/ 64 h 522"/>
                  <a:gd name="T28" fmla="*/ 160 w 493"/>
                  <a:gd name="T29" fmla="*/ 155 h 522"/>
                  <a:gd name="T30" fmla="*/ 178 w 493"/>
                  <a:gd name="T31" fmla="*/ 120 h 522"/>
                  <a:gd name="T32" fmla="*/ 80 w 493"/>
                  <a:gd name="T33" fmla="*/ 20 h 522"/>
                  <a:gd name="T34" fmla="*/ 79 w 493"/>
                  <a:gd name="T35" fmla="*/ 0 h 522"/>
                  <a:gd name="T36" fmla="*/ 195 w 493"/>
                  <a:gd name="T37" fmla="*/ 119 h 522"/>
                  <a:gd name="T38" fmla="*/ 176 w 493"/>
                  <a:gd name="T39" fmla="*/ 163 h 522"/>
                  <a:gd name="T40" fmla="*/ 216 w 493"/>
                  <a:gd name="T41" fmla="*/ 210 h 5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3"/>
                  <a:gd name="T64" fmla="*/ 0 h 522"/>
                  <a:gd name="T65" fmla="*/ 493 w 493"/>
                  <a:gd name="T66" fmla="*/ 522 h 52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3" h="522">
                    <a:moveTo>
                      <a:pt x="216" y="210"/>
                    </a:moveTo>
                    <a:lnTo>
                      <a:pt x="488" y="498"/>
                    </a:lnTo>
                    <a:lnTo>
                      <a:pt x="493" y="507"/>
                    </a:lnTo>
                    <a:lnTo>
                      <a:pt x="493" y="515"/>
                    </a:lnTo>
                    <a:lnTo>
                      <a:pt x="485" y="522"/>
                    </a:lnTo>
                    <a:lnTo>
                      <a:pt x="473" y="521"/>
                    </a:lnTo>
                    <a:lnTo>
                      <a:pt x="461" y="515"/>
                    </a:lnTo>
                    <a:lnTo>
                      <a:pt x="148" y="175"/>
                    </a:lnTo>
                    <a:lnTo>
                      <a:pt x="99" y="184"/>
                    </a:lnTo>
                    <a:lnTo>
                      <a:pt x="0" y="86"/>
                    </a:lnTo>
                    <a:lnTo>
                      <a:pt x="17" y="83"/>
                    </a:lnTo>
                    <a:lnTo>
                      <a:pt x="99" y="167"/>
                    </a:lnTo>
                    <a:lnTo>
                      <a:pt x="150" y="160"/>
                    </a:lnTo>
                    <a:lnTo>
                      <a:pt x="62" y="64"/>
                    </a:lnTo>
                    <a:lnTo>
                      <a:pt x="160" y="155"/>
                    </a:lnTo>
                    <a:lnTo>
                      <a:pt x="178" y="120"/>
                    </a:lnTo>
                    <a:lnTo>
                      <a:pt x="80" y="20"/>
                    </a:lnTo>
                    <a:lnTo>
                      <a:pt x="79" y="0"/>
                    </a:lnTo>
                    <a:lnTo>
                      <a:pt x="195" y="119"/>
                    </a:lnTo>
                    <a:lnTo>
                      <a:pt x="176" y="163"/>
                    </a:lnTo>
                    <a:lnTo>
                      <a:pt x="216" y="2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</p:grpSp>
      </p:grpSp>
      <p:sp>
        <p:nvSpPr>
          <p:cNvPr id="58375" name="Line 43"/>
          <p:cNvSpPr>
            <a:spLocks noChangeShapeType="1"/>
          </p:cNvSpPr>
          <p:nvPr/>
        </p:nvSpPr>
        <p:spPr bwMode="auto">
          <a:xfrm>
            <a:off x="2950704" y="4677119"/>
            <a:ext cx="0" cy="17456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 dirty="0"/>
          </a:p>
        </p:txBody>
      </p:sp>
      <p:sp>
        <p:nvSpPr>
          <p:cNvPr id="58376" name="Rectangle 44"/>
          <p:cNvSpPr>
            <a:spLocks noChangeArrowheads="1"/>
          </p:cNvSpPr>
          <p:nvPr/>
        </p:nvSpPr>
        <p:spPr bwMode="auto">
          <a:xfrm>
            <a:off x="2610953" y="4812686"/>
            <a:ext cx="679503" cy="269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58377" name="Rectangle 45"/>
          <p:cNvSpPr>
            <a:spLocks noChangeArrowheads="1"/>
          </p:cNvSpPr>
          <p:nvPr/>
        </p:nvSpPr>
        <p:spPr bwMode="auto">
          <a:xfrm>
            <a:off x="2610953" y="5348699"/>
            <a:ext cx="679503" cy="269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58378" name="AutoShape 46"/>
          <p:cNvSpPr>
            <a:spLocks noChangeArrowheads="1"/>
          </p:cNvSpPr>
          <p:nvPr/>
        </p:nvSpPr>
        <p:spPr bwMode="auto">
          <a:xfrm>
            <a:off x="2610953" y="5886798"/>
            <a:ext cx="679503" cy="266964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58379" name="Text Box 47"/>
          <p:cNvSpPr txBox="1">
            <a:spLocks noChangeArrowheads="1"/>
          </p:cNvSpPr>
          <p:nvPr/>
        </p:nvSpPr>
        <p:spPr bwMode="auto">
          <a:xfrm>
            <a:off x="1541441" y="3660775"/>
            <a:ext cx="27622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MX" sz="1800" b="1" dirty="0" smtClean="0">
                <a:solidFill>
                  <a:srgbClr val="000090"/>
                </a:solidFill>
                <a:latin typeface="Arial" charset="0"/>
              </a:rPr>
              <a:t>¿Estructura  de los  </a:t>
            </a:r>
            <a:br>
              <a:rPr lang="es-MX" sz="1800" b="1" dirty="0" smtClean="0">
                <a:solidFill>
                  <a:srgbClr val="000090"/>
                </a:solidFill>
                <a:latin typeface="Arial" charset="0"/>
              </a:rPr>
            </a:br>
            <a:r>
              <a:rPr lang="es-MX" sz="1800" b="1" dirty="0" smtClean="0">
                <a:solidFill>
                  <a:srgbClr val="000090"/>
                </a:solidFill>
                <a:latin typeface="Arial" charset="0"/>
              </a:rPr>
              <a:t>procesos e interfaces? </a:t>
            </a:r>
            <a:endParaRPr lang="es-MX" sz="1800" b="1" dirty="0">
              <a:solidFill>
                <a:srgbClr val="000090"/>
              </a:solidFill>
              <a:latin typeface="Arial" charset="0"/>
            </a:endParaRPr>
          </a:p>
        </p:txBody>
      </p:sp>
      <p:sp>
        <p:nvSpPr>
          <p:cNvPr id="58380" name="Oval 48"/>
          <p:cNvSpPr>
            <a:spLocks noChangeArrowheads="1"/>
          </p:cNvSpPr>
          <p:nvPr/>
        </p:nvSpPr>
        <p:spPr bwMode="auto">
          <a:xfrm>
            <a:off x="2340408" y="5215218"/>
            <a:ext cx="1220589" cy="53601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MX" dirty="0"/>
          </a:p>
        </p:txBody>
      </p:sp>
      <p:grpSp>
        <p:nvGrpSpPr>
          <p:cNvPr id="58381" name="Group 49"/>
          <p:cNvGrpSpPr>
            <a:grpSpLocks/>
          </p:cNvGrpSpPr>
          <p:nvPr/>
        </p:nvGrpSpPr>
        <p:grpSpPr bwMode="auto">
          <a:xfrm>
            <a:off x="1566243" y="5342502"/>
            <a:ext cx="679503" cy="200223"/>
            <a:chOff x="1776" y="2829"/>
            <a:chExt cx="240" cy="96"/>
          </a:xfrm>
        </p:grpSpPr>
        <p:sp>
          <p:nvSpPr>
            <p:cNvPr id="58418" name="Line 50"/>
            <p:cNvSpPr>
              <a:spLocks noChangeShapeType="1"/>
            </p:cNvSpPr>
            <p:nvPr/>
          </p:nvSpPr>
          <p:spPr bwMode="auto">
            <a:xfrm>
              <a:off x="1776" y="2829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58419" name="Line 51"/>
            <p:cNvSpPr>
              <a:spLocks noChangeShapeType="1"/>
            </p:cNvSpPr>
            <p:nvPr/>
          </p:nvSpPr>
          <p:spPr bwMode="auto">
            <a:xfrm flipH="1">
              <a:off x="1824" y="2829"/>
              <a:ext cx="144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58420" name="Line 52"/>
            <p:cNvSpPr>
              <a:spLocks noChangeShapeType="1"/>
            </p:cNvSpPr>
            <p:nvPr/>
          </p:nvSpPr>
          <p:spPr bwMode="auto">
            <a:xfrm>
              <a:off x="1824" y="2925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 dirty="0"/>
            </a:p>
          </p:txBody>
        </p:sp>
      </p:grpSp>
      <p:sp>
        <p:nvSpPr>
          <p:cNvPr id="58382" name="Text Box 53"/>
          <p:cNvSpPr txBox="1">
            <a:spLocks noChangeArrowheads="1"/>
          </p:cNvSpPr>
          <p:nvPr/>
        </p:nvSpPr>
        <p:spPr bwMode="auto">
          <a:xfrm>
            <a:off x="1100138" y="5614988"/>
            <a:ext cx="136525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800" b="1" dirty="0" smtClean="0">
                <a:solidFill>
                  <a:srgbClr val="FF0000"/>
                </a:solidFill>
                <a:latin typeface="Arial" charset="0"/>
              </a:rPr>
              <a:t>¿Riesgos?</a:t>
            </a:r>
            <a:endParaRPr lang="es-MX" sz="1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8383" name="Oval 54"/>
          <p:cNvSpPr>
            <a:spLocks noChangeArrowheads="1"/>
          </p:cNvSpPr>
          <p:nvPr/>
        </p:nvSpPr>
        <p:spPr bwMode="auto">
          <a:xfrm>
            <a:off x="2610953" y="4543637"/>
            <a:ext cx="679503" cy="13348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MX" dirty="0"/>
          </a:p>
        </p:txBody>
      </p:sp>
      <p:sp>
        <p:nvSpPr>
          <p:cNvPr id="58384" name="Oval 55"/>
          <p:cNvSpPr>
            <a:spLocks noChangeArrowheads="1"/>
          </p:cNvSpPr>
          <p:nvPr/>
        </p:nvSpPr>
        <p:spPr bwMode="auto">
          <a:xfrm>
            <a:off x="2610953" y="6422811"/>
            <a:ext cx="679503" cy="13556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MX" dirty="0"/>
          </a:p>
        </p:txBody>
      </p:sp>
      <p:graphicFrame>
        <p:nvGraphicFramePr>
          <p:cNvPr id="58385" name="Object 56"/>
          <p:cNvGraphicFramePr>
            <a:graphicFrameLocks noChangeAspect="1"/>
          </p:cNvGraphicFramePr>
          <p:nvPr/>
        </p:nvGraphicFramePr>
        <p:xfrm>
          <a:off x="5385592" y="4448331"/>
          <a:ext cx="2132885" cy="2114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Clip" r:id="rId4" imgW="3466750" imgH="3470945" progId="">
                  <p:embed/>
                </p:oleObj>
              </mc:Choice>
              <mc:Fallback>
                <p:oleObj name="Clip" r:id="rId4" imgW="3466750" imgH="347094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5592" y="4448331"/>
                        <a:ext cx="2132885" cy="21148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6" name="Text Box 57"/>
          <p:cNvSpPr txBox="1">
            <a:spLocks noChangeArrowheads="1"/>
          </p:cNvSpPr>
          <p:nvPr/>
        </p:nvSpPr>
        <p:spPr bwMode="auto">
          <a:xfrm>
            <a:off x="1855789" y="709613"/>
            <a:ext cx="1876425" cy="64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MX" sz="1800" b="1" dirty="0" smtClean="0">
                <a:solidFill>
                  <a:srgbClr val="000090"/>
                </a:solidFill>
                <a:latin typeface="Arial" charset="0"/>
              </a:rPr>
              <a:t>¿Los objetivos </a:t>
            </a:r>
            <a:br>
              <a:rPr lang="es-MX" sz="1800" b="1" dirty="0" smtClean="0">
                <a:solidFill>
                  <a:srgbClr val="000090"/>
                </a:solidFill>
                <a:latin typeface="Arial" charset="0"/>
              </a:rPr>
            </a:br>
            <a:r>
              <a:rPr lang="es-MX" sz="1800" b="1" dirty="0" smtClean="0">
                <a:solidFill>
                  <a:srgbClr val="000090"/>
                </a:solidFill>
                <a:latin typeface="Arial" charset="0"/>
              </a:rPr>
              <a:t>del proceso? </a:t>
            </a:r>
            <a:endParaRPr lang="es-MX" sz="1800" b="1" dirty="0">
              <a:solidFill>
                <a:srgbClr val="000090"/>
              </a:solidFill>
              <a:latin typeface="Arial" charset="0"/>
            </a:endParaRPr>
          </a:p>
        </p:txBody>
      </p:sp>
      <p:sp>
        <p:nvSpPr>
          <p:cNvPr id="58387" name="Text Box 58"/>
          <p:cNvSpPr txBox="1">
            <a:spLocks noChangeArrowheads="1"/>
          </p:cNvSpPr>
          <p:nvPr/>
        </p:nvSpPr>
        <p:spPr bwMode="auto">
          <a:xfrm>
            <a:off x="1836738" y="2784474"/>
            <a:ext cx="2171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MX" sz="1800" b="1" dirty="0" smtClean="0">
                <a:solidFill>
                  <a:srgbClr val="000090"/>
                </a:solidFill>
                <a:latin typeface="Arial" charset="0"/>
              </a:rPr>
              <a:t>¿Contribución a </a:t>
            </a:r>
            <a:br>
              <a:rPr lang="es-MX" sz="1800" b="1" dirty="0" smtClean="0">
                <a:solidFill>
                  <a:srgbClr val="000090"/>
                </a:solidFill>
                <a:latin typeface="Arial" charset="0"/>
              </a:rPr>
            </a:br>
            <a:r>
              <a:rPr lang="es-MX" sz="1800" b="1" dirty="0" smtClean="0">
                <a:solidFill>
                  <a:srgbClr val="000090"/>
                </a:solidFill>
                <a:latin typeface="Arial" charset="0"/>
              </a:rPr>
              <a:t>metas más altas? </a:t>
            </a:r>
            <a:endParaRPr lang="es-MX" sz="1800" b="1" dirty="0">
              <a:solidFill>
                <a:srgbClr val="000090"/>
              </a:solidFill>
              <a:latin typeface="Arial" charset="0"/>
            </a:endParaRPr>
          </a:p>
        </p:txBody>
      </p:sp>
      <p:sp>
        <p:nvSpPr>
          <p:cNvPr id="58388" name="Text Box 59"/>
          <p:cNvSpPr txBox="1">
            <a:spLocks noChangeArrowheads="1"/>
          </p:cNvSpPr>
          <p:nvPr/>
        </p:nvSpPr>
        <p:spPr bwMode="auto">
          <a:xfrm>
            <a:off x="5567363" y="3652838"/>
            <a:ext cx="1735138" cy="64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MX" sz="1800" b="1" dirty="0" smtClean="0">
                <a:solidFill>
                  <a:srgbClr val="000090"/>
                </a:solidFill>
                <a:latin typeface="Arial" charset="0"/>
              </a:rPr>
              <a:t>¿Recursos y</a:t>
            </a:r>
            <a:br>
              <a:rPr lang="es-MX" sz="1800" b="1" dirty="0" smtClean="0">
                <a:solidFill>
                  <a:srgbClr val="000090"/>
                </a:solidFill>
                <a:latin typeface="Arial" charset="0"/>
              </a:rPr>
            </a:br>
            <a:r>
              <a:rPr lang="es-MX" sz="1800" b="1" dirty="0" smtClean="0">
                <a:solidFill>
                  <a:srgbClr val="000090"/>
                </a:solidFill>
                <a:latin typeface="Arial" charset="0"/>
              </a:rPr>
              <a:t> condiciones?</a:t>
            </a:r>
            <a:endParaRPr lang="es-MX" sz="1800" b="1" dirty="0">
              <a:solidFill>
                <a:srgbClr val="000090"/>
              </a:solidFill>
              <a:latin typeface="Arial" charset="0"/>
            </a:endParaRPr>
          </a:p>
        </p:txBody>
      </p:sp>
      <p:sp>
        <p:nvSpPr>
          <p:cNvPr id="58389" name="Text Box 60"/>
          <p:cNvSpPr txBox="1">
            <a:spLocks noChangeArrowheads="1"/>
          </p:cNvSpPr>
          <p:nvPr/>
        </p:nvSpPr>
        <p:spPr bwMode="auto">
          <a:xfrm>
            <a:off x="5543549" y="3038475"/>
            <a:ext cx="171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800" b="1" dirty="0" smtClean="0">
                <a:solidFill>
                  <a:srgbClr val="000090"/>
                </a:solidFill>
                <a:latin typeface="Arial" charset="0"/>
              </a:rPr>
              <a:t>¿Resultados?</a:t>
            </a:r>
            <a:endParaRPr lang="es-MX" sz="1800" b="1" dirty="0">
              <a:solidFill>
                <a:srgbClr val="000090"/>
              </a:solidFill>
              <a:latin typeface="Arial" charset="0"/>
            </a:endParaRPr>
          </a:p>
        </p:txBody>
      </p:sp>
      <p:sp>
        <p:nvSpPr>
          <p:cNvPr id="58390" name="Text Box 61"/>
          <p:cNvSpPr txBox="1">
            <a:spLocks noChangeArrowheads="1"/>
          </p:cNvSpPr>
          <p:nvPr/>
        </p:nvSpPr>
        <p:spPr bwMode="auto">
          <a:xfrm>
            <a:off x="5114926" y="777875"/>
            <a:ext cx="2484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MX" sz="1800" b="1" dirty="0" smtClean="0">
                <a:solidFill>
                  <a:srgbClr val="000090"/>
                </a:solidFill>
                <a:latin typeface="Arial" charset="0"/>
              </a:rPr>
              <a:t>¿Directivo?</a:t>
            </a:r>
            <a:endParaRPr lang="es-MX" sz="1800" b="1" dirty="0">
              <a:solidFill>
                <a:srgbClr val="000090"/>
              </a:solidFill>
              <a:latin typeface="Arial" charset="0"/>
            </a:endParaRPr>
          </a:p>
        </p:txBody>
      </p:sp>
      <p:grpSp>
        <p:nvGrpSpPr>
          <p:cNvPr id="58391" name="Group 62"/>
          <p:cNvGrpSpPr>
            <a:grpSpLocks/>
          </p:cNvGrpSpPr>
          <p:nvPr/>
        </p:nvGrpSpPr>
        <p:grpSpPr bwMode="auto">
          <a:xfrm>
            <a:off x="5190549" y="2198439"/>
            <a:ext cx="543182" cy="807149"/>
            <a:chOff x="3024" y="1440"/>
            <a:chExt cx="192" cy="240"/>
          </a:xfrm>
        </p:grpSpPr>
        <p:sp>
          <p:nvSpPr>
            <p:cNvPr id="49" name="Oval 63"/>
            <p:cNvSpPr>
              <a:spLocks noChangeArrowheads="1"/>
            </p:cNvSpPr>
            <p:nvPr/>
          </p:nvSpPr>
          <p:spPr bwMode="auto">
            <a:xfrm>
              <a:off x="3024" y="1488"/>
              <a:ext cx="192" cy="143"/>
            </a:xfrm>
            <a:prstGeom prst="ellips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MX" dirty="0">
                <a:latin typeface="Lucida Console" pitchFamily="49" charset="0"/>
                <a:ea typeface="+mn-ea"/>
                <a:cs typeface="Arial" charset="0"/>
              </a:endParaRPr>
            </a:p>
          </p:txBody>
        </p:sp>
        <p:sp>
          <p:nvSpPr>
            <p:cNvPr id="50" name="Line 64"/>
            <p:cNvSpPr>
              <a:spLocks noChangeShapeType="1"/>
            </p:cNvSpPr>
            <p:nvPr/>
          </p:nvSpPr>
          <p:spPr bwMode="auto">
            <a:xfrm flipV="1">
              <a:off x="3024" y="1440"/>
              <a:ext cx="192" cy="240"/>
            </a:xfrm>
            <a:prstGeom prst="lin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s-MX" dirty="0">
                <a:latin typeface="Lucida Console" pitchFamily="49" charset="0"/>
                <a:ea typeface="+mn-ea"/>
                <a:cs typeface="Arial" charset="0"/>
              </a:endParaRPr>
            </a:p>
          </p:txBody>
        </p:sp>
      </p:grpSp>
      <p:grpSp>
        <p:nvGrpSpPr>
          <p:cNvPr id="58392" name="Group 65"/>
          <p:cNvGrpSpPr>
            <a:grpSpLocks/>
          </p:cNvGrpSpPr>
          <p:nvPr/>
        </p:nvGrpSpPr>
        <p:grpSpPr bwMode="auto">
          <a:xfrm>
            <a:off x="6140595" y="2198439"/>
            <a:ext cx="543182" cy="807149"/>
            <a:chOff x="3024" y="1440"/>
            <a:chExt cx="192" cy="240"/>
          </a:xfrm>
        </p:grpSpPr>
        <p:sp>
          <p:nvSpPr>
            <p:cNvPr id="47" name="Oval 66"/>
            <p:cNvSpPr>
              <a:spLocks noChangeArrowheads="1"/>
            </p:cNvSpPr>
            <p:nvPr/>
          </p:nvSpPr>
          <p:spPr bwMode="auto">
            <a:xfrm>
              <a:off x="3024" y="1488"/>
              <a:ext cx="192" cy="143"/>
            </a:xfrm>
            <a:prstGeom prst="ellips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MX" dirty="0">
                <a:latin typeface="Lucida Console" pitchFamily="49" charset="0"/>
                <a:ea typeface="+mn-ea"/>
                <a:cs typeface="Arial" charset="0"/>
              </a:endParaRPr>
            </a:p>
          </p:txBody>
        </p:sp>
        <p:sp>
          <p:nvSpPr>
            <p:cNvPr id="48" name="Line 67"/>
            <p:cNvSpPr>
              <a:spLocks noChangeShapeType="1"/>
            </p:cNvSpPr>
            <p:nvPr/>
          </p:nvSpPr>
          <p:spPr bwMode="auto">
            <a:xfrm flipV="1">
              <a:off x="3024" y="1440"/>
              <a:ext cx="192" cy="240"/>
            </a:xfrm>
            <a:prstGeom prst="lin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s-MX" dirty="0">
                <a:latin typeface="Lucida Console" pitchFamily="49" charset="0"/>
                <a:ea typeface="+mn-ea"/>
                <a:cs typeface="Arial" charset="0"/>
              </a:endParaRPr>
            </a:p>
          </p:txBody>
        </p:sp>
      </p:grpSp>
      <p:grpSp>
        <p:nvGrpSpPr>
          <p:cNvPr id="58393" name="Group 68"/>
          <p:cNvGrpSpPr>
            <a:grpSpLocks/>
          </p:cNvGrpSpPr>
          <p:nvPr/>
        </p:nvGrpSpPr>
        <p:grpSpPr bwMode="auto">
          <a:xfrm>
            <a:off x="7090643" y="2198439"/>
            <a:ext cx="543182" cy="807149"/>
            <a:chOff x="3024" y="1440"/>
            <a:chExt cx="192" cy="240"/>
          </a:xfrm>
        </p:grpSpPr>
        <p:sp>
          <p:nvSpPr>
            <p:cNvPr id="45" name="Oval 69"/>
            <p:cNvSpPr>
              <a:spLocks noChangeArrowheads="1"/>
            </p:cNvSpPr>
            <p:nvPr/>
          </p:nvSpPr>
          <p:spPr bwMode="auto">
            <a:xfrm>
              <a:off x="3024" y="1488"/>
              <a:ext cx="192" cy="143"/>
            </a:xfrm>
            <a:prstGeom prst="ellips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MX" dirty="0">
                <a:latin typeface="Lucida Console" pitchFamily="49" charset="0"/>
                <a:ea typeface="+mn-ea"/>
                <a:cs typeface="Arial" charset="0"/>
              </a:endParaRPr>
            </a:p>
          </p:txBody>
        </p:sp>
        <p:sp>
          <p:nvSpPr>
            <p:cNvPr id="46" name="Line 70"/>
            <p:cNvSpPr>
              <a:spLocks noChangeShapeType="1"/>
            </p:cNvSpPr>
            <p:nvPr/>
          </p:nvSpPr>
          <p:spPr bwMode="auto">
            <a:xfrm flipV="1">
              <a:off x="3024" y="1440"/>
              <a:ext cx="192" cy="240"/>
            </a:xfrm>
            <a:prstGeom prst="lin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s-MX" dirty="0">
                <a:latin typeface="Lucida Console" pitchFamily="49" charset="0"/>
                <a:ea typeface="+mn-ea"/>
                <a:cs typeface="Arial" charset="0"/>
              </a:endParaRPr>
            </a:p>
          </p:txBody>
        </p:sp>
      </p:grpSp>
      <p:sp>
        <p:nvSpPr>
          <p:cNvPr id="58394" name="Oval 72"/>
          <p:cNvSpPr>
            <a:spLocks noChangeArrowheads="1"/>
          </p:cNvSpPr>
          <p:nvPr/>
        </p:nvSpPr>
        <p:spPr bwMode="auto">
          <a:xfrm>
            <a:off x="4374725" y="1330279"/>
            <a:ext cx="543182" cy="53809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2400" dirty="0" smtClean="0">
                <a:latin typeface="Arial" charset="0"/>
              </a:rPr>
              <a:t>?</a:t>
            </a:r>
            <a:endParaRPr lang="es-MX" sz="2400" dirty="0">
              <a:latin typeface="Arial" charset="0"/>
            </a:endParaRPr>
          </a:p>
        </p:txBody>
      </p:sp>
      <p:sp>
        <p:nvSpPr>
          <p:cNvPr id="58395" name="Line 73"/>
          <p:cNvSpPr>
            <a:spLocks noChangeShapeType="1"/>
          </p:cNvSpPr>
          <p:nvPr/>
        </p:nvSpPr>
        <p:spPr bwMode="auto">
          <a:xfrm>
            <a:off x="1388265" y="3142712"/>
            <a:ext cx="0" cy="940631"/>
          </a:xfrm>
          <a:prstGeom prst="line">
            <a:avLst/>
          </a:prstGeom>
          <a:noFill/>
          <a:ln w="76200">
            <a:solidFill>
              <a:srgbClr val="BE5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 dirty="0"/>
          </a:p>
        </p:txBody>
      </p:sp>
      <p:sp>
        <p:nvSpPr>
          <p:cNvPr id="58396" name="Line 74"/>
          <p:cNvSpPr>
            <a:spLocks noChangeShapeType="1"/>
          </p:cNvSpPr>
          <p:nvPr/>
        </p:nvSpPr>
        <p:spPr bwMode="auto">
          <a:xfrm>
            <a:off x="4240502" y="5493245"/>
            <a:ext cx="950045" cy="0"/>
          </a:xfrm>
          <a:prstGeom prst="line">
            <a:avLst/>
          </a:prstGeom>
          <a:noFill/>
          <a:ln w="76200">
            <a:solidFill>
              <a:srgbClr val="BE5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 dirty="0"/>
          </a:p>
        </p:txBody>
      </p:sp>
      <p:sp>
        <p:nvSpPr>
          <p:cNvPr id="58397" name="Line 75"/>
          <p:cNvSpPr>
            <a:spLocks noChangeShapeType="1"/>
          </p:cNvSpPr>
          <p:nvPr/>
        </p:nvSpPr>
        <p:spPr bwMode="auto">
          <a:xfrm flipV="1">
            <a:off x="7633825" y="3142712"/>
            <a:ext cx="0" cy="940631"/>
          </a:xfrm>
          <a:prstGeom prst="line">
            <a:avLst/>
          </a:prstGeom>
          <a:noFill/>
          <a:ln w="76200">
            <a:solidFill>
              <a:srgbClr val="BE5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 dirty="0"/>
          </a:p>
        </p:txBody>
      </p:sp>
      <p:sp>
        <p:nvSpPr>
          <p:cNvPr id="58398" name="Line 76"/>
          <p:cNvSpPr>
            <a:spLocks noChangeShapeType="1"/>
          </p:cNvSpPr>
          <p:nvPr/>
        </p:nvSpPr>
        <p:spPr bwMode="auto">
          <a:xfrm>
            <a:off x="4171294" y="2137426"/>
            <a:ext cx="950045" cy="0"/>
          </a:xfrm>
          <a:prstGeom prst="line">
            <a:avLst/>
          </a:prstGeom>
          <a:noFill/>
          <a:ln w="76200">
            <a:solidFill>
              <a:srgbClr val="BE5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 dirty="0"/>
          </a:p>
        </p:txBody>
      </p:sp>
      <p:graphicFrame>
        <p:nvGraphicFramePr>
          <p:cNvPr id="58399" name="Object 77"/>
          <p:cNvGraphicFramePr>
            <a:graphicFrameLocks noChangeAspect="1"/>
          </p:cNvGraphicFramePr>
          <p:nvPr/>
        </p:nvGraphicFramePr>
        <p:xfrm>
          <a:off x="7187230" y="4210134"/>
          <a:ext cx="838894" cy="840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Clip" r:id="rId6" imgW="1620520" imgH="1630680" progId="">
                  <p:embed/>
                </p:oleObj>
              </mc:Choice>
              <mc:Fallback>
                <p:oleObj name="Clip" r:id="rId6" imgW="1620520" imgH="1630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7230" y="4210134"/>
                        <a:ext cx="838894" cy="8405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8400" name="Groep 88"/>
          <p:cNvGrpSpPr>
            <a:grpSpLocks/>
          </p:cNvGrpSpPr>
          <p:nvPr/>
        </p:nvGrpSpPr>
        <p:grpSpPr bwMode="auto">
          <a:xfrm>
            <a:off x="5976864" y="1119628"/>
            <a:ext cx="855672" cy="1023912"/>
            <a:chOff x="8135882" y="1570640"/>
            <a:chExt cx="647700" cy="779353"/>
          </a:xfrm>
        </p:grpSpPr>
        <p:grpSp>
          <p:nvGrpSpPr>
            <p:cNvPr id="58405" name="Group 85"/>
            <p:cNvGrpSpPr>
              <a:grpSpLocks/>
            </p:cNvGrpSpPr>
            <p:nvPr/>
          </p:nvGrpSpPr>
          <p:grpSpPr bwMode="auto">
            <a:xfrm>
              <a:off x="8135882" y="1700705"/>
              <a:ext cx="647700" cy="649288"/>
              <a:chOff x="2936" y="1636"/>
              <a:chExt cx="480" cy="481"/>
            </a:xfrm>
          </p:grpSpPr>
          <p:sp>
            <p:nvSpPr>
              <p:cNvPr id="58407" name="Oval 80"/>
              <p:cNvSpPr>
                <a:spLocks noChangeArrowheads="1"/>
              </p:cNvSpPr>
              <p:nvPr/>
            </p:nvSpPr>
            <p:spPr bwMode="auto">
              <a:xfrm>
                <a:off x="2992" y="1692"/>
                <a:ext cx="360" cy="360"/>
              </a:xfrm>
              <a:prstGeom prst="ellipse">
                <a:avLst/>
              </a:prstGeom>
              <a:solidFill>
                <a:srgbClr val="FFFF99"/>
              </a:solidFill>
              <a:ln w="381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 dirty="0"/>
              </a:p>
            </p:txBody>
          </p:sp>
          <p:sp>
            <p:nvSpPr>
              <p:cNvPr id="58408" name="Line 81"/>
              <p:cNvSpPr>
                <a:spLocks noChangeShapeType="1"/>
              </p:cNvSpPr>
              <p:nvPr/>
            </p:nvSpPr>
            <p:spPr bwMode="auto">
              <a:xfrm>
                <a:off x="3180" y="1636"/>
                <a:ext cx="0" cy="472"/>
              </a:xfrm>
              <a:prstGeom prst="line">
                <a:avLst/>
              </a:prstGeom>
              <a:noFill/>
              <a:ln w="38100">
                <a:solidFill>
                  <a:srgbClr val="99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58409" name="Line 82"/>
              <p:cNvSpPr>
                <a:spLocks noChangeShapeType="1"/>
              </p:cNvSpPr>
              <p:nvPr/>
            </p:nvSpPr>
            <p:spPr bwMode="auto">
              <a:xfrm rot="5400000">
                <a:off x="3172" y="1632"/>
                <a:ext cx="0" cy="472"/>
              </a:xfrm>
              <a:prstGeom prst="line">
                <a:avLst/>
              </a:prstGeom>
              <a:noFill/>
              <a:ln w="38100">
                <a:solidFill>
                  <a:srgbClr val="99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58410" name="Line 83"/>
              <p:cNvSpPr>
                <a:spLocks noChangeShapeType="1"/>
              </p:cNvSpPr>
              <p:nvPr/>
            </p:nvSpPr>
            <p:spPr bwMode="auto">
              <a:xfrm rot="2684602">
                <a:off x="3167" y="1645"/>
                <a:ext cx="1" cy="472"/>
              </a:xfrm>
              <a:prstGeom prst="line">
                <a:avLst/>
              </a:prstGeom>
              <a:noFill/>
              <a:ln w="38100">
                <a:solidFill>
                  <a:srgbClr val="99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58411" name="Line 84"/>
              <p:cNvSpPr>
                <a:spLocks noChangeShapeType="1"/>
              </p:cNvSpPr>
              <p:nvPr/>
            </p:nvSpPr>
            <p:spPr bwMode="auto">
              <a:xfrm rot="8084602">
                <a:off x="3179" y="1625"/>
                <a:ext cx="1" cy="472"/>
              </a:xfrm>
              <a:prstGeom prst="line">
                <a:avLst/>
              </a:prstGeom>
              <a:noFill/>
              <a:ln w="38100">
                <a:solidFill>
                  <a:srgbClr val="99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</p:grpSp>
        <p:sp>
          <p:nvSpPr>
            <p:cNvPr id="58406" name="Arc 86"/>
            <p:cNvSpPr>
              <a:spLocks/>
            </p:cNvSpPr>
            <p:nvPr/>
          </p:nvSpPr>
          <p:spPr bwMode="auto">
            <a:xfrm flipV="1">
              <a:off x="8201080" y="1570640"/>
              <a:ext cx="508000" cy="387350"/>
            </a:xfrm>
            <a:custGeom>
              <a:avLst/>
              <a:gdLst>
                <a:gd name="T0" fmla="*/ 2147483647 w 31418"/>
                <a:gd name="T1" fmla="*/ 2147483647 h 21600"/>
                <a:gd name="T2" fmla="*/ 0 w 31418"/>
                <a:gd name="T3" fmla="*/ 2147483647 h 21600"/>
                <a:gd name="T4" fmla="*/ 2147483647 w 31418"/>
                <a:gd name="T5" fmla="*/ 0 h 21600"/>
                <a:gd name="T6" fmla="*/ 0 60000 65536"/>
                <a:gd name="T7" fmla="*/ 0 60000 65536"/>
                <a:gd name="T8" fmla="*/ 0 60000 65536"/>
                <a:gd name="T9" fmla="*/ 0 w 31418"/>
                <a:gd name="T10" fmla="*/ 0 h 21600"/>
                <a:gd name="T11" fmla="*/ 31418 w 3141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18" h="21600" fill="none" extrusionOk="0">
                  <a:moveTo>
                    <a:pt x="31417" y="15078"/>
                  </a:moveTo>
                  <a:cubicBezTo>
                    <a:pt x="27352" y="19248"/>
                    <a:pt x="21775" y="21599"/>
                    <a:pt x="15952" y="21600"/>
                  </a:cubicBezTo>
                  <a:cubicBezTo>
                    <a:pt x="9882" y="21600"/>
                    <a:pt x="4092" y="19046"/>
                    <a:pt x="0" y="14563"/>
                  </a:cubicBezTo>
                </a:path>
                <a:path w="31418" h="21600" stroke="0" extrusionOk="0">
                  <a:moveTo>
                    <a:pt x="31417" y="15078"/>
                  </a:moveTo>
                  <a:cubicBezTo>
                    <a:pt x="27352" y="19248"/>
                    <a:pt x="21775" y="21599"/>
                    <a:pt x="15952" y="21600"/>
                  </a:cubicBezTo>
                  <a:cubicBezTo>
                    <a:pt x="9882" y="21600"/>
                    <a:pt x="4092" y="19046"/>
                    <a:pt x="0" y="14563"/>
                  </a:cubicBezTo>
                  <a:lnTo>
                    <a:pt x="15952" y="0"/>
                  </a:lnTo>
                  <a:lnTo>
                    <a:pt x="31417" y="15078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MX" dirty="0"/>
            </a:p>
          </p:txBody>
        </p:sp>
      </p:grpSp>
      <p:sp>
        <p:nvSpPr>
          <p:cNvPr id="91" name="Afgeronde rechthoek 90"/>
          <p:cNvSpPr/>
          <p:nvPr/>
        </p:nvSpPr>
        <p:spPr bwMode="auto">
          <a:xfrm>
            <a:off x="1101725" y="841375"/>
            <a:ext cx="477838" cy="577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2" name="Afgeronde rechthoek 91"/>
          <p:cNvSpPr/>
          <p:nvPr/>
        </p:nvSpPr>
        <p:spPr bwMode="auto">
          <a:xfrm>
            <a:off x="1138238" y="6094412"/>
            <a:ext cx="477837" cy="577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3" name="Afgeronde rechthoek 92"/>
          <p:cNvSpPr/>
          <p:nvPr/>
        </p:nvSpPr>
        <p:spPr bwMode="auto">
          <a:xfrm>
            <a:off x="7551738" y="6115050"/>
            <a:ext cx="477837" cy="577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4" name="Afgeronde rechthoek 93"/>
          <p:cNvSpPr/>
          <p:nvPr/>
        </p:nvSpPr>
        <p:spPr bwMode="auto">
          <a:xfrm>
            <a:off x="7551738" y="841375"/>
            <a:ext cx="477837" cy="577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370" name="Rectangle 718"/>
          <p:cNvSpPr>
            <a:spLocks noChangeArrowheads="1"/>
          </p:cNvSpPr>
          <p:nvPr/>
        </p:nvSpPr>
        <p:spPr bwMode="auto">
          <a:xfrm>
            <a:off x="0" y="0"/>
            <a:ext cx="9144000" cy="558800"/>
          </a:xfrm>
          <a:prstGeom prst="rect">
            <a:avLst/>
          </a:prstGeom>
          <a:solidFill>
            <a:srgbClr val="2DFF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r" defTabSz="785813"/>
            <a:r>
              <a:rPr lang="es-MX" sz="3200" b="1" dirty="0" smtClean="0">
                <a:solidFill>
                  <a:srgbClr val="262673"/>
                </a:solidFill>
                <a:latin typeface="Arial" charset="0"/>
              </a:rPr>
              <a:t>Fundamentos de la gestión de los procesos</a:t>
            </a:r>
            <a:endParaRPr lang="es-MX" sz="3200" b="1" dirty="0">
              <a:solidFill>
                <a:srgbClr val="262673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2964E6F7-6F6C-7642-AD7C-E1649E7CFD47}" type="slidenum">
              <a:rPr lang="es-MX" smtClean="0"/>
              <a:pPr>
                <a:defRPr/>
              </a:pPr>
              <a:t>16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550107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20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131756"/>
              </p:ext>
            </p:extLst>
          </p:nvPr>
        </p:nvGraphicFramePr>
        <p:xfrm>
          <a:off x="0" y="552450"/>
          <a:ext cx="9144000" cy="6333772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1463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1a  ¿Objetivos del proceso? </a:t>
                      </a:r>
                      <a: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/>
                      </a:r>
                      <a:b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Los objetivos del proceso se establecen (SMART) y se despliegan en la organización. Los empleados pueden vincular sus actividades diarias y </a:t>
                      </a:r>
                      <a:r>
                        <a:rPr kumimoji="0" lang="es-C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desempeñar  </a:t>
                      </a:r>
                      <a: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estos objetivos. </a:t>
                      </a:r>
                      <a:b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En cada proceso están claramente definidas las entradas(preguntas) y  la salida (productos)  y se conocen.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1b ¿Contribución a metas más altas? </a:t>
                      </a:r>
                      <a: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/>
                      </a:r>
                      <a:b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Contribución del proceso a los objetivos de la organización se establecen ( SMART) y se conocen en la organización.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7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2a ¿Estructura e interfaces de procesos? </a:t>
                      </a:r>
                      <a: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/>
                      </a:r>
                      <a:b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El proceso está estructurado en una forma que entrega objetivos de proceso definidos y apoya las metas de la organización. El proceso está en funcionamiento, incluyendo los sub-procesos subyacentes. </a:t>
                      </a:r>
                      <a:b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Las interfaces de / a otros procesos están definidos, comunicados entre sí, y son eficaces.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3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2b ¿Riesgos de los procesos? </a:t>
                      </a:r>
                      <a: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/>
                      </a:r>
                      <a:b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s-C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Los riesgos </a:t>
                      </a:r>
                      <a: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en el proceso se conocen y se toman medidas de control </a:t>
                      </a:r>
                      <a:r>
                        <a:rPr kumimoji="0" lang="es-C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adecuadas</a:t>
                      </a:r>
                      <a: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 (los riesgos para el cliente y para la organización). </a:t>
                      </a:r>
                      <a:br>
                        <a:rPr kumimoji="0" 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 han implementado los procesos necesarios en caso de desastre y son conocidos en la organización. Se ha demostrado que la ejecución es eficaz y probada regularmente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</a:t>
                      </a:r>
                      <a:endParaRPr kumimoji="0" lang="es-CO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417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B27FAF32-E61F-9F49-9693-5DE2FFAD1867}" type="slidenum">
              <a:rPr lang="es-MX" sz="1400" smtClean="0">
                <a:latin typeface="Arial" charset="0"/>
              </a:rPr>
              <a:pPr eaLnBrk="1" hangingPunct="1"/>
              <a:t>17</a:t>
            </a:fld>
            <a:endParaRPr lang="es-MX" sz="1400" dirty="0">
              <a:latin typeface="Arial" charset="0"/>
            </a:endParaRPr>
          </a:p>
        </p:txBody>
      </p:sp>
      <p:sp>
        <p:nvSpPr>
          <p:cNvPr id="9" name="Rectangle 718"/>
          <p:cNvSpPr>
            <a:spLocks noChangeArrowheads="1"/>
          </p:cNvSpPr>
          <p:nvPr/>
        </p:nvSpPr>
        <p:spPr bwMode="auto">
          <a:xfrm>
            <a:off x="0" y="0"/>
            <a:ext cx="9144000" cy="558800"/>
          </a:xfrm>
          <a:prstGeom prst="rect">
            <a:avLst/>
          </a:prstGeom>
          <a:solidFill>
            <a:srgbClr val="2DFF2D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 defTabSz="785813">
              <a:defRPr/>
            </a:pPr>
            <a:r>
              <a:rPr lang="es-MX" sz="3200" b="1" dirty="0" smtClean="0">
                <a:solidFill>
                  <a:srgbClr val="000090"/>
                </a:solidFill>
                <a:latin typeface="+mn-lt"/>
                <a:ea typeface="+mn-ea"/>
                <a:cs typeface="Arial" pitchFamily="34" charset="0"/>
              </a:rPr>
              <a:t>Ocho preguntas clave - 1</a:t>
            </a:r>
            <a:endParaRPr lang="es-MX" sz="3200" b="1" dirty="0">
              <a:solidFill>
                <a:srgbClr val="000090"/>
              </a:solidFill>
              <a:latin typeface="+mn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0072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20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257209"/>
              </p:ext>
            </p:extLst>
          </p:nvPr>
        </p:nvGraphicFramePr>
        <p:xfrm>
          <a:off x="0" y="536575"/>
          <a:ext cx="9144000" cy="6354763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140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3a </a:t>
                      </a:r>
                      <a:r>
                        <a:rPr kumimoji="0" lang="es-MX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¿Recursos?</a:t>
                      </a:r>
                      <a:r>
                        <a:rPr kumimoji="0" lang="es-MX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br>
                        <a:rPr kumimoji="0" lang="es-MX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s-MX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Los sistemas y las herramientas necesarias están establecidos y disponibles. </a:t>
                      </a:r>
                      <a:br>
                        <a:rPr kumimoji="0" lang="es-MX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s-MX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Los recursos humanos necesarios están establecidos  y (la capacidad y competencias) son suficientes.</a:t>
                      </a:r>
                      <a:endParaRPr kumimoji="0" lang="es-MX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3b </a:t>
                      </a:r>
                      <a:r>
                        <a:rPr kumimoji="0" lang="es-MX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¿Condiciones?</a:t>
                      </a:r>
                      <a:br>
                        <a:rPr kumimoji="0" lang="es-MX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s-MX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</a:t>
                      </a:r>
                      <a:r>
                        <a:rPr kumimoji="0" lang="es-MX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 han establecido las condiciones adecuadas para un desempeño óptimo del proceso y están presentes. La infraestructura se mantiene adecuadamente, conforme a los requisitos establecidos. (incluyendo contratos con los proveedores externos e internos).</a:t>
                      </a:r>
                      <a:endParaRPr kumimoji="0" lang="es-MX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4a </a:t>
                      </a:r>
                      <a:r>
                        <a:rPr kumimoji="0" lang="es-MX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¿Mediciones?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Las mediciones de desempeño se definen y aplican por proceso. Estas mediciones se utilizan para supervisar y controlar el proceso, en relación con  el proceso preestablecido y los objetivos de la organización.</a:t>
                      </a:r>
                      <a:endParaRPr kumimoji="0" lang="es-MX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4b </a:t>
                      </a:r>
                      <a:r>
                        <a:rPr kumimoji="0" lang="es-MX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¿Seguimiento, dirección y resultados?</a:t>
                      </a:r>
                      <a:r>
                        <a:rPr kumimoji="0" lang="es-MX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br>
                        <a:rPr kumimoji="0" lang="es-MX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s-MX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Los resultados de los procesos muestran tendencias positivas. Los efectos de los esfuerzos de mejora pueden ser claramente vistos y explicados a través de la medición de los procesos. El ciclo PHVA esta cerrado, incluyendo los pasos de aprendizaje. Hay una retroalimentación regular de los resultados en la organización.</a:t>
                      </a:r>
                      <a:endParaRPr kumimoji="0" lang="es-MX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465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756DBE29-02C3-094E-BF90-FD317CB7A747}" type="slidenum">
              <a:rPr lang="es-MX" sz="1400" smtClean="0">
                <a:latin typeface="Arial" charset="0"/>
              </a:rPr>
              <a:pPr eaLnBrk="1" hangingPunct="1"/>
              <a:t>18</a:t>
            </a:fld>
            <a:endParaRPr lang="es-MX" sz="1400" dirty="0">
              <a:latin typeface="Arial" charset="0"/>
            </a:endParaRPr>
          </a:p>
        </p:txBody>
      </p:sp>
      <p:sp>
        <p:nvSpPr>
          <p:cNvPr id="51204" name="Rectangle 718"/>
          <p:cNvSpPr>
            <a:spLocks noChangeArrowheads="1"/>
          </p:cNvSpPr>
          <p:nvPr/>
        </p:nvSpPr>
        <p:spPr bwMode="auto">
          <a:xfrm>
            <a:off x="0" y="0"/>
            <a:ext cx="9144000" cy="558800"/>
          </a:xfrm>
          <a:prstGeom prst="rect">
            <a:avLst/>
          </a:prstGeom>
          <a:solidFill>
            <a:srgbClr val="2DFF2D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 defTabSz="785813">
              <a:defRPr/>
            </a:pPr>
            <a:r>
              <a:rPr lang="es-MX" sz="3200" b="1" dirty="0" smtClean="0">
                <a:solidFill>
                  <a:srgbClr val="000090"/>
                </a:solidFill>
                <a:latin typeface="+mn-lt"/>
                <a:ea typeface="+mn-ea"/>
                <a:cs typeface="Arial" pitchFamily="34" charset="0"/>
              </a:rPr>
              <a:t>Ocho preguntas clave - 2</a:t>
            </a:r>
            <a:endParaRPr lang="es-MX" sz="3200" b="1" dirty="0">
              <a:solidFill>
                <a:srgbClr val="000090"/>
              </a:solidFill>
              <a:latin typeface="+mn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6960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18"/>
          <p:cNvSpPr>
            <a:spLocks noChangeArrowheads="1"/>
          </p:cNvSpPr>
          <p:nvPr/>
        </p:nvSpPr>
        <p:spPr bwMode="auto">
          <a:xfrm>
            <a:off x="0" y="0"/>
            <a:ext cx="9144000" cy="558800"/>
          </a:xfrm>
          <a:prstGeom prst="rect">
            <a:avLst/>
          </a:prstGeom>
          <a:solidFill>
            <a:srgbClr val="2DFF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r" defTabSz="785813"/>
            <a:r>
              <a:rPr lang="es-MX" sz="3200" b="1" dirty="0" smtClean="0">
                <a:solidFill>
                  <a:srgbClr val="262673"/>
                </a:solidFill>
                <a:latin typeface="Arial" charset="0"/>
              </a:rPr>
              <a:t>¿Qué medir y dónde para mejorar?</a:t>
            </a:r>
            <a:endParaRPr lang="es-MX" sz="3200" b="1" dirty="0">
              <a:solidFill>
                <a:srgbClr val="262673"/>
              </a:solidFill>
              <a:latin typeface="Arial" charset="0"/>
            </a:endParaRPr>
          </a:p>
        </p:txBody>
      </p:sp>
      <p:sp>
        <p:nvSpPr>
          <p:cNvPr id="66562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83465CB4-72DF-8F48-84B0-A162CF7411C3}" type="slidenum">
              <a:rPr lang="es-MX" sz="1400" smtClean="0">
                <a:latin typeface="Arial" charset="0"/>
              </a:rPr>
              <a:pPr eaLnBrk="1" hangingPunct="1"/>
              <a:t>19</a:t>
            </a:fld>
            <a:endParaRPr lang="es-MX" sz="1400" dirty="0">
              <a:latin typeface="Arial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5172075" y="3265488"/>
            <a:ext cx="2874963" cy="46037"/>
          </a:xfrm>
          <a:prstGeom prst="line">
            <a:avLst/>
          </a:prstGeom>
          <a:noFill/>
          <a:ln w="76200">
            <a:solidFill>
              <a:schemeClr val="tx1">
                <a:lumMod val="65000"/>
                <a:lumOff val="35000"/>
              </a:schemeClr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pPr>
              <a:defRPr/>
            </a:pPr>
            <a:endParaRPr lang="es-MX" dirty="0">
              <a:latin typeface="Lucida Console" pitchFamily="49" charset="0"/>
              <a:ea typeface="+mn-ea"/>
              <a:cs typeface="Arial" charset="0"/>
            </a:endParaRPr>
          </a:p>
        </p:txBody>
      </p:sp>
      <p:sp>
        <p:nvSpPr>
          <p:cNvPr id="66564" name="Rectangle 7"/>
          <p:cNvSpPr>
            <a:spLocks noChangeArrowheads="1"/>
          </p:cNvSpPr>
          <p:nvPr/>
        </p:nvSpPr>
        <p:spPr bwMode="auto">
          <a:xfrm>
            <a:off x="1017588" y="2797175"/>
            <a:ext cx="4349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s-MX" sz="3200" b="1" dirty="0" smtClean="0">
                <a:solidFill>
                  <a:srgbClr val="007033"/>
                </a:solidFill>
                <a:latin typeface="Arial" charset="0"/>
              </a:rPr>
              <a:t>?</a:t>
            </a:r>
            <a:endParaRPr lang="es-MX" sz="3200" b="1" dirty="0">
              <a:solidFill>
                <a:srgbClr val="007033"/>
              </a:solidFill>
              <a:latin typeface="Arial" charset="0"/>
            </a:endParaRPr>
          </a:p>
        </p:txBody>
      </p:sp>
      <p:pic>
        <p:nvPicPr>
          <p:cNvPr id="66565" name="Picture 3" descr="C:\Users\bob\AppData\Local\Microsoft\Windows\Temporary Internet Files\Content.IE5\CMFFJVYR\MCj0409847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88" y="2609850"/>
            <a:ext cx="83343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achebekje 8"/>
          <p:cNvSpPr/>
          <p:nvPr/>
        </p:nvSpPr>
        <p:spPr>
          <a:xfrm>
            <a:off x="146050" y="2916238"/>
            <a:ext cx="787400" cy="714375"/>
          </a:xfrm>
          <a:prstGeom prst="smileyFace">
            <a:avLst/>
          </a:prstGeom>
          <a:solidFill>
            <a:srgbClr val="AEF254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10" name="PIJL-RECHTS 9"/>
          <p:cNvSpPr/>
          <p:nvPr/>
        </p:nvSpPr>
        <p:spPr>
          <a:xfrm>
            <a:off x="949325" y="3240088"/>
            <a:ext cx="2476500" cy="6032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11" name="Vijfhoek 10"/>
          <p:cNvSpPr/>
          <p:nvPr/>
        </p:nvSpPr>
        <p:spPr>
          <a:xfrm>
            <a:off x="3484766" y="2812984"/>
            <a:ext cx="1781175" cy="898525"/>
          </a:xfrm>
          <a:prstGeom prst="homePlate">
            <a:avLst>
              <a:gd name="adj" fmla="val 44737"/>
            </a:avLst>
          </a:prstGeom>
          <a:solidFill>
            <a:srgbClr val="33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000" b="1" dirty="0" smtClean="0">
                <a:solidFill>
                  <a:srgbClr val="000090"/>
                </a:solidFill>
              </a:rPr>
              <a:t>Proceso X</a:t>
            </a:r>
            <a:endParaRPr lang="es-MX" sz="2000" b="1" dirty="0">
              <a:solidFill>
                <a:srgbClr val="000090"/>
              </a:solidFill>
            </a:endParaRPr>
          </a:p>
        </p:txBody>
      </p:sp>
      <p:sp>
        <p:nvSpPr>
          <p:cNvPr id="12" name="Lachebekje 11"/>
          <p:cNvSpPr/>
          <p:nvPr/>
        </p:nvSpPr>
        <p:spPr>
          <a:xfrm>
            <a:off x="8051800" y="2943225"/>
            <a:ext cx="785813" cy="714375"/>
          </a:xfrm>
          <a:prstGeom prst="smileyFace">
            <a:avLst/>
          </a:prstGeom>
          <a:solidFill>
            <a:srgbClr val="AEF254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grpSp>
        <p:nvGrpSpPr>
          <p:cNvPr id="66572" name="Group 137"/>
          <p:cNvGrpSpPr>
            <a:grpSpLocks/>
          </p:cNvGrpSpPr>
          <p:nvPr/>
        </p:nvGrpSpPr>
        <p:grpSpPr bwMode="auto">
          <a:xfrm>
            <a:off x="6148388" y="2022475"/>
            <a:ext cx="411162" cy="612775"/>
            <a:chOff x="3024" y="1440"/>
            <a:chExt cx="192" cy="240"/>
          </a:xfrm>
        </p:grpSpPr>
        <p:sp>
          <p:nvSpPr>
            <p:cNvPr id="14" name="Oval 138"/>
            <p:cNvSpPr>
              <a:spLocks noChangeArrowheads="1"/>
            </p:cNvSpPr>
            <p:nvPr/>
          </p:nvSpPr>
          <p:spPr bwMode="auto">
            <a:xfrm>
              <a:off x="3024" y="1488"/>
              <a:ext cx="192" cy="144"/>
            </a:xfrm>
            <a:prstGeom prst="ellips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MX" dirty="0">
                <a:solidFill>
                  <a:schemeClr val="accent6">
                    <a:lumMod val="75000"/>
                  </a:schemeClr>
                </a:solidFill>
                <a:latin typeface="Lucida Console" pitchFamily="49" charset="0"/>
                <a:ea typeface="+mn-ea"/>
                <a:cs typeface="Arial" charset="0"/>
              </a:endParaRPr>
            </a:p>
          </p:txBody>
        </p:sp>
        <p:sp>
          <p:nvSpPr>
            <p:cNvPr id="15" name="Line 139"/>
            <p:cNvSpPr>
              <a:spLocks noChangeShapeType="1"/>
            </p:cNvSpPr>
            <p:nvPr/>
          </p:nvSpPr>
          <p:spPr bwMode="auto">
            <a:xfrm flipV="1">
              <a:off x="3024" y="1440"/>
              <a:ext cx="192" cy="24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MX" dirty="0">
                <a:solidFill>
                  <a:schemeClr val="accent6">
                    <a:lumMod val="75000"/>
                  </a:schemeClr>
                </a:solidFill>
                <a:latin typeface="Lucida Console" pitchFamily="49" charset="0"/>
                <a:ea typeface="+mn-ea"/>
                <a:cs typeface="Arial" charset="0"/>
              </a:endParaRPr>
            </a:p>
          </p:txBody>
        </p:sp>
      </p:grpSp>
      <p:grpSp>
        <p:nvGrpSpPr>
          <p:cNvPr id="66573" name="Group 137"/>
          <p:cNvGrpSpPr>
            <a:grpSpLocks/>
          </p:cNvGrpSpPr>
          <p:nvPr/>
        </p:nvGrpSpPr>
        <p:grpSpPr bwMode="auto">
          <a:xfrm>
            <a:off x="8166100" y="2022475"/>
            <a:ext cx="411163" cy="612775"/>
            <a:chOff x="3024" y="1440"/>
            <a:chExt cx="192" cy="240"/>
          </a:xfrm>
        </p:grpSpPr>
        <p:sp>
          <p:nvSpPr>
            <p:cNvPr id="17" name="Oval 138"/>
            <p:cNvSpPr>
              <a:spLocks noChangeArrowheads="1"/>
            </p:cNvSpPr>
            <p:nvPr/>
          </p:nvSpPr>
          <p:spPr bwMode="auto">
            <a:xfrm>
              <a:off x="3024" y="1488"/>
              <a:ext cx="192" cy="144"/>
            </a:xfrm>
            <a:prstGeom prst="ellips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MX" dirty="0">
                <a:solidFill>
                  <a:schemeClr val="accent6">
                    <a:lumMod val="75000"/>
                  </a:schemeClr>
                </a:solidFill>
                <a:latin typeface="Lucida Console" pitchFamily="49" charset="0"/>
                <a:ea typeface="+mn-ea"/>
                <a:cs typeface="Arial" charset="0"/>
              </a:endParaRPr>
            </a:p>
          </p:txBody>
        </p:sp>
        <p:sp>
          <p:nvSpPr>
            <p:cNvPr id="18" name="Line 139"/>
            <p:cNvSpPr>
              <a:spLocks noChangeShapeType="1"/>
            </p:cNvSpPr>
            <p:nvPr/>
          </p:nvSpPr>
          <p:spPr bwMode="auto">
            <a:xfrm flipV="1">
              <a:off x="3024" y="1440"/>
              <a:ext cx="192" cy="24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MX" dirty="0">
                <a:solidFill>
                  <a:schemeClr val="accent6">
                    <a:lumMod val="75000"/>
                  </a:schemeClr>
                </a:solidFill>
                <a:latin typeface="Lucida Console" pitchFamily="49" charset="0"/>
                <a:ea typeface="+mn-ea"/>
                <a:cs typeface="Arial" charset="0"/>
              </a:endParaRPr>
            </a:p>
          </p:txBody>
        </p:sp>
      </p:grpSp>
      <p:grpSp>
        <p:nvGrpSpPr>
          <p:cNvPr id="66574" name="Group 137"/>
          <p:cNvGrpSpPr>
            <a:grpSpLocks/>
          </p:cNvGrpSpPr>
          <p:nvPr/>
        </p:nvGrpSpPr>
        <p:grpSpPr bwMode="auto">
          <a:xfrm>
            <a:off x="3973513" y="2022475"/>
            <a:ext cx="411162" cy="612775"/>
            <a:chOff x="3024" y="1440"/>
            <a:chExt cx="192" cy="240"/>
          </a:xfrm>
        </p:grpSpPr>
        <p:sp>
          <p:nvSpPr>
            <p:cNvPr id="20" name="Oval 138"/>
            <p:cNvSpPr>
              <a:spLocks noChangeArrowheads="1"/>
            </p:cNvSpPr>
            <p:nvPr/>
          </p:nvSpPr>
          <p:spPr bwMode="auto">
            <a:xfrm>
              <a:off x="3024" y="1488"/>
              <a:ext cx="192" cy="144"/>
            </a:xfrm>
            <a:prstGeom prst="ellips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MX" dirty="0">
                <a:solidFill>
                  <a:schemeClr val="accent6">
                    <a:lumMod val="75000"/>
                  </a:schemeClr>
                </a:solidFill>
                <a:latin typeface="Lucida Console" pitchFamily="49" charset="0"/>
                <a:ea typeface="+mn-ea"/>
                <a:cs typeface="Arial" charset="0"/>
              </a:endParaRPr>
            </a:p>
          </p:txBody>
        </p:sp>
        <p:sp>
          <p:nvSpPr>
            <p:cNvPr id="21" name="Line 139"/>
            <p:cNvSpPr>
              <a:spLocks noChangeShapeType="1"/>
            </p:cNvSpPr>
            <p:nvPr/>
          </p:nvSpPr>
          <p:spPr bwMode="auto">
            <a:xfrm flipV="1">
              <a:off x="3024" y="1440"/>
              <a:ext cx="192" cy="24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MX" dirty="0">
                <a:solidFill>
                  <a:schemeClr val="accent6">
                    <a:lumMod val="75000"/>
                  </a:schemeClr>
                </a:solidFill>
                <a:latin typeface="Lucida Console" pitchFamily="49" charset="0"/>
                <a:ea typeface="+mn-ea"/>
                <a:cs typeface="Arial" charset="0"/>
              </a:endParaRPr>
            </a:p>
          </p:txBody>
        </p:sp>
      </p:grpSp>
      <p:grpSp>
        <p:nvGrpSpPr>
          <p:cNvPr id="66575" name="Group 137"/>
          <p:cNvGrpSpPr>
            <a:grpSpLocks/>
          </p:cNvGrpSpPr>
          <p:nvPr/>
        </p:nvGrpSpPr>
        <p:grpSpPr bwMode="auto">
          <a:xfrm>
            <a:off x="1979613" y="2022475"/>
            <a:ext cx="411162" cy="612775"/>
            <a:chOff x="3024" y="1440"/>
            <a:chExt cx="192" cy="240"/>
          </a:xfrm>
        </p:grpSpPr>
        <p:sp>
          <p:nvSpPr>
            <p:cNvPr id="23" name="Oval 138"/>
            <p:cNvSpPr>
              <a:spLocks noChangeArrowheads="1"/>
            </p:cNvSpPr>
            <p:nvPr/>
          </p:nvSpPr>
          <p:spPr bwMode="auto">
            <a:xfrm>
              <a:off x="3024" y="1488"/>
              <a:ext cx="192" cy="144"/>
            </a:xfrm>
            <a:prstGeom prst="ellips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MX" dirty="0">
                <a:solidFill>
                  <a:schemeClr val="accent6">
                    <a:lumMod val="75000"/>
                  </a:schemeClr>
                </a:solidFill>
                <a:latin typeface="Lucida Console" pitchFamily="49" charset="0"/>
                <a:ea typeface="+mn-ea"/>
                <a:cs typeface="Arial" charset="0"/>
              </a:endParaRPr>
            </a:p>
          </p:txBody>
        </p:sp>
        <p:sp>
          <p:nvSpPr>
            <p:cNvPr id="24" name="Line 139"/>
            <p:cNvSpPr>
              <a:spLocks noChangeShapeType="1"/>
            </p:cNvSpPr>
            <p:nvPr/>
          </p:nvSpPr>
          <p:spPr bwMode="auto">
            <a:xfrm flipV="1">
              <a:off x="3024" y="1440"/>
              <a:ext cx="192" cy="24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MX" dirty="0">
                <a:solidFill>
                  <a:schemeClr val="accent6">
                    <a:lumMod val="75000"/>
                  </a:schemeClr>
                </a:solidFill>
                <a:latin typeface="Lucida Console" pitchFamily="49" charset="0"/>
                <a:ea typeface="+mn-ea"/>
                <a:cs typeface="Arial" charset="0"/>
              </a:endParaRPr>
            </a:p>
          </p:txBody>
        </p:sp>
      </p:grpSp>
      <p:sp>
        <p:nvSpPr>
          <p:cNvPr id="25" name="Tekstvak 24"/>
          <p:cNvSpPr txBox="1"/>
          <p:nvPr/>
        </p:nvSpPr>
        <p:spPr>
          <a:xfrm>
            <a:off x="1150938" y="898525"/>
            <a:ext cx="18907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000" b="1" dirty="0" smtClean="0">
                <a:solidFill>
                  <a:srgbClr val="000090"/>
                </a:solidFill>
                <a:latin typeface="+mn-lt"/>
                <a:ea typeface="+mn-ea"/>
                <a:cs typeface="Arial" charset="0"/>
              </a:rPr>
              <a:t>A. </a:t>
            </a:r>
          </a:p>
          <a:p>
            <a:pPr algn="ctr">
              <a:defRPr/>
            </a:pPr>
            <a:r>
              <a:rPr lang="es-MX" sz="2000" b="1" dirty="0" smtClean="0">
                <a:solidFill>
                  <a:srgbClr val="000090"/>
                </a:solidFill>
                <a:latin typeface="+mn-lt"/>
                <a:ea typeface="+mn-ea"/>
                <a:cs typeface="Arial" charset="0"/>
              </a:rPr>
              <a:t>Entrada</a:t>
            </a:r>
            <a:endParaRPr lang="es-MX" sz="2000" b="1" dirty="0">
              <a:solidFill>
                <a:srgbClr val="000090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3051175" y="898525"/>
            <a:ext cx="233362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000" b="1" dirty="0" smtClean="0">
                <a:solidFill>
                  <a:srgbClr val="000090"/>
                </a:solidFill>
                <a:latin typeface="+mn-lt"/>
                <a:ea typeface="+mn-ea"/>
                <a:cs typeface="Arial" charset="0"/>
              </a:rPr>
              <a:t>B. Comportamiento del  proceso </a:t>
            </a:r>
            <a:endParaRPr lang="es-MX" sz="2000" b="1" dirty="0">
              <a:solidFill>
                <a:srgbClr val="000090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5568950" y="898525"/>
            <a:ext cx="15827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000" b="1" dirty="0" smtClean="0">
                <a:solidFill>
                  <a:srgbClr val="000090"/>
                </a:solidFill>
                <a:latin typeface="+mn-lt"/>
                <a:ea typeface="+mn-ea"/>
                <a:cs typeface="Arial" charset="0"/>
              </a:rPr>
              <a:t>C. </a:t>
            </a:r>
          </a:p>
          <a:p>
            <a:pPr algn="ctr">
              <a:defRPr/>
            </a:pPr>
            <a:r>
              <a:rPr lang="es-MX" sz="2000" b="1" dirty="0" smtClean="0">
                <a:solidFill>
                  <a:srgbClr val="000090"/>
                </a:solidFill>
                <a:latin typeface="+mn-lt"/>
                <a:ea typeface="+mn-ea"/>
                <a:cs typeface="Arial" charset="0"/>
              </a:rPr>
              <a:t>Salida </a:t>
            </a:r>
            <a:endParaRPr lang="es-MX" sz="2000" b="1" dirty="0">
              <a:solidFill>
                <a:srgbClr val="000090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7464425" y="898525"/>
            <a:ext cx="17335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000" b="1" dirty="0" smtClean="0">
                <a:solidFill>
                  <a:srgbClr val="000090"/>
                </a:solidFill>
                <a:latin typeface="+mn-lt"/>
                <a:ea typeface="+mn-ea"/>
                <a:cs typeface="Arial" charset="0"/>
              </a:rPr>
              <a:t>D. </a:t>
            </a:r>
          </a:p>
          <a:p>
            <a:pPr algn="ctr">
              <a:defRPr/>
            </a:pPr>
            <a:r>
              <a:rPr lang="es-MX" sz="2000" b="1" dirty="0" smtClean="0">
                <a:solidFill>
                  <a:srgbClr val="000090"/>
                </a:solidFill>
                <a:latin typeface="+mn-lt"/>
                <a:ea typeface="+mn-ea"/>
                <a:cs typeface="Arial" charset="0"/>
              </a:rPr>
              <a:t>Efecto</a:t>
            </a:r>
            <a:endParaRPr lang="es-MX" sz="2000" b="1" dirty="0">
              <a:solidFill>
                <a:srgbClr val="000090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29" name="PIJL-RECHTS 28"/>
          <p:cNvSpPr/>
          <p:nvPr/>
        </p:nvSpPr>
        <p:spPr>
          <a:xfrm>
            <a:off x="2112963" y="2868613"/>
            <a:ext cx="1308100" cy="268287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416826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18"/>
          <p:cNvSpPr>
            <a:spLocks noChangeArrowheads="1"/>
          </p:cNvSpPr>
          <p:nvPr/>
        </p:nvSpPr>
        <p:spPr bwMode="auto">
          <a:xfrm>
            <a:off x="0" y="0"/>
            <a:ext cx="9144000" cy="558800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r" defTabSz="785813"/>
            <a:r>
              <a:rPr lang="es-MX" sz="3200" b="1" dirty="0" smtClean="0">
                <a:solidFill>
                  <a:srgbClr val="262673"/>
                </a:solidFill>
                <a:latin typeface="Arial" charset="0"/>
              </a:rPr>
              <a:t>Preguntas sobre la mejora del proceso</a:t>
            </a:r>
            <a:endParaRPr lang="es-MX" sz="3200" b="1" dirty="0">
              <a:solidFill>
                <a:srgbClr val="26267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2734" y="733779"/>
            <a:ext cx="8828058" cy="4995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s-MX" sz="2800" b="1" dirty="0" smtClean="0">
                <a:solidFill>
                  <a:srgbClr val="000090"/>
                </a:solidFill>
                <a:latin typeface="+mn-lt"/>
              </a:rPr>
              <a:t>Preguntas muy conocidas:</a:t>
            </a:r>
          </a:p>
          <a:p>
            <a:pPr marL="809625" lvl="1" indent="-352425">
              <a:lnSpc>
                <a:spcPct val="150000"/>
              </a:lnSpc>
              <a:buFont typeface="Arial"/>
              <a:buChar char="•"/>
            </a:pPr>
            <a:r>
              <a:rPr lang="es-MX" sz="2800" dirty="0" smtClean="0">
                <a:solidFill>
                  <a:srgbClr val="000090"/>
                </a:solidFill>
                <a:latin typeface="+mn-lt"/>
              </a:rPr>
              <a:t>¿Cuándo empezar con la mejora? </a:t>
            </a:r>
          </a:p>
          <a:p>
            <a:pPr marL="809625" lvl="1" indent="-352425">
              <a:lnSpc>
                <a:spcPct val="150000"/>
              </a:lnSpc>
              <a:buFont typeface="Arial"/>
              <a:buChar char="•"/>
            </a:pPr>
            <a:r>
              <a:rPr lang="es-MX" sz="2800" dirty="0" smtClean="0">
                <a:solidFill>
                  <a:srgbClr val="000090"/>
                </a:solidFill>
                <a:latin typeface="+mn-lt"/>
              </a:rPr>
              <a:t>¿Cómo empezar? </a:t>
            </a:r>
          </a:p>
          <a:p>
            <a:pPr marL="809625" lvl="1" indent="-352425">
              <a:lnSpc>
                <a:spcPct val="150000"/>
              </a:lnSpc>
              <a:buFont typeface="Arial"/>
              <a:buChar char="•"/>
            </a:pPr>
            <a:r>
              <a:rPr lang="es-MX" sz="2800" dirty="0" smtClean="0">
                <a:solidFill>
                  <a:srgbClr val="000090"/>
                </a:solidFill>
                <a:latin typeface="+mn-lt"/>
              </a:rPr>
              <a:t>¿Qué herramientas existen para el proceso </a:t>
            </a:r>
            <a:br>
              <a:rPr lang="es-MX" sz="2800" dirty="0" smtClean="0">
                <a:solidFill>
                  <a:srgbClr val="000090"/>
                </a:solidFill>
                <a:latin typeface="+mn-lt"/>
              </a:rPr>
            </a:br>
            <a:r>
              <a:rPr lang="es-MX" sz="2800" dirty="0" smtClean="0">
                <a:solidFill>
                  <a:srgbClr val="000090"/>
                </a:solidFill>
                <a:latin typeface="+mn-lt"/>
              </a:rPr>
              <a:t>de mejora?</a:t>
            </a:r>
          </a:p>
          <a:p>
            <a:pPr marL="809625" lvl="1" indent="-352425">
              <a:lnSpc>
                <a:spcPct val="150000"/>
              </a:lnSpc>
              <a:buFont typeface="Arial"/>
              <a:buChar char="•"/>
            </a:pPr>
            <a:r>
              <a:rPr lang="es-MX" sz="2800" dirty="0" smtClean="0">
                <a:solidFill>
                  <a:srgbClr val="000090"/>
                </a:solidFill>
                <a:latin typeface="+mn-lt"/>
              </a:rPr>
              <a:t>¿Cuáles son las condiciones para el éxito?</a:t>
            </a:r>
          </a:p>
          <a:p>
            <a:pPr marL="809625" lvl="1" indent="-352425">
              <a:lnSpc>
                <a:spcPct val="150000"/>
              </a:lnSpc>
              <a:buFont typeface="Arial"/>
              <a:buChar char="•"/>
            </a:pPr>
            <a:r>
              <a:rPr lang="es-MX" sz="2800" dirty="0" smtClean="0">
                <a:solidFill>
                  <a:srgbClr val="000090"/>
                </a:solidFill>
                <a:latin typeface="+mn-lt"/>
              </a:rPr>
              <a:t>¿Qué conocimientos necesitamos?</a:t>
            </a:r>
          </a:p>
          <a:p>
            <a:pPr>
              <a:lnSpc>
                <a:spcPct val="150000"/>
              </a:lnSpc>
            </a:pPr>
            <a:endParaRPr lang="es-MX" sz="2800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2964E6F7-6F6C-7642-AD7C-E1649E7CFD47}" type="slidenum">
              <a:rPr lang="es-MX" smtClean="0"/>
              <a:pPr>
                <a:defRPr/>
              </a:pPr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578276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6738"/>
          </a:xfrm>
          <a:solidFill>
            <a:srgbClr val="00FF00"/>
          </a:solidFill>
        </p:spPr>
        <p:txBody>
          <a:bodyPr lIns="92075" tIns="46038" rIns="92075" bIns="46038">
            <a:normAutofit fontScale="90000"/>
          </a:bodyPr>
          <a:lstStyle/>
          <a:p>
            <a:pPr algn="r" defTabSz="785813"/>
            <a:r>
              <a:rPr lang="es-MX" sz="3200" b="1" dirty="0" smtClean="0">
                <a:solidFill>
                  <a:srgbClr val="222268"/>
                </a:solidFill>
                <a:latin typeface="Arial" charset="0"/>
              </a:rPr>
              <a:t>¿Cómo definir los indicadores del proceso? </a:t>
            </a:r>
            <a:endParaRPr lang="es-MX" sz="3200" b="1" dirty="0">
              <a:solidFill>
                <a:srgbClr val="222268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69A35E08-3979-404B-A975-3EFB18DB9FB8}" type="slidenum">
              <a:rPr lang="es-MX" smtClean="0"/>
              <a:pPr>
                <a:defRPr/>
              </a:pPr>
              <a:t>20</a:t>
            </a:fld>
            <a:endParaRPr lang="es-MX" dirty="0"/>
          </a:p>
        </p:txBody>
      </p:sp>
      <p:sp>
        <p:nvSpPr>
          <p:cNvPr id="3" name="TextBox 2"/>
          <p:cNvSpPr txBox="1"/>
          <p:nvPr/>
        </p:nvSpPr>
        <p:spPr>
          <a:xfrm>
            <a:off x="349153" y="3273778"/>
            <a:ext cx="1859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0090"/>
                </a:solidFill>
                <a:latin typeface="+mn-lt"/>
              </a:rPr>
              <a:t>Importante </a:t>
            </a:r>
          </a:p>
          <a:p>
            <a:pPr algn="ctr"/>
            <a:r>
              <a:rPr lang="es-MX" sz="2400" b="1" dirty="0" smtClean="0">
                <a:solidFill>
                  <a:srgbClr val="000090"/>
                </a:solidFill>
                <a:latin typeface="+mn-lt"/>
              </a:rPr>
              <a:t>para: </a:t>
            </a:r>
            <a:endParaRPr lang="es-MX" sz="2400" b="1" dirty="0">
              <a:solidFill>
                <a:srgbClr val="000090"/>
              </a:solidFill>
              <a:latin typeface="+mn-lt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187222" y="1890889"/>
            <a:ext cx="2201334" cy="15240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miley Face 5"/>
          <p:cNvSpPr/>
          <p:nvPr/>
        </p:nvSpPr>
        <p:spPr>
          <a:xfrm>
            <a:off x="4579938" y="1309512"/>
            <a:ext cx="1096615" cy="1047044"/>
          </a:xfrm>
          <a:prstGeom prst="smileyFace">
            <a:avLst/>
          </a:prstGeom>
          <a:solidFill>
            <a:srgbClr val="00FF0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4348978" y="2806176"/>
            <a:ext cx="1493229" cy="1503757"/>
            <a:chOff x="1897" y="1968"/>
            <a:chExt cx="1271" cy="1688"/>
          </a:xfrm>
        </p:grpSpPr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2066" y="2311"/>
              <a:ext cx="1102" cy="1345"/>
              <a:chOff x="2066" y="2311"/>
              <a:chExt cx="1102" cy="1345"/>
            </a:xfrm>
          </p:grpSpPr>
          <p:sp>
            <p:nvSpPr>
              <p:cNvPr id="19" name="Freeform 9"/>
              <p:cNvSpPr>
                <a:spLocks/>
              </p:cNvSpPr>
              <p:nvPr/>
            </p:nvSpPr>
            <p:spPr bwMode="auto">
              <a:xfrm>
                <a:off x="2940" y="2983"/>
                <a:ext cx="220" cy="634"/>
              </a:xfrm>
              <a:custGeom>
                <a:avLst/>
                <a:gdLst>
                  <a:gd name="T0" fmla="*/ 54 w 220"/>
                  <a:gd name="T1" fmla="*/ 0 h 634"/>
                  <a:gd name="T2" fmla="*/ 76 w 220"/>
                  <a:gd name="T3" fmla="*/ 95 h 634"/>
                  <a:gd name="T4" fmla="*/ 99 w 220"/>
                  <a:gd name="T5" fmla="*/ 188 h 634"/>
                  <a:gd name="T6" fmla="*/ 124 w 220"/>
                  <a:gd name="T7" fmla="*/ 299 h 634"/>
                  <a:gd name="T8" fmla="*/ 147 w 220"/>
                  <a:gd name="T9" fmla="*/ 380 h 634"/>
                  <a:gd name="T10" fmla="*/ 220 w 220"/>
                  <a:gd name="T11" fmla="*/ 606 h 634"/>
                  <a:gd name="T12" fmla="*/ 204 w 220"/>
                  <a:gd name="T13" fmla="*/ 625 h 634"/>
                  <a:gd name="T14" fmla="*/ 186 w 220"/>
                  <a:gd name="T15" fmla="*/ 634 h 634"/>
                  <a:gd name="T16" fmla="*/ 165 w 220"/>
                  <a:gd name="T17" fmla="*/ 634 h 634"/>
                  <a:gd name="T18" fmla="*/ 139 w 220"/>
                  <a:gd name="T19" fmla="*/ 615 h 634"/>
                  <a:gd name="T20" fmla="*/ 130 w 220"/>
                  <a:gd name="T21" fmla="*/ 592 h 634"/>
                  <a:gd name="T22" fmla="*/ 69 w 220"/>
                  <a:gd name="T23" fmla="*/ 347 h 634"/>
                  <a:gd name="T24" fmla="*/ 22 w 220"/>
                  <a:gd name="T25" fmla="*/ 167 h 634"/>
                  <a:gd name="T26" fmla="*/ 0 w 220"/>
                  <a:gd name="T27" fmla="*/ 93 h 634"/>
                  <a:gd name="T28" fmla="*/ 1 w 220"/>
                  <a:gd name="T29" fmla="*/ 98 h 634"/>
                  <a:gd name="T30" fmla="*/ 31 w 220"/>
                  <a:gd name="T31" fmla="*/ 42 h 634"/>
                  <a:gd name="T32" fmla="*/ 54 w 220"/>
                  <a:gd name="T33" fmla="*/ 0 h 6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0"/>
                  <a:gd name="T52" fmla="*/ 0 h 634"/>
                  <a:gd name="T53" fmla="*/ 220 w 220"/>
                  <a:gd name="T54" fmla="*/ 634 h 6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0" h="634">
                    <a:moveTo>
                      <a:pt x="54" y="0"/>
                    </a:moveTo>
                    <a:lnTo>
                      <a:pt x="76" y="95"/>
                    </a:lnTo>
                    <a:lnTo>
                      <a:pt x="99" y="188"/>
                    </a:lnTo>
                    <a:lnTo>
                      <a:pt x="124" y="299"/>
                    </a:lnTo>
                    <a:lnTo>
                      <a:pt x="147" y="380"/>
                    </a:lnTo>
                    <a:lnTo>
                      <a:pt x="220" y="606"/>
                    </a:lnTo>
                    <a:lnTo>
                      <a:pt x="204" y="625"/>
                    </a:lnTo>
                    <a:lnTo>
                      <a:pt x="186" y="634"/>
                    </a:lnTo>
                    <a:lnTo>
                      <a:pt x="165" y="634"/>
                    </a:lnTo>
                    <a:lnTo>
                      <a:pt x="139" y="615"/>
                    </a:lnTo>
                    <a:lnTo>
                      <a:pt x="130" y="592"/>
                    </a:lnTo>
                    <a:lnTo>
                      <a:pt x="69" y="347"/>
                    </a:lnTo>
                    <a:lnTo>
                      <a:pt x="22" y="167"/>
                    </a:lnTo>
                    <a:lnTo>
                      <a:pt x="0" y="93"/>
                    </a:lnTo>
                    <a:lnTo>
                      <a:pt x="1" y="98"/>
                    </a:lnTo>
                    <a:lnTo>
                      <a:pt x="31" y="4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>
                <a:off x="2071" y="3220"/>
                <a:ext cx="770" cy="427"/>
              </a:xfrm>
              <a:custGeom>
                <a:avLst/>
                <a:gdLst>
                  <a:gd name="T0" fmla="*/ 187 w 770"/>
                  <a:gd name="T1" fmla="*/ 24 h 427"/>
                  <a:gd name="T2" fmla="*/ 58 w 770"/>
                  <a:gd name="T3" fmla="*/ 0 h 427"/>
                  <a:gd name="T4" fmla="*/ 54 w 770"/>
                  <a:gd name="T5" fmla="*/ 3 h 427"/>
                  <a:gd name="T6" fmla="*/ 48 w 770"/>
                  <a:gd name="T7" fmla="*/ 20 h 427"/>
                  <a:gd name="T8" fmla="*/ 45 w 770"/>
                  <a:gd name="T9" fmla="*/ 24 h 427"/>
                  <a:gd name="T10" fmla="*/ 45 w 770"/>
                  <a:gd name="T11" fmla="*/ 59 h 427"/>
                  <a:gd name="T12" fmla="*/ 112 w 770"/>
                  <a:gd name="T13" fmla="*/ 74 h 427"/>
                  <a:gd name="T14" fmla="*/ 15 w 770"/>
                  <a:gd name="T15" fmla="*/ 277 h 427"/>
                  <a:gd name="T16" fmla="*/ 0 w 770"/>
                  <a:gd name="T17" fmla="*/ 307 h 427"/>
                  <a:gd name="T18" fmla="*/ 10 w 770"/>
                  <a:gd name="T19" fmla="*/ 321 h 427"/>
                  <a:gd name="T20" fmla="*/ 6 w 770"/>
                  <a:gd name="T21" fmla="*/ 321 h 427"/>
                  <a:gd name="T22" fmla="*/ 54 w 770"/>
                  <a:gd name="T23" fmla="*/ 330 h 427"/>
                  <a:gd name="T24" fmla="*/ 60 w 770"/>
                  <a:gd name="T25" fmla="*/ 321 h 427"/>
                  <a:gd name="T26" fmla="*/ 90 w 770"/>
                  <a:gd name="T27" fmla="*/ 235 h 427"/>
                  <a:gd name="T28" fmla="*/ 123 w 770"/>
                  <a:gd name="T29" fmla="*/ 146 h 427"/>
                  <a:gd name="T30" fmla="*/ 159 w 770"/>
                  <a:gd name="T31" fmla="*/ 80 h 427"/>
                  <a:gd name="T32" fmla="*/ 293 w 770"/>
                  <a:gd name="T33" fmla="*/ 98 h 427"/>
                  <a:gd name="T34" fmla="*/ 406 w 770"/>
                  <a:gd name="T35" fmla="*/ 119 h 427"/>
                  <a:gd name="T36" fmla="*/ 517 w 770"/>
                  <a:gd name="T37" fmla="*/ 144 h 427"/>
                  <a:gd name="T38" fmla="*/ 598 w 770"/>
                  <a:gd name="T39" fmla="*/ 165 h 427"/>
                  <a:gd name="T40" fmla="*/ 605 w 770"/>
                  <a:gd name="T41" fmla="*/ 259 h 427"/>
                  <a:gd name="T42" fmla="*/ 611 w 770"/>
                  <a:gd name="T43" fmla="*/ 402 h 427"/>
                  <a:gd name="T44" fmla="*/ 614 w 770"/>
                  <a:gd name="T45" fmla="*/ 421 h 427"/>
                  <a:gd name="T46" fmla="*/ 625 w 770"/>
                  <a:gd name="T47" fmla="*/ 424 h 427"/>
                  <a:gd name="T48" fmla="*/ 670 w 770"/>
                  <a:gd name="T49" fmla="*/ 427 h 427"/>
                  <a:gd name="T50" fmla="*/ 679 w 770"/>
                  <a:gd name="T51" fmla="*/ 414 h 427"/>
                  <a:gd name="T52" fmla="*/ 679 w 770"/>
                  <a:gd name="T53" fmla="*/ 327 h 427"/>
                  <a:gd name="T54" fmla="*/ 667 w 770"/>
                  <a:gd name="T55" fmla="*/ 235 h 427"/>
                  <a:gd name="T56" fmla="*/ 659 w 770"/>
                  <a:gd name="T57" fmla="*/ 179 h 427"/>
                  <a:gd name="T58" fmla="*/ 745 w 770"/>
                  <a:gd name="T59" fmla="*/ 205 h 427"/>
                  <a:gd name="T60" fmla="*/ 755 w 770"/>
                  <a:gd name="T61" fmla="*/ 197 h 427"/>
                  <a:gd name="T62" fmla="*/ 770 w 770"/>
                  <a:gd name="T63" fmla="*/ 150 h 427"/>
                  <a:gd name="T64" fmla="*/ 760 w 770"/>
                  <a:gd name="T65" fmla="*/ 138 h 427"/>
                  <a:gd name="T66" fmla="*/ 613 w 770"/>
                  <a:gd name="T67" fmla="*/ 105 h 427"/>
                  <a:gd name="T68" fmla="*/ 187 w 770"/>
                  <a:gd name="T69" fmla="*/ 24 h 4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70"/>
                  <a:gd name="T106" fmla="*/ 0 h 427"/>
                  <a:gd name="T107" fmla="*/ 770 w 770"/>
                  <a:gd name="T108" fmla="*/ 427 h 42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70" h="427">
                    <a:moveTo>
                      <a:pt x="187" y="24"/>
                    </a:moveTo>
                    <a:lnTo>
                      <a:pt x="58" y="0"/>
                    </a:lnTo>
                    <a:lnTo>
                      <a:pt x="54" y="3"/>
                    </a:lnTo>
                    <a:lnTo>
                      <a:pt x="48" y="20"/>
                    </a:lnTo>
                    <a:lnTo>
                      <a:pt x="45" y="24"/>
                    </a:lnTo>
                    <a:lnTo>
                      <a:pt x="45" y="59"/>
                    </a:lnTo>
                    <a:lnTo>
                      <a:pt x="112" y="74"/>
                    </a:lnTo>
                    <a:lnTo>
                      <a:pt x="15" y="277"/>
                    </a:lnTo>
                    <a:lnTo>
                      <a:pt x="0" y="307"/>
                    </a:lnTo>
                    <a:lnTo>
                      <a:pt x="10" y="321"/>
                    </a:lnTo>
                    <a:lnTo>
                      <a:pt x="6" y="321"/>
                    </a:lnTo>
                    <a:lnTo>
                      <a:pt x="54" y="330"/>
                    </a:lnTo>
                    <a:lnTo>
                      <a:pt x="60" y="321"/>
                    </a:lnTo>
                    <a:lnTo>
                      <a:pt x="90" y="235"/>
                    </a:lnTo>
                    <a:lnTo>
                      <a:pt x="123" y="146"/>
                    </a:lnTo>
                    <a:lnTo>
                      <a:pt x="159" y="80"/>
                    </a:lnTo>
                    <a:lnTo>
                      <a:pt x="293" y="98"/>
                    </a:lnTo>
                    <a:lnTo>
                      <a:pt x="406" y="119"/>
                    </a:lnTo>
                    <a:lnTo>
                      <a:pt x="517" y="144"/>
                    </a:lnTo>
                    <a:lnTo>
                      <a:pt x="598" y="165"/>
                    </a:lnTo>
                    <a:lnTo>
                      <a:pt x="605" y="259"/>
                    </a:lnTo>
                    <a:lnTo>
                      <a:pt x="611" y="402"/>
                    </a:lnTo>
                    <a:lnTo>
                      <a:pt x="614" y="421"/>
                    </a:lnTo>
                    <a:lnTo>
                      <a:pt x="625" y="424"/>
                    </a:lnTo>
                    <a:lnTo>
                      <a:pt x="670" y="427"/>
                    </a:lnTo>
                    <a:lnTo>
                      <a:pt x="679" y="414"/>
                    </a:lnTo>
                    <a:lnTo>
                      <a:pt x="679" y="327"/>
                    </a:lnTo>
                    <a:lnTo>
                      <a:pt x="667" y="235"/>
                    </a:lnTo>
                    <a:lnTo>
                      <a:pt x="659" y="179"/>
                    </a:lnTo>
                    <a:lnTo>
                      <a:pt x="745" y="205"/>
                    </a:lnTo>
                    <a:lnTo>
                      <a:pt x="755" y="197"/>
                    </a:lnTo>
                    <a:lnTo>
                      <a:pt x="770" y="150"/>
                    </a:lnTo>
                    <a:lnTo>
                      <a:pt x="760" y="138"/>
                    </a:lnTo>
                    <a:lnTo>
                      <a:pt x="613" y="105"/>
                    </a:lnTo>
                    <a:lnTo>
                      <a:pt x="187" y="24"/>
                    </a:lnTo>
                    <a:close/>
                  </a:path>
                </a:pathLst>
              </a:cu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1" name="Freeform 11"/>
              <p:cNvSpPr>
                <a:spLocks/>
              </p:cNvSpPr>
              <p:nvPr/>
            </p:nvSpPr>
            <p:spPr bwMode="auto">
              <a:xfrm>
                <a:off x="2158" y="2320"/>
                <a:ext cx="899" cy="1002"/>
              </a:xfrm>
              <a:custGeom>
                <a:avLst/>
                <a:gdLst>
                  <a:gd name="T0" fmla="*/ 12 w 899"/>
                  <a:gd name="T1" fmla="*/ 417 h 1002"/>
                  <a:gd name="T2" fmla="*/ 48 w 899"/>
                  <a:gd name="T3" fmla="*/ 306 h 1002"/>
                  <a:gd name="T4" fmla="*/ 91 w 899"/>
                  <a:gd name="T5" fmla="*/ 227 h 1002"/>
                  <a:gd name="T6" fmla="*/ 139 w 899"/>
                  <a:gd name="T7" fmla="*/ 159 h 1002"/>
                  <a:gd name="T8" fmla="*/ 192 w 899"/>
                  <a:gd name="T9" fmla="*/ 95 h 1002"/>
                  <a:gd name="T10" fmla="*/ 238 w 899"/>
                  <a:gd name="T11" fmla="*/ 60 h 1002"/>
                  <a:gd name="T12" fmla="*/ 299 w 899"/>
                  <a:gd name="T13" fmla="*/ 29 h 1002"/>
                  <a:gd name="T14" fmla="*/ 362 w 899"/>
                  <a:gd name="T15" fmla="*/ 5 h 1002"/>
                  <a:gd name="T16" fmla="*/ 437 w 899"/>
                  <a:gd name="T17" fmla="*/ 0 h 1002"/>
                  <a:gd name="T18" fmla="*/ 529 w 899"/>
                  <a:gd name="T19" fmla="*/ 3 h 1002"/>
                  <a:gd name="T20" fmla="*/ 607 w 899"/>
                  <a:gd name="T21" fmla="*/ 18 h 1002"/>
                  <a:gd name="T22" fmla="*/ 667 w 899"/>
                  <a:gd name="T23" fmla="*/ 44 h 1002"/>
                  <a:gd name="T24" fmla="*/ 733 w 899"/>
                  <a:gd name="T25" fmla="*/ 75 h 1002"/>
                  <a:gd name="T26" fmla="*/ 800 w 899"/>
                  <a:gd name="T27" fmla="*/ 123 h 1002"/>
                  <a:gd name="T28" fmla="*/ 845 w 899"/>
                  <a:gd name="T29" fmla="*/ 171 h 1002"/>
                  <a:gd name="T30" fmla="*/ 872 w 899"/>
                  <a:gd name="T31" fmla="*/ 216 h 1002"/>
                  <a:gd name="T32" fmla="*/ 890 w 899"/>
                  <a:gd name="T33" fmla="*/ 287 h 1002"/>
                  <a:gd name="T34" fmla="*/ 899 w 899"/>
                  <a:gd name="T35" fmla="*/ 342 h 1002"/>
                  <a:gd name="T36" fmla="*/ 894 w 899"/>
                  <a:gd name="T37" fmla="*/ 419 h 1002"/>
                  <a:gd name="T38" fmla="*/ 887 w 899"/>
                  <a:gd name="T39" fmla="*/ 492 h 1002"/>
                  <a:gd name="T40" fmla="*/ 875 w 899"/>
                  <a:gd name="T41" fmla="*/ 553 h 1002"/>
                  <a:gd name="T42" fmla="*/ 848 w 899"/>
                  <a:gd name="T43" fmla="*/ 631 h 1002"/>
                  <a:gd name="T44" fmla="*/ 816 w 899"/>
                  <a:gd name="T45" fmla="*/ 699 h 1002"/>
                  <a:gd name="T46" fmla="*/ 773 w 899"/>
                  <a:gd name="T47" fmla="*/ 782 h 1002"/>
                  <a:gd name="T48" fmla="*/ 736 w 899"/>
                  <a:gd name="T49" fmla="*/ 834 h 1002"/>
                  <a:gd name="T50" fmla="*/ 691 w 899"/>
                  <a:gd name="T51" fmla="*/ 887 h 1002"/>
                  <a:gd name="T52" fmla="*/ 640 w 899"/>
                  <a:gd name="T53" fmla="*/ 936 h 1002"/>
                  <a:gd name="T54" fmla="*/ 578 w 899"/>
                  <a:gd name="T55" fmla="*/ 981 h 1002"/>
                  <a:gd name="T56" fmla="*/ 496 w 899"/>
                  <a:gd name="T57" fmla="*/ 999 h 1002"/>
                  <a:gd name="T58" fmla="*/ 409 w 899"/>
                  <a:gd name="T59" fmla="*/ 1002 h 1002"/>
                  <a:gd name="T60" fmla="*/ 341 w 899"/>
                  <a:gd name="T61" fmla="*/ 995 h 1002"/>
                  <a:gd name="T62" fmla="*/ 274 w 899"/>
                  <a:gd name="T63" fmla="*/ 983 h 1002"/>
                  <a:gd name="T64" fmla="*/ 218 w 899"/>
                  <a:gd name="T65" fmla="*/ 971 h 1002"/>
                  <a:gd name="T66" fmla="*/ 157 w 899"/>
                  <a:gd name="T67" fmla="*/ 945 h 1002"/>
                  <a:gd name="T68" fmla="*/ 105 w 899"/>
                  <a:gd name="T69" fmla="*/ 909 h 1002"/>
                  <a:gd name="T70" fmla="*/ 72 w 899"/>
                  <a:gd name="T71" fmla="*/ 866 h 1002"/>
                  <a:gd name="T72" fmla="*/ 45 w 899"/>
                  <a:gd name="T73" fmla="*/ 801 h 1002"/>
                  <a:gd name="T74" fmla="*/ 24 w 899"/>
                  <a:gd name="T75" fmla="*/ 729 h 1002"/>
                  <a:gd name="T76" fmla="*/ 12 w 899"/>
                  <a:gd name="T77" fmla="*/ 634 h 1002"/>
                  <a:gd name="T78" fmla="*/ 1 w 899"/>
                  <a:gd name="T79" fmla="*/ 558 h 1002"/>
                  <a:gd name="T80" fmla="*/ 0 w 899"/>
                  <a:gd name="T81" fmla="*/ 494 h 1002"/>
                  <a:gd name="T82" fmla="*/ 6 w 899"/>
                  <a:gd name="T83" fmla="*/ 447 h 1002"/>
                  <a:gd name="T84" fmla="*/ 12 w 899"/>
                  <a:gd name="T85" fmla="*/ 417 h 100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99"/>
                  <a:gd name="T130" fmla="*/ 0 h 1002"/>
                  <a:gd name="T131" fmla="*/ 899 w 899"/>
                  <a:gd name="T132" fmla="*/ 1002 h 100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99" h="1002">
                    <a:moveTo>
                      <a:pt x="12" y="417"/>
                    </a:moveTo>
                    <a:lnTo>
                      <a:pt x="48" y="306"/>
                    </a:lnTo>
                    <a:lnTo>
                      <a:pt x="91" y="227"/>
                    </a:lnTo>
                    <a:lnTo>
                      <a:pt x="139" y="159"/>
                    </a:lnTo>
                    <a:lnTo>
                      <a:pt x="192" y="95"/>
                    </a:lnTo>
                    <a:lnTo>
                      <a:pt x="238" y="60"/>
                    </a:lnTo>
                    <a:lnTo>
                      <a:pt x="299" y="29"/>
                    </a:lnTo>
                    <a:lnTo>
                      <a:pt x="362" y="5"/>
                    </a:lnTo>
                    <a:lnTo>
                      <a:pt x="437" y="0"/>
                    </a:lnTo>
                    <a:lnTo>
                      <a:pt x="529" y="3"/>
                    </a:lnTo>
                    <a:lnTo>
                      <a:pt x="607" y="18"/>
                    </a:lnTo>
                    <a:lnTo>
                      <a:pt x="667" y="44"/>
                    </a:lnTo>
                    <a:lnTo>
                      <a:pt x="733" y="75"/>
                    </a:lnTo>
                    <a:lnTo>
                      <a:pt x="800" y="123"/>
                    </a:lnTo>
                    <a:lnTo>
                      <a:pt x="845" y="171"/>
                    </a:lnTo>
                    <a:lnTo>
                      <a:pt x="872" y="216"/>
                    </a:lnTo>
                    <a:lnTo>
                      <a:pt x="890" y="287"/>
                    </a:lnTo>
                    <a:lnTo>
                      <a:pt x="899" y="342"/>
                    </a:lnTo>
                    <a:lnTo>
                      <a:pt x="894" y="419"/>
                    </a:lnTo>
                    <a:lnTo>
                      <a:pt x="887" y="492"/>
                    </a:lnTo>
                    <a:lnTo>
                      <a:pt x="875" y="553"/>
                    </a:lnTo>
                    <a:lnTo>
                      <a:pt x="848" y="631"/>
                    </a:lnTo>
                    <a:lnTo>
                      <a:pt x="816" y="699"/>
                    </a:lnTo>
                    <a:lnTo>
                      <a:pt x="773" y="782"/>
                    </a:lnTo>
                    <a:lnTo>
                      <a:pt x="736" y="834"/>
                    </a:lnTo>
                    <a:lnTo>
                      <a:pt x="691" y="887"/>
                    </a:lnTo>
                    <a:lnTo>
                      <a:pt x="640" y="936"/>
                    </a:lnTo>
                    <a:lnTo>
                      <a:pt x="578" y="981"/>
                    </a:lnTo>
                    <a:lnTo>
                      <a:pt x="496" y="999"/>
                    </a:lnTo>
                    <a:lnTo>
                      <a:pt x="409" y="1002"/>
                    </a:lnTo>
                    <a:lnTo>
                      <a:pt x="341" y="995"/>
                    </a:lnTo>
                    <a:lnTo>
                      <a:pt x="274" y="983"/>
                    </a:lnTo>
                    <a:lnTo>
                      <a:pt x="218" y="971"/>
                    </a:lnTo>
                    <a:lnTo>
                      <a:pt x="157" y="945"/>
                    </a:lnTo>
                    <a:lnTo>
                      <a:pt x="105" y="909"/>
                    </a:lnTo>
                    <a:lnTo>
                      <a:pt x="72" y="866"/>
                    </a:lnTo>
                    <a:lnTo>
                      <a:pt x="45" y="801"/>
                    </a:lnTo>
                    <a:lnTo>
                      <a:pt x="24" y="729"/>
                    </a:lnTo>
                    <a:lnTo>
                      <a:pt x="12" y="634"/>
                    </a:lnTo>
                    <a:lnTo>
                      <a:pt x="1" y="558"/>
                    </a:lnTo>
                    <a:lnTo>
                      <a:pt x="0" y="494"/>
                    </a:lnTo>
                    <a:lnTo>
                      <a:pt x="6" y="447"/>
                    </a:lnTo>
                    <a:lnTo>
                      <a:pt x="12" y="417"/>
                    </a:lnTo>
                    <a:close/>
                  </a:path>
                </a:pathLst>
              </a:custGeom>
              <a:blipFill dpi="0" rotWithShape="0">
                <a:blip cstate="print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2" name="Freeform 12"/>
              <p:cNvSpPr>
                <a:spLocks/>
              </p:cNvSpPr>
              <p:nvPr/>
            </p:nvSpPr>
            <p:spPr bwMode="auto">
              <a:xfrm>
                <a:off x="2242" y="2521"/>
                <a:ext cx="698" cy="626"/>
              </a:xfrm>
              <a:custGeom>
                <a:avLst/>
                <a:gdLst>
                  <a:gd name="T0" fmla="*/ 161 w 698"/>
                  <a:gd name="T1" fmla="*/ 0 h 626"/>
                  <a:gd name="T2" fmla="*/ 214 w 698"/>
                  <a:gd name="T3" fmla="*/ 8 h 626"/>
                  <a:gd name="T4" fmla="*/ 280 w 698"/>
                  <a:gd name="T5" fmla="*/ 18 h 626"/>
                  <a:gd name="T6" fmla="*/ 382 w 698"/>
                  <a:gd name="T7" fmla="*/ 29 h 626"/>
                  <a:gd name="T8" fmla="*/ 473 w 698"/>
                  <a:gd name="T9" fmla="*/ 33 h 626"/>
                  <a:gd name="T10" fmla="*/ 587 w 698"/>
                  <a:gd name="T11" fmla="*/ 35 h 626"/>
                  <a:gd name="T12" fmla="*/ 695 w 698"/>
                  <a:gd name="T13" fmla="*/ 42 h 626"/>
                  <a:gd name="T14" fmla="*/ 698 w 698"/>
                  <a:gd name="T15" fmla="*/ 56 h 626"/>
                  <a:gd name="T16" fmla="*/ 662 w 698"/>
                  <a:gd name="T17" fmla="*/ 212 h 626"/>
                  <a:gd name="T18" fmla="*/ 622 w 698"/>
                  <a:gd name="T19" fmla="*/ 379 h 626"/>
                  <a:gd name="T20" fmla="*/ 598 w 698"/>
                  <a:gd name="T21" fmla="*/ 481 h 626"/>
                  <a:gd name="T22" fmla="*/ 553 w 698"/>
                  <a:gd name="T23" fmla="*/ 626 h 626"/>
                  <a:gd name="T24" fmla="*/ 310 w 698"/>
                  <a:gd name="T25" fmla="*/ 590 h 626"/>
                  <a:gd name="T26" fmla="*/ 175 w 698"/>
                  <a:gd name="T27" fmla="*/ 575 h 626"/>
                  <a:gd name="T28" fmla="*/ 37 w 698"/>
                  <a:gd name="T29" fmla="*/ 570 h 626"/>
                  <a:gd name="T30" fmla="*/ 12 w 698"/>
                  <a:gd name="T31" fmla="*/ 570 h 626"/>
                  <a:gd name="T32" fmla="*/ 0 w 698"/>
                  <a:gd name="T33" fmla="*/ 564 h 626"/>
                  <a:gd name="T34" fmla="*/ 63 w 698"/>
                  <a:gd name="T35" fmla="*/ 273 h 626"/>
                  <a:gd name="T36" fmla="*/ 108 w 698"/>
                  <a:gd name="T37" fmla="*/ 98 h 626"/>
                  <a:gd name="T38" fmla="*/ 161 w 698"/>
                  <a:gd name="T39" fmla="*/ 0 h 62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98"/>
                  <a:gd name="T61" fmla="*/ 0 h 626"/>
                  <a:gd name="T62" fmla="*/ 698 w 698"/>
                  <a:gd name="T63" fmla="*/ 626 h 62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98" h="626">
                    <a:moveTo>
                      <a:pt x="161" y="0"/>
                    </a:moveTo>
                    <a:lnTo>
                      <a:pt x="214" y="8"/>
                    </a:lnTo>
                    <a:lnTo>
                      <a:pt x="280" y="18"/>
                    </a:lnTo>
                    <a:lnTo>
                      <a:pt x="382" y="29"/>
                    </a:lnTo>
                    <a:lnTo>
                      <a:pt x="473" y="33"/>
                    </a:lnTo>
                    <a:lnTo>
                      <a:pt x="587" y="35"/>
                    </a:lnTo>
                    <a:lnTo>
                      <a:pt x="695" y="42"/>
                    </a:lnTo>
                    <a:lnTo>
                      <a:pt x="698" y="56"/>
                    </a:lnTo>
                    <a:lnTo>
                      <a:pt x="662" y="212"/>
                    </a:lnTo>
                    <a:lnTo>
                      <a:pt x="622" y="379"/>
                    </a:lnTo>
                    <a:lnTo>
                      <a:pt x="598" y="481"/>
                    </a:lnTo>
                    <a:lnTo>
                      <a:pt x="553" y="626"/>
                    </a:lnTo>
                    <a:lnTo>
                      <a:pt x="310" y="590"/>
                    </a:lnTo>
                    <a:lnTo>
                      <a:pt x="175" y="575"/>
                    </a:lnTo>
                    <a:lnTo>
                      <a:pt x="37" y="570"/>
                    </a:lnTo>
                    <a:lnTo>
                      <a:pt x="12" y="570"/>
                    </a:lnTo>
                    <a:lnTo>
                      <a:pt x="0" y="564"/>
                    </a:lnTo>
                    <a:lnTo>
                      <a:pt x="63" y="273"/>
                    </a:lnTo>
                    <a:lnTo>
                      <a:pt x="108" y="98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grpSp>
            <p:nvGrpSpPr>
              <p:cNvPr id="23" name="Group 13"/>
              <p:cNvGrpSpPr>
                <a:grpSpLocks/>
              </p:cNvGrpSpPr>
              <p:nvPr/>
            </p:nvGrpSpPr>
            <p:grpSpPr bwMode="auto">
              <a:xfrm>
                <a:off x="2066" y="3211"/>
                <a:ext cx="786" cy="445"/>
                <a:chOff x="2066" y="3211"/>
                <a:chExt cx="786" cy="445"/>
              </a:xfrm>
            </p:grpSpPr>
            <p:sp>
              <p:nvSpPr>
                <p:cNvPr id="42" name="Freeform 14"/>
                <p:cNvSpPr>
                  <a:spLocks/>
                </p:cNvSpPr>
                <p:nvPr/>
              </p:nvSpPr>
              <p:spPr bwMode="auto">
                <a:xfrm>
                  <a:off x="2105" y="3211"/>
                  <a:ext cx="747" cy="220"/>
                </a:xfrm>
                <a:custGeom>
                  <a:avLst/>
                  <a:gdLst>
                    <a:gd name="T0" fmla="*/ 149 w 747"/>
                    <a:gd name="T1" fmla="*/ 20 h 220"/>
                    <a:gd name="T2" fmla="*/ 86 w 747"/>
                    <a:gd name="T3" fmla="*/ 8 h 220"/>
                    <a:gd name="T4" fmla="*/ 27 w 747"/>
                    <a:gd name="T5" fmla="*/ 0 h 220"/>
                    <a:gd name="T6" fmla="*/ 11 w 747"/>
                    <a:gd name="T7" fmla="*/ 3 h 220"/>
                    <a:gd name="T8" fmla="*/ 2 w 747"/>
                    <a:gd name="T9" fmla="*/ 30 h 220"/>
                    <a:gd name="T10" fmla="*/ 0 w 747"/>
                    <a:gd name="T11" fmla="*/ 68 h 220"/>
                    <a:gd name="T12" fmla="*/ 8 w 747"/>
                    <a:gd name="T13" fmla="*/ 80 h 220"/>
                    <a:gd name="T14" fmla="*/ 33 w 747"/>
                    <a:gd name="T15" fmla="*/ 84 h 220"/>
                    <a:gd name="T16" fmla="*/ 131 w 747"/>
                    <a:gd name="T17" fmla="*/ 95 h 220"/>
                    <a:gd name="T18" fmla="*/ 258 w 747"/>
                    <a:gd name="T19" fmla="*/ 114 h 220"/>
                    <a:gd name="T20" fmla="*/ 390 w 747"/>
                    <a:gd name="T21" fmla="*/ 138 h 220"/>
                    <a:gd name="T22" fmla="*/ 528 w 747"/>
                    <a:gd name="T23" fmla="*/ 168 h 220"/>
                    <a:gd name="T24" fmla="*/ 631 w 747"/>
                    <a:gd name="T25" fmla="*/ 194 h 220"/>
                    <a:gd name="T26" fmla="*/ 699 w 747"/>
                    <a:gd name="T27" fmla="*/ 216 h 220"/>
                    <a:gd name="T28" fmla="*/ 715 w 747"/>
                    <a:gd name="T29" fmla="*/ 220 h 220"/>
                    <a:gd name="T30" fmla="*/ 720 w 747"/>
                    <a:gd name="T31" fmla="*/ 219 h 220"/>
                    <a:gd name="T32" fmla="*/ 727 w 747"/>
                    <a:gd name="T33" fmla="*/ 213 h 220"/>
                    <a:gd name="T34" fmla="*/ 747 w 747"/>
                    <a:gd name="T35" fmla="*/ 162 h 220"/>
                    <a:gd name="T36" fmla="*/ 747 w 747"/>
                    <a:gd name="T37" fmla="*/ 146 h 220"/>
                    <a:gd name="T38" fmla="*/ 727 w 747"/>
                    <a:gd name="T39" fmla="*/ 138 h 220"/>
                    <a:gd name="T40" fmla="*/ 601 w 747"/>
                    <a:gd name="T41" fmla="*/ 108 h 220"/>
                    <a:gd name="T42" fmla="*/ 561 w 747"/>
                    <a:gd name="T43" fmla="*/ 117 h 220"/>
                    <a:gd name="T44" fmla="*/ 724 w 747"/>
                    <a:gd name="T45" fmla="*/ 158 h 220"/>
                    <a:gd name="T46" fmla="*/ 726 w 747"/>
                    <a:gd name="T47" fmla="*/ 164 h 220"/>
                    <a:gd name="T48" fmla="*/ 711 w 747"/>
                    <a:gd name="T49" fmla="*/ 200 h 220"/>
                    <a:gd name="T50" fmla="*/ 703 w 747"/>
                    <a:gd name="T51" fmla="*/ 201 h 220"/>
                    <a:gd name="T52" fmla="*/ 571 w 747"/>
                    <a:gd name="T53" fmla="*/ 164 h 220"/>
                    <a:gd name="T54" fmla="*/ 447 w 747"/>
                    <a:gd name="T55" fmla="*/ 137 h 220"/>
                    <a:gd name="T56" fmla="*/ 333 w 747"/>
                    <a:gd name="T57" fmla="*/ 113 h 220"/>
                    <a:gd name="T58" fmla="*/ 225 w 747"/>
                    <a:gd name="T59" fmla="*/ 93 h 220"/>
                    <a:gd name="T60" fmla="*/ 120 w 747"/>
                    <a:gd name="T61" fmla="*/ 77 h 220"/>
                    <a:gd name="T62" fmla="*/ 116 w 747"/>
                    <a:gd name="T63" fmla="*/ 78 h 220"/>
                    <a:gd name="T64" fmla="*/ 33 w 747"/>
                    <a:gd name="T65" fmla="*/ 65 h 220"/>
                    <a:gd name="T66" fmla="*/ 17 w 747"/>
                    <a:gd name="T67" fmla="*/ 60 h 220"/>
                    <a:gd name="T68" fmla="*/ 20 w 747"/>
                    <a:gd name="T69" fmla="*/ 44 h 220"/>
                    <a:gd name="T70" fmla="*/ 26 w 747"/>
                    <a:gd name="T71" fmla="*/ 20 h 220"/>
                    <a:gd name="T72" fmla="*/ 45 w 747"/>
                    <a:gd name="T73" fmla="*/ 17 h 220"/>
                    <a:gd name="T74" fmla="*/ 206 w 747"/>
                    <a:gd name="T75" fmla="*/ 53 h 220"/>
                    <a:gd name="T76" fmla="*/ 201 w 747"/>
                    <a:gd name="T77" fmla="*/ 54 h 220"/>
                    <a:gd name="T78" fmla="*/ 149 w 747"/>
                    <a:gd name="T79" fmla="*/ 20 h 22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747"/>
                    <a:gd name="T121" fmla="*/ 0 h 220"/>
                    <a:gd name="T122" fmla="*/ 747 w 747"/>
                    <a:gd name="T123" fmla="*/ 220 h 22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747" h="220">
                      <a:moveTo>
                        <a:pt x="149" y="20"/>
                      </a:moveTo>
                      <a:lnTo>
                        <a:pt x="86" y="8"/>
                      </a:lnTo>
                      <a:lnTo>
                        <a:pt x="27" y="0"/>
                      </a:lnTo>
                      <a:lnTo>
                        <a:pt x="11" y="3"/>
                      </a:lnTo>
                      <a:lnTo>
                        <a:pt x="2" y="30"/>
                      </a:lnTo>
                      <a:lnTo>
                        <a:pt x="0" y="68"/>
                      </a:lnTo>
                      <a:lnTo>
                        <a:pt x="8" y="80"/>
                      </a:lnTo>
                      <a:lnTo>
                        <a:pt x="33" y="84"/>
                      </a:lnTo>
                      <a:lnTo>
                        <a:pt x="131" y="95"/>
                      </a:lnTo>
                      <a:lnTo>
                        <a:pt x="258" y="114"/>
                      </a:lnTo>
                      <a:lnTo>
                        <a:pt x="390" y="138"/>
                      </a:lnTo>
                      <a:lnTo>
                        <a:pt x="528" y="168"/>
                      </a:lnTo>
                      <a:lnTo>
                        <a:pt x="631" y="194"/>
                      </a:lnTo>
                      <a:lnTo>
                        <a:pt x="699" y="216"/>
                      </a:lnTo>
                      <a:lnTo>
                        <a:pt x="715" y="220"/>
                      </a:lnTo>
                      <a:lnTo>
                        <a:pt x="720" y="219"/>
                      </a:lnTo>
                      <a:lnTo>
                        <a:pt x="727" y="213"/>
                      </a:lnTo>
                      <a:lnTo>
                        <a:pt x="747" y="162"/>
                      </a:lnTo>
                      <a:lnTo>
                        <a:pt x="747" y="146"/>
                      </a:lnTo>
                      <a:lnTo>
                        <a:pt x="727" y="138"/>
                      </a:lnTo>
                      <a:lnTo>
                        <a:pt x="601" y="108"/>
                      </a:lnTo>
                      <a:lnTo>
                        <a:pt x="561" y="117"/>
                      </a:lnTo>
                      <a:lnTo>
                        <a:pt x="724" y="158"/>
                      </a:lnTo>
                      <a:lnTo>
                        <a:pt x="726" y="164"/>
                      </a:lnTo>
                      <a:lnTo>
                        <a:pt x="711" y="200"/>
                      </a:lnTo>
                      <a:lnTo>
                        <a:pt x="703" y="201"/>
                      </a:lnTo>
                      <a:lnTo>
                        <a:pt x="571" y="164"/>
                      </a:lnTo>
                      <a:lnTo>
                        <a:pt x="447" y="137"/>
                      </a:lnTo>
                      <a:lnTo>
                        <a:pt x="333" y="113"/>
                      </a:lnTo>
                      <a:lnTo>
                        <a:pt x="225" y="93"/>
                      </a:lnTo>
                      <a:lnTo>
                        <a:pt x="120" y="77"/>
                      </a:lnTo>
                      <a:lnTo>
                        <a:pt x="116" y="78"/>
                      </a:lnTo>
                      <a:lnTo>
                        <a:pt x="33" y="65"/>
                      </a:lnTo>
                      <a:lnTo>
                        <a:pt x="17" y="60"/>
                      </a:lnTo>
                      <a:lnTo>
                        <a:pt x="20" y="44"/>
                      </a:lnTo>
                      <a:lnTo>
                        <a:pt x="26" y="20"/>
                      </a:lnTo>
                      <a:lnTo>
                        <a:pt x="45" y="17"/>
                      </a:lnTo>
                      <a:lnTo>
                        <a:pt x="206" y="53"/>
                      </a:lnTo>
                      <a:lnTo>
                        <a:pt x="201" y="54"/>
                      </a:lnTo>
                      <a:lnTo>
                        <a:pt x="149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43" name="Freeform 15"/>
                <p:cNvSpPr>
                  <a:spLocks/>
                </p:cNvSpPr>
                <p:nvPr/>
              </p:nvSpPr>
              <p:spPr bwMode="auto">
                <a:xfrm>
                  <a:off x="2066" y="3295"/>
                  <a:ext cx="173" cy="265"/>
                </a:xfrm>
                <a:custGeom>
                  <a:avLst/>
                  <a:gdLst>
                    <a:gd name="T0" fmla="*/ 108 w 173"/>
                    <a:gd name="T1" fmla="*/ 0 h 265"/>
                    <a:gd name="T2" fmla="*/ 26 w 173"/>
                    <a:gd name="T3" fmla="*/ 166 h 265"/>
                    <a:gd name="T4" fmla="*/ 2 w 173"/>
                    <a:gd name="T5" fmla="*/ 226 h 265"/>
                    <a:gd name="T6" fmla="*/ 0 w 173"/>
                    <a:gd name="T7" fmla="*/ 249 h 265"/>
                    <a:gd name="T8" fmla="*/ 8 w 173"/>
                    <a:gd name="T9" fmla="*/ 253 h 265"/>
                    <a:gd name="T10" fmla="*/ 27 w 173"/>
                    <a:gd name="T11" fmla="*/ 259 h 265"/>
                    <a:gd name="T12" fmla="*/ 66 w 173"/>
                    <a:gd name="T13" fmla="*/ 265 h 265"/>
                    <a:gd name="T14" fmla="*/ 78 w 173"/>
                    <a:gd name="T15" fmla="*/ 256 h 265"/>
                    <a:gd name="T16" fmla="*/ 80 w 173"/>
                    <a:gd name="T17" fmla="*/ 235 h 265"/>
                    <a:gd name="T18" fmla="*/ 105 w 173"/>
                    <a:gd name="T19" fmla="*/ 154 h 265"/>
                    <a:gd name="T20" fmla="*/ 137 w 173"/>
                    <a:gd name="T21" fmla="*/ 72 h 265"/>
                    <a:gd name="T22" fmla="*/ 173 w 173"/>
                    <a:gd name="T23" fmla="*/ 8 h 265"/>
                    <a:gd name="T24" fmla="*/ 155 w 173"/>
                    <a:gd name="T25" fmla="*/ 6 h 265"/>
                    <a:gd name="T26" fmla="*/ 113 w 173"/>
                    <a:gd name="T27" fmla="*/ 90 h 265"/>
                    <a:gd name="T28" fmla="*/ 86 w 173"/>
                    <a:gd name="T29" fmla="*/ 153 h 265"/>
                    <a:gd name="T30" fmla="*/ 69 w 173"/>
                    <a:gd name="T31" fmla="*/ 210 h 265"/>
                    <a:gd name="T32" fmla="*/ 59 w 173"/>
                    <a:gd name="T33" fmla="*/ 240 h 265"/>
                    <a:gd name="T34" fmla="*/ 53 w 173"/>
                    <a:gd name="T35" fmla="*/ 244 h 265"/>
                    <a:gd name="T36" fmla="*/ 20 w 173"/>
                    <a:gd name="T37" fmla="*/ 238 h 265"/>
                    <a:gd name="T38" fmla="*/ 17 w 173"/>
                    <a:gd name="T39" fmla="*/ 228 h 265"/>
                    <a:gd name="T40" fmla="*/ 42 w 173"/>
                    <a:gd name="T41" fmla="*/ 169 h 265"/>
                    <a:gd name="T42" fmla="*/ 72 w 173"/>
                    <a:gd name="T43" fmla="*/ 107 h 265"/>
                    <a:gd name="T44" fmla="*/ 110 w 173"/>
                    <a:gd name="T45" fmla="*/ 36 h 265"/>
                    <a:gd name="T46" fmla="*/ 125 w 173"/>
                    <a:gd name="T47" fmla="*/ 0 h 265"/>
                    <a:gd name="T48" fmla="*/ 108 w 173"/>
                    <a:gd name="T49" fmla="*/ 0 h 26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73"/>
                    <a:gd name="T76" fmla="*/ 0 h 265"/>
                    <a:gd name="T77" fmla="*/ 173 w 173"/>
                    <a:gd name="T78" fmla="*/ 265 h 26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73" h="265">
                      <a:moveTo>
                        <a:pt x="108" y="0"/>
                      </a:moveTo>
                      <a:lnTo>
                        <a:pt x="26" y="166"/>
                      </a:lnTo>
                      <a:lnTo>
                        <a:pt x="2" y="226"/>
                      </a:lnTo>
                      <a:lnTo>
                        <a:pt x="0" y="249"/>
                      </a:lnTo>
                      <a:lnTo>
                        <a:pt x="8" y="253"/>
                      </a:lnTo>
                      <a:lnTo>
                        <a:pt x="27" y="259"/>
                      </a:lnTo>
                      <a:lnTo>
                        <a:pt x="66" y="265"/>
                      </a:lnTo>
                      <a:lnTo>
                        <a:pt x="78" y="256"/>
                      </a:lnTo>
                      <a:lnTo>
                        <a:pt x="80" y="235"/>
                      </a:lnTo>
                      <a:lnTo>
                        <a:pt x="105" y="154"/>
                      </a:lnTo>
                      <a:lnTo>
                        <a:pt x="137" y="72"/>
                      </a:lnTo>
                      <a:lnTo>
                        <a:pt x="173" y="8"/>
                      </a:lnTo>
                      <a:lnTo>
                        <a:pt x="155" y="6"/>
                      </a:lnTo>
                      <a:lnTo>
                        <a:pt x="113" y="90"/>
                      </a:lnTo>
                      <a:lnTo>
                        <a:pt x="86" y="153"/>
                      </a:lnTo>
                      <a:lnTo>
                        <a:pt x="69" y="210"/>
                      </a:lnTo>
                      <a:lnTo>
                        <a:pt x="59" y="240"/>
                      </a:lnTo>
                      <a:lnTo>
                        <a:pt x="53" y="244"/>
                      </a:lnTo>
                      <a:lnTo>
                        <a:pt x="20" y="238"/>
                      </a:lnTo>
                      <a:lnTo>
                        <a:pt x="17" y="228"/>
                      </a:lnTo>
                      <a:lnTo>
                        <a:pt x="42" y="169"/>
                      </a:lnTo>
                      <a:lnTo>
                        <a:pt x="72" y="107"/>
                      </a:lnTo>
                      <a:lnTo>
                        <a:pt x="110" y="36"/>
                      </a:lnTo>
                      <a:lnTo>
                        <a:pt x="125" y="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44" name="Freeform 16"/>
                <p:cNvSpPr>
                  <a:spLocks/>
                </p:cNvSpPr>
                <p:nvPr/>
              </p:nvSpPr>
              <p:spPr bwMode="auto">
                <a:xfrm>
                  <a:off x="2660" y="3379"/>
                  <a:ext cx="99" cy="277"/>
                </a:xfrm>
                <a:custGeom>
                  <a:avLst/>
                  <a:gdLst>
                    <a:gd name="T0" fmla="*/ 79 w 99"/>
                    <a:gd name="T1" fmla="*/ 23 h 277"/>
                    <a:gd name="T2" fmla="*/ 93 w 99"/>
                    <a:gd name="T3" fmla="*/ 120 h 277"/>
                    <a:gd name="T4" fmla="*/ 99 w 99"/>
                    <a:gd name="T5" fmla="*/ 195 h 277"/>
                    <a:gd name="T6" fmla="*/ 99 w 99"/>
                    <a:gd name="T7" fmla="*/ 247 h 277"/>
                    <a:gd name="T8" fmla="*/ 96 w 99"/>
                    <a:gd name="T9" fmla="*/ 270 h 277"/>
                    <a:gd name="T10" fmla="*/ 87 w 99"/>
                    <a:gd name="T11" fmla="*/ 277 h 277"/>
                    <a:gd name="T12" fmla="*/ 31 w 99"/>
                    <a:gd name="T13" fmla="*/ 277 h 277"/>
                    <a:gd name="T14" fmla="*/ 21 w 99"/>
                    <a:gd name="T15" fmla="*/ 271 h 277"/>
                    <a:gd name="T16" fmla="*/ 13 w 99"/>
                    <a:gd name="T17" fmla="*/ 258 h 277"/>
                    <a:gd name="T18" fmla="*/ 9 w 99"/>
                    <a:gd name="T19" fmla="*/ 175 h 277"/>
                    <a:gd name="T20" fmla="*/ 9 w 99"/>
                    <a:gd name="T21" fmla="*/ 91 h 277"/>
                    <a:gd name="T22" fmla="*/ 0 w 99"/>
                    <a:gd name="T23" fmla="*/ 0 h 277"/>
                    <a:gd name="T24" fmla="*/ 15 w 99"/>
                    <a:gd name="T25" fmla="*/ 6 h 277"/>
                    <a:gd name="T26" fmla="*/ 22 w 99"/>
                    <a:gd name="T27" fmla="*/ 67 h 277"/>
                    <a:gd name="T28" fmla="*/ 28 w 99"/>
                    <a:gd name="T29" fmla="*/ 163 h 277"/>
                    <a:gd name="T30" fmla="*/ 34 w 99"/>
                    <a:gd name="T31" fmla="*/ 244 h 277"/>
                    <a:gd name="T32" fmla="*/ 36 w 99"/>
                    <a:gd name="T33" fmla="*/ 256 h 277"/>
                    <a:gd name="T34" fmla="*/ 45 w 99"/>
                    <a:gd name="T35" fmla="*/ 259 h 277"/>
                    <a:gd name="T36" fmla="*/ 75 w 99"/>
                    <a:gd name="T37" fmla="*/ 258 h 277"/>
                    <a:gd name="T38" fmla="*/ 79 w 99"/>
                    <a:gd name="T39" fmla="*/ 252 h 277"/>
                    <a:gd name="T40" fmla="*/ 82 w 99"/>
                    <a:gd name="T41" fmla="*/ 193 h 277"/>
                    <a:gd name="T42" fmla="*/ 76 w 99"/>
                    <a:gd name="T43" fmla="*/ 120 h 277"/>
                    <a:gd name="T44" fmla="*/ 66 w 99"/>
                    <a:gd name="T45" fmla="*/ 51 h 277"/>
                    <a:gd name="T46" fmla="*/ 60 w 99"/>
                    <a:gd name="T47" fmla="*/ 18 h 277"/>
                    <a:gd name="T48" fmla="*/ 79 w 99"/>
                    <a:gd name="T49" fmla="*/ 23 h 27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9"/>
                    <a:gd name="T76" fmla="*/ 0 h 277"/>
                    <a:gd name="T77" fmla="*/ 99 w 99"/>
                    <a:gd name="T78" fmla="*/ 277 h 27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9" h="277">
                      <a:moveTo>
                        <a:pt x="79" y="23"/>
                      </a:moveTo>
                      <a:lnTo>
                        <a:pt x="93" y="120"/>
                      </a:lnTo>
                      <a:lnTo>
                        <a:pt x="99" y="195"/>
                      </a:lnTo>
                      <a:lnTo>
                        <a:pt x="99" y="247"/>
                      </a:lnTo>
                      <a:lnTo>
                        <a:pt x="96" y="270"/>
                      </a:lnTo>
                      <a:lnTo>
                        <a:pt x="87" y="277"/>
                      </a:lnTo>
                      <a:lnTo>
                        <a:pt x="31" y="277"/>
                      </a:lnTo>
                      <a:lnTo>
                        <a:pt x="21" y="271"/>
                      </a:lnTo>
                      <a:lnTo>
                        <a:pt x="13" y="258"/>
                      </a:lnTo>
                      <a:lnTo>
                        <a:pt x="9" y="175"/>
                      </a:lnTo>
                      <a:lnTo>
                        <a:pt x="9" y="91"/>
                      </a:lnTo>
                      <a:lnTo>
                        <a:pt x="0" y="0"/>
                      </a:lnTo>
                      <a:lnTo>
                        <a:pt x="15" y="6"/>
                      </a:lnTo>
                      <a:lnTo>
                        <a:pt x="22" y="67"/>
                      </a:lnTo>
                      <a:lnTo>
                        <a:pt x="28" y="163"/>
                      </a:lnTo>
                      <a:lnTo>
                        <a:pt x="34" y="244"/>
                      </a:lnTo>
                      <a:lnTo>
                        <a:pt x="36" y="256"/>
                      </a:lnTo>
                      <a:lnTo>
                        <a:pt x="45" y="259"/>
                      </a:lnTo>
                      <a:lnTo>
                        <a:pt x="75" y="258"/>
                      </a:lnTo>
                      <a:lnTo>
                        <a:pt x="79" y="252"/>
                      </a:lnTo>
                      <a:lnTo>
                        <a:pt x="82" y="193"/>
                      </a:lnTo>
                      <a:lnTo>
                        <a:pt x="76" y="120"/>
                      </a:lnTo>
                      <a:lnTo>
                        <a:pt x="66" y="51"/>
                      </a:lnTo>
                      <a:lnTo>
                        <a:pt x="60" y="18"/>
                      </a:lnTo>
                      <a:lnTo>
                        <a:pt x="79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</p:grpSp>
          <p:grpSp>
            <p:nvGrpSpPr>
              <p:cNvPr id="24" name="Group 17"/>
              <p:cNvGrpSpPr>
                <a:grpSpLocks/>
              </p:cNvGrpSpPr>
              <p:nvPr/>
            </p:nvGrpSpPr>
            <p:grpSpPr bwMode="auto">
              <a:xfrm>
                <a:off x="2149" y="2311"/>
                <a:ext cx="918" cy="1020"/>
                <a:chOff x="2149" y="2311"/>
                <a:chExt cx="918" cy="1020"/>
              </a:xfrm>
            </p:grpSpPr>
            <p:sp>
              <p:nvSpPr>
                <p:cNvPr id="40" name="Freeform 18"/>
                <p:cNvSpPr>
                  <a:spLocks/>
                </p:cNvSpPr>
                <p:nvPr/>
              </p:nvSpPr>
              <p:spPr bwMode="auto">
                <a:xfrm>
                  <a:off x="2161" y="2860"/>
                  <a:ext cx="866" cy="471"/>
                </a:xfrm>
                <a:custGeom>
                  <a:avLst/>
                  <a:gdLst>
                    <a:gd name="T0" fmla="*/ 0 w 866"/>
                    <a:gd name="T1" fmla="*/ 115 h 471"/>
                    <a:gd name="T2" fmla="*/ 15 w 866"/>
                    <a:gd name="T3" fmla="*/ 203 h 471"/>
                    <a:gd name="T4" fmla="*/ 30 w 866"/>
                    <a:gd name="T5" fmla="*/ 258 h 471"/>
                    <a:gd name="T6" fmla="*/ 43 w 866"/>
                    <a:gd name="T7" fmla="*/ 297 h 471"/>
                    <a:gd name="T8" fmla="*/ 60 w 866"/>
                    <a:gd name="T9" fmla="*/ 327 h 471"/>
                    <a:gd name="T10" fmla="*/ 81 w 866"/>
                    <a:gd name="T11" fmla="*/ 360 h 471"/>
                    <a:gd name="T12" fmla="*/ 102 w 866"/>
                    <a:gd name="T13" fmla="*/ 381 h 471"/>
                    <a:gd name="T14" fmla="*/ 132 w 866"/>
                    <a:gd name="T15" fmla="*/ 401 h 471"/>
                    <a:gd name="T16" fmla="*/ 165 w 866"/>
                    <a:gd name="T17" fmla="*/ 419 h 471"/>
                    <a:gd name="T18" fmla="*/ 195 w 866"/>
                    <a:gd name="T19" fmla="*/ 432 h 471"/>
                    <a:gd name="T20" fmla="*/ 235 w 866"/>
                    <a:gd name="T21" fmla="*/ 443 h 471"/>
                    <a:gd name="T22" fmla="*/ 278 w 866"/>
                    <a:gd name="T23" fmla="*/ 452 h 471"/>
                    <a:gd name="T24" fmla="*/ 334 w 866"/>
                    <a:gd name="T25" fmla="*/ 461 h 471"/>
                    <a:gd name="T26" fmla="*/ 391 w 866"/>
                    <a:gd name="T27" fmla="*/ 467 h 471"/>
                    <a:gd name="T28" fmla="*/ 442 w 866"/>
                    <a:gd name="T29" fmla="*/ 471 h 471"/>
                    <a:gd name="T30" fmla="*/ 493 w 866"/>
                    <a:gd name="T31" fmla="*/ 470 h 471"/>
                    <a:gd name="T32" fmla="*/ 526 w 866"/>
                    <a:gd name="T33" fmla="*/ 467 h 471"/>
                    <a:gd name="T34" fmla="*/ 563 w 866"/>
                    <a:gd name="T35" fmla="*/ 458 h 471"/>
                    <a:gd name="T36" fmla="*/ 595 w 866"/>
                    <a:gd name="T37" fmla="*/ 441 h 471"/>
                    <a:gd name="T38" fmla="*/ 634 w 866"/>
                    <a:gd name="T39" fmla="*/ 414 h 471"/>
                    <a:gd name="T40" fmla="*/ 676 w 866"/>
                    <a:gd name="T41" fmla="*/ 377 h 471"/>
                    <a:gd name="T42" fmla="*/ 721 w 866"/>
                    <a:gd name="T43" fmla="*/ 327 h 471"/>
                    <a:gd name="T44" fmla="*/ 759 w 866"/>
                    <a:gd name="T45" fmla="*/ 273 h 471"/>
                    <a:gd name="T46" fmla="*/ 795 w 866"/>
                    <a:gd name="T47" fmla="*/ 216 h 471"/>
                    <a:gd name="T48" fmla="*/ 839 w 866"/>
                    <a:gd name="T49" fmla="*/ 129 h 471"/>
                    <a:gd name="T50" fmla="*/ 861 w 866"/>
                    <a:gd name="T51" fmla="*/ 63 h 471"/>
                    <a:gd name="T52" fmla="*/ 866 w 866"/>
                    <a:gd name="T53" fmla="*/ 0 h 471"/>
                    <a:gd name="T54" fmla="*/ 843 w 866"/>
                    <a:gd name="T55" fmla="*/ 67 h 471"/>
                    <a:gd name="T56" fmla="*/ 809 w 866"/>
                    <a:gd name="T57" fmla="*/ 150 h 471"/>
                    <a:gd name="T58" fmla="*/ 768 w 866"/>
                    <a:gd name="T59" fmla="*/ 221 h 471"/>
                    <a:gd name="T60" fmla="*/ 724 w 866"/>
                    <a:gd name="T61" fmla="*/ 291 h 471"/>
                    <a:gd name="T62" fmla="*/ 673 w 866"/>
                    <a:gd name="T63" fmla="*/ 351 h 471"/>
                    <a:gd name="T64" fmla="*/ 622 w 866"/>
                    <a:gd name="T65" fmla="*/ 398 h 471"/>
                    <a:gd name="T66" fmla="*/ 577 w 866"/>
                    <a:gd name="T67" fmla="*/ 426 h 471"/>
                    <a:gd name="T68" fmla="*/ 545 w 866"/>
                    <a:gd name="T69" fmla="*/ 441 h 471"/>
                    <a:gd name="T70" fmla="*/ 500 w 866"/>
                    <a:gd name="T71" fmla="*/ 449 h 471"/>
                    <a:gd name="T72" fmla="*/ 430 w 866"/>
                    <a:gd name="T73" fmla="*/ 453 h 471"/>
                    <a:gd name="T74" fmla="*/ 356 w 866"/>
                    <a:gd name="T75" fmla="*/ 447 h 471"/>
                    <a:gd name="T76" fmla="*/ 286 w 866"/>
                    <a:gd name="T77" fmla="*/ 438 h 471"/>
                    <a:gd name="T78" fmla="*/ 215 w 866"/>
                    <a:gd name="T79" fmla="*/ 420 h 471"/>
                    <a:gd name="T80" fmla="*/ 153 w 866"/>
                    <a:gd name="T81" fmla="*/ 393 h 471"/>
                    <a:gd name="T82" fmla="*/ 109 w 866"/>
                    <a:gd name="T83" fmla="*/ 363 h 471"/>
                    <a:gd name="T84" fmla="*/ 78 w 866"/>
                    <a:gd name="T85" fmla="*/ 323 h 471"/>
                    <a:gd name="T86" fmla="*/ 57 w 866"/>
                    <a:gd name="T87" fmla="*/ 269 h 471"/>
                    <a:gd name="T88" fmla="*/ 37 w 866"/>
                    <a:gd name="T89" fmla="*/ 209 h 471"/>
                    <a:gd name="T90" fmla="*/ 22 w 866"/>
                    <a:gd name="T91" fmla="*/ 152 h 471"/>
                    <a:gd name="T92" fmla="*/ 0 w 866"/>
                    <a:gd name="T93" fmla="*/ 115 h 47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866"/>
                    <a:gd name="T142" fmla="*/ 0 h 471"/>
                    <a:gd name="T143" fmla="*/ 866 w 866"/>
                    <a:gd name="T144" fmla="*/ 471 h 47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866" h="471">
                      <a:moveTo>
                        <a:pt x="0" y="115"/>
                      </a:moveTo>
                      <a:lnTo>
                        <a:pt x="15" y="203"/>
                      </a:lnTo>
                      <a:lnTo>
                        <a:pt x="30" y="258"/>
                      </a:lnTo>
                      <a:lnTo>
                        <a:pt x="43" y="297"/>
                      </a:lnTo>
                      <a:lnTo>
                        <a:pt x="60" y="327"/>
                      </a:lnTo>
                      <a:lnTo>
                        <a:pt x="81" y="360"/>
                      </a:lnTo>
                      <a:lnTo>
                        <a:pt x="102" y="381"/>
                      </a:lnTo>
                      <a:lnTo>
                        <a:pt x="132" y="401"/>
                      </a:lnTo>
                      <a:lnTo>
                        <a:pt x="165" y="419"/>
                      </a:lnTo>
                      <a:lnTo>
                        <a:pt x="195" y="432"/>
                      </a:lnTo>
                      <a:lnTo>
                        <a:pt x="235" y="443"/>
                      </a:lnTo>
                      <a:lnTo>
                        <a:pt x="278" y="452"/>
                      </a:lnTo>
                      <a:lnTo>
                        <a:pt x="334" y="461"/>
                      </a:lnTo>
                      <a:lnTo>
                        <a:pt x="391" y="467"/>
                      </a:lnTo>
                      <a:lnTo>
                        <a:pt x="442" y="471"/>
                      </a:lnTo>
                      <a:lnTo>
                        <a:pt x="493" y="470"/>
                      </a:lnTo>
                      <a:lnTo>
                        <a:pt x="526" y="467"/>
                      </a:lnTo>
                      <a:lnTo>
                        <a:pt x="563" y="458"/>
                      </a:lnTo>
                      <a:lnTo>
                        <a:pt x="595" y="441"/>
                      </a:lnTo>
                      <a:lnTo>
                        <a:pt x="634" y="414"/>
                      </a:lnTo>
                      <a:lnTo>
                        <a:pt x="676" y="377"/>
                      </a:lnTo>
                      <a:lnTo>
                        <a:pt x="721" y="327"/>
                      </a:lnTo>
                      <a:lnTo>
                        <a:pt x="759" y="273"/>
                      </a:lnTo>
                      <a:lnTo>
                        <a:pt x="795" y="216"/>
                      </a:lnTo>
                      <a:lnTo>
                        <a:pt x="839" y="129"/>
                      </a:lnTo>
                      <a:lnTo>
                        <a:pt x="861" y="63"/>
                      </a:lnTo>
                      <a:lnTo>
                        <a:pt x="866" y="0"/>
                      </a:lnTo>
                      <a:lnTo>
                        <a:pt x="843" y="67"/>
                      </a:lnTo>
                      <a:lnTo>
                        <a:pt x="809" y="150"/>
                      </a:lnTo>
                      <a:lnTo>
                        <a:pt x="768" y="221"/>
                      </a:lnTo>
                      <a:lnTo>
                        <a:pt x="724" y="291"/>
                      </a:lnTo>
                      <a:lnTo>
                        <a:pt x="673" y="351"/>
                      </a:lnTo>
                      <a:lnTo>
                        <a:pt x="622" y="398"/>
                      </a:lnTo>
                      <a:lnTo>
                        <a:pt x="577" y="426"/>
                      </a:lnTo>
                      <a:lnTo>
                        <a:pt x="545" y="441"/>
                      </a:lnTo>
                      <a:lnTo>
                        <a:pt x="500" y="449"/>
                      </a:lnTo>
                      <a:lnTo>
                        <a:pt x="430" y="453"/>
                      </a:lnTo>
                      <a:lnTo>
                        <a:pt x="356" y="447"/>
                      </a:lnTo>
                      <a:lnTo>
                        <a:pt x="286" y="438"/>
                      </a:lnTo>
                      <a:lnTo>
                        <a:pt x="215" y="420"/>
                      </a:lnTo>
                      <a:lnTo>
                        <a:pt x="153" y="393"/>
                      </a:lnTo>
                      <a:lnTo>
                        <a:pt x="109" y="363"/>
                      </a:lnTo>
                      <a:lnTo>
                        <a:pt x="78" y="323"/>
                      </a:lnTo>
                      <a:lnTo>
                        <a:pt x="57" y="269"/>
                      </a:lnTo>
                      <a:lnTo>
                        <a:pt x="37" y="209"/>
                      </a:lnTo>
                      <a:lnTo>
                        <a:pt x="22" y="152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41" name="Freeform 19"/>
                <p:cNvSpPr>
                  <a:spLocks/>
                </p:cNvSpPr>
                <p:nvPr/>
              </p:nvSpPr>
              <p:spPr bwMode="auto">
                <a:xfrm>
                  <a:off x="2149" y="2311"/>
                  <a:ext cx="918" cy="788"/>
                </a:xfrm>
                <a:custGeom>
                  <a:avLst/>
                  <a:gdLst>
                    <a:gd name="T0" fmla="*/ 840 w 918"/>
                    <a:gd name="T1" fmla="*/ 684 h 788"/>
                    <a:gd name="T2" fmla="*/ 863 w 918"/>
                    <a:gd name="T3" fmla="*/ 646 h 788"/>
                    <a:gd name="T4" fmla="*/ 884 w 918"/>
                    <a:gd name="T5" fmla="*/ 588 h 788"/>
                    <a:gd name="T6" fmla="*/ 905 w 918"/>
                    <a:gd name="T7" fmla="*/ 509 h 788"/>
                    <a:gd name="T8" fmla="*/ 917 w 918"/>
                    <a:gd name="T9" fmla="*/ 429 h 788"/>
                    <a:gd name="T10" fmla="*/ 918 w 918"/>
                    <a:gd name="T11" fmla="*/ 342 h 788"/>
                    <a:gd name="T12" fmla="*/ 906 w 918"/>
                    <a:gd name="T13" fmla="*/ 275 h 788"/>
                    <a:gd name="T14" fmla="*/ 891 w 918"/>
                    <a:gd name="T15" fmla="*/ 224 h 788"/>
                    <a:gd name="T16" fmla="*/ 866 w 918"/>
                    <a:gd name="T17" fmla="*/ 179 h 788"/>
                    <a:gd name="T18" fmla="*/ 827 w 918"/>
                    <a:gd name="T19" fmla="*/ 135 h 788"/>
                    <a:gd name="T20" fmla="*/ 788 w 918"/>
                    <a:gd name="T21" fmla="*/ 105 h 788"/>
                    <a:gd name="T22" fmla="*/ 745 w 918"/>
                    <a:gd name="T23" fmla="*/ 74 h 788"/>
                    <a:gd name="T24" fmla="*/ 700 w 918"/>
                    <a:gd name="T25" fmla="*/ 50 h 788"/>
                    <a:gd name="T26" fmla="*/ 656 w 918"/>
                    <a:gd name="T27" fmla="*/ 30 h 788"/>
                    <a:gd name="T28" fmla="*/ 602 w 918"/>
                    <a:gd name="T29" fmla="*/ 15 h 788"/>
                    <a:gd name="T30" fmla="*/ 550 w 918"/>
                    <a:gd name="T31" fmla="*/ 6 h 788"/>
                    <a:gd name="T32" fmla="*/ 481 w 918"/>
                    <a:gd name="T33" fmla="*/ 0 h 788"/>
                    <a:gd name="T34" fmla="*/ 397 w 918"/>
                    <a:gd name="T35" fmla="*/ 2 h 788"/>
                    <a:gd name="T36" fmla="*/ 338 w 918"/>
                    <a:gd name="T37" fmla="*/ 12 h 788"/>
                    <a:gd name="T38" fmla="*/ 286 w 918"/>
                    <a:gd name="T39" fmla="*/ 35 h 788"/>
                    <a:gd name="T40" fmla="*/ 235 w 918"/>
                    <a:gd name="T41" fmla="*/ 60 h 788"/>
                    <a:gd name="T42" fmla="*/ 196 w 918"/>
                    <a:gd name="T43" fmla="*/ 93 h 788"/>
                    <a:gd name="T44" fmla="*/ 157 w 918"/>
                    <a:gd name="T45" fmla="*/ 135 h 788"/>
                    <a:gd name="T46" fmla="*/ 117 w 918"/>
                    <a:gd name="T47" fmla="*/ 188 h 788"/>
                    <a:gd name="T48" fmla="*/ 82 w 918"/>
                    <a:gd name="T49" fmla="*/ 245 h 788"/>
                    <a:gd name="T50" fmla="*/ 54 w 918"/>
                    <a:gd name="T51" fmla="*/ 302 h 788"/>
                    <a:gd name="T52" fmla="*/ 30 w 918"/>
                    <a:gd name="T53" fmla="*/ 365 h 788"/>
                    <a:gd name="T54" fmla="*/ 12 w 918"/>
                    <a:gd name="T55" fmla="*/ 431 h 788"/>
                    <a:gd name="T56" fmla="*/ 3 w 918"/>
                    <a:gd name="T57" fmla="*/ 491 h 788"/>
                    <a:gd name="T58" fmla="*/ 0 w 918"/>
                    <a:gd name="T59" fmla="*/ 552 h 788"/>
                    <a:gd name="T60" fmla="*/ 4 w 918"/>
                    <a:gd name="T61" fmla="*/ 616 h 788"/>
                    <a:gd name="T62" fmla="*/ 15 w 918"/>
                    <a:gd name="T63" fmla="*/ 681 h 788"/>
                    <a:gd name="T64" fmla="*/ 49 w 918"/>
                    <a:gd name="T65" fmla="*/ 788 h 788"/>
                    <a:gd name="T66" fmla="*/ 31 w 918"/>
                    <a:gd name="T67" fmla="*/ 654 h 788"/>
                    <a:gd name="T68" fmla="*/ 21 w 918"/>
                    <a:gd name="T69" fmla="*/ 564 h 788"/>
                    <a:gd name="T70" fmla="*/ 19 w 918"/>
                    <a:gd name="T71" fmla="*/ 501 h 788"/>
                    <a:gd name="T72" fmla="*/ 30 w 918"/>
                    <a:gd name="T73" fmla="*/ 435 h 788"/>
                    <a:gd name="T74" fmla="*/ 51 w 918"/>
                    <a:gd name="T75" fmla="*/ 366 h 788"/>
                    <a:gd name="T76" fmla="*/ 78 w 918"/>
                    <a:gd name="T77" fmla="*/ 294 h 788"/>
                    <a:gd name="T78" fmla="*/ 105 w 918"/>
                    <a:gd name="T79" fmla="*/ 243 h 788"/>
                    <a:gd name="T80" fmla="*/ 150 w 918"/>
                    <a:gd name="T81" fmla="*/ 180 h 788"/>
                    <a:gd name="T82" fmla="*/ 195 w 918"/>
                    <a:gd name="T83" fmla="*/ 123 h 788"/>
                    <a:gd name="T84" fmla="*/ 235 w 918"/>
                    <a:gd name="T85" fmla="*/ 87 h 788"/>
                    <a:gd name="T86" fmla="*/ 277 w 918"/>
                    <a:gd name="T87" fmla="*/ 62 h 788"/>
                    <a:gd name="T88" fmla="*/ 322 w 918"/>
                    <a:gd name="T89" fmla="*/ 41 h 788"/>
                    <a:gd name="T90" fmla="*/ 367 w 918"/>
                    <a:gd name="T91" fmla="*/ 26 h 788"/>
                    <a:gd name="T92" fmla="*/ 427 w 918"/>
                    <a:gd name="T93" fmla="*/ 21 h 788"/>
                    <a:gd name="T94" fmla="*/ 496 w 918"/>
                    <a:gd name="T95" fmla="*/ 23 h 788"/>
                    <a:gd name="T96" fmla="*/ 559 w 918"/>
                    <a:gd name="T97" fmla="*/ 29 h 788"/>
                    <a:gd name="T98" fmla="*/ 622 w 918"/>
                    <a:gd name="T99" fmla="*/ 41 h 788"/>
                    <a:gd name="T100" fmla="*/ 685 w 918"/>
                    <a:gd name="T101" fmla="*/ 66 h 788"/>
                    <a:gd name="T102" fmla="*/ 737 w 918"/>
                    <a:gd name="T103" fmla="*/ 93 h 788"/>
                    <a:gd name="T104" fmla="*/ 791 w 918"/>
                    <a:gd name="T105" fmla="*/ 132 h 788"/>
                    <a:gd name="T106" fmla="*/ 833 w 918"/>
                    <a:gd name="T107" fmla="*/ 173 h 788"/>
                    <a:gd name="T108" fmla="*/ 863 w 918"/>
                    <a:gd name="T109" fmla="*/ 215 h 788"/>
                    <a:gd name="T110" fmla="*/ 881 w 918"/>
                    <a:gd name="T111" fmla="*/ 267 h 788"/>
                    <a:gd name="T112" fmla="*/ 894 w 918"/>
                    <a:gd name="T113" fmla="*/ 327 h 788"/>
                    <a:gd name="T114" fmla="*/ 896 w 918"/>
                    <a:gd name="T115" fmla="*/ 390 h 788"/>
                    <a:gd name="T116" fmla="*/ 891 w 918"/>
                    <a:gd name="T117" fmla="*/ 455 h 788"/>
                    <a:gd name="T118" fmla="*/ 882 w 918"/>
                    <a:gd name="T119" fmla="*/ 510 h 788"/>
                    <a:gd name="T120" fmla="*/ 870 w 918"/>
                    <a:gd name="T121" fmla="*/ 585 h 788"/>
                    <a:gd name="T122" fmla="*/ 852 w 918"/>
                    <a:gd name="T123" fmla="*/ 643 h 788"/>
                    <a:gd name="T124" fmla="*/ 840 w 918"/>
                    <a:gd name="T125" fmla="*/ 684 h 78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918"/>
                    <a:gd name="T190" fmla="*/ 0 h 788"/>
                    <a:gd name="T191" fmla="*/ 918 w 918"/>
                    <a:gd name="T192" fmla="*/ 788 h 788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918" h="788">
                      <a:moveTo>
                        <a:pt x="840" y="684"/>
                      </a:moveTo>
                      <a:lnTo>
                        <a:pt x="863" y="646"/>
                      </a:lnTo>
                      <a:lnTo>
                        <a:pt x="884" y="588"/>
                      </a:lnTo>
                      <a:lnTo>
                        <a:pt x="905" y="509"/>
                      </a:lnTo>
                      <a:lnTo>
                        <a:pt x="917" y="429"/>
                      </a:lnTo>
                      <a:lnTo>
                        <a:pt x="918" y="342"/>
                      </a:lnTo>
                      <a:lnTo>
                        <a:pt x="906" y="275"/>
                      </a:lnTo>
                      <a:lnTo>
                        <a:pt x="891" y="224"/>
                      </a:lnTo>
                      <a:lnTo>
                        <a:pt x="866" y="179"/>
                      </a:lnTo>
                      <a:lnTo>
                        <a:pt x="827" y="135"/>
                      </a:lnTo>
                      <a:lnTo>
                        <a:pt x="788" y="105"/>
                      </a:lnTo>
                      <a:lnTo>
                        <a:pt x="745" y="74"/>
                      </a:lnTo>
                      <a:lnTo>
                        <a:pt x="700" y="50"/>
                      </a:lnTo>
                      <a:lnTo>
                        <a:pt x="656" y="30"/>
                      </a:lnTo>
                      <a:lnTo>
                        <a:pt x="602" y="15"/>
                      </a:lnTo>
                      <a:lnTo>
                        <a:pt x="550" y="6"/>
                      </a:lnTo>
                      <a:lnTo>
                        <a:pt x="481" y="0"/>
                      </a:lnTo>
                      <a:lnTo>
                        <a:pt x="397" y="2"/>
                      </a:lnTo>
                      <a:lnTo>
                        <a:pt x="338" y="12"/>
                      </a:lnTo>
                      <a:lnTo>
                        <a:pt x="286" y="35"/>
                      </a:lnTo>
                      <a:lnTo>
                        <a:pt x="235" y="60"/>
                      </a:lnTo>
                      <a:lnTo>
                        <a:pt x="196" y="93"/>
                      </a:lnTo>
                      <a:lnTo>
                        <a:pt x="157" y="135"/>
                      </a:lnTo>
                      <a:lnTo>
                        <a:pt x="117" y="188"/>
                      </a:lnTo>
                      <a:lnTo>
                        <a:pt x="82" y="245"/>
                      </a:lnTo>
                      <a:lnTo>
                        <a:pt x="54" y="302"/>
                      </a:lnTo>
                      <a:lnTo>
                        <a:pt x="30" y="365"/>
                      </a:lnTo>
                      <a:lnTo>
                        <a:pt x="12" y="431"/>
                      </a:lnTo>
                      <a:lnTo>
                        <a:pt x="3" y="491"/>
                      </a:lnTo>
                      <a:lnTo>
                        <a:pt x="0" y="552"/>
                      </a:lnTo>
                      <a:lnTo>
                        <a:pt x="4" y="616"/>
                      </a:lnTo>
                      <a:lnTo>
                        <a:pt x="15" y="681"/>
                      </a:lnTo>
                      <a:lnTo>
                        <a:pt x="49" y="788"/>
                      </a:lnTo>
                      <a:lnTo>
                        <a:pt x="31" y="654"/>
                      </a:lnTo>
                      <a:lnTo>
                        <a:pt x="21" y="564"/>
                      </a:lnTo>
                      <a:lnTo>
                        <a:pt x="19" y="501"/>
                      </a:lnTo>
                      <a:lnTo>
                        <a:pt x="30" y="435"/>
                      </a:lnTo>
                      <a:lnTo>
                        <a:pt x="51" y="366"/>
                      </a:lnTo>
                      <a:lnTo>
                        <a:pt x="78" y="294"/>
                      </a:lnTo>
                      <a:lnTo>
                        <a:pt x="105" y="243"/>
                      </a:lnTo>
                      <a:lnTo>
                        <a:pt x="150" y="180"/>
                      </a:lnTo>
                      <a:lnTo>
                        <a:pt x="195" y="123"/>
                      </a:lnTo>
                      <a:lnTo>
                        <a:pt x="235" y="87"/>
                      </a:lnTo>
                      <a:lnTo>
                        <a:pt x="277" y="62"/>
                      </a:lnTo>
                      <a:lnTo>
                        <a:pt x="322" y="41"/>
                      </a:lnTo>
                      <a:lnTo>
                        <a:pt x="367" y="26"/>
                      </a:lnTo>
                      <a:lnTo>
                        <a:pt x="427" y="21"/>
                      </a:lnTo>
                      <a:lnTo>
                        <a:pt x="496" y="23"/>
                      </a:lnTo>
                      <a:lnTo>
                        <a:pt x="559" y="29"/>
                      </a:lnTo>
                      <a:lnTo>
                        <a:pt x="622" y="41"/>
                      </a:lnTo>
                      <a:lnTo>
                        <a:pt x="685" y="66"/>
                      </a:lnTo>
                      <a:lnTo>
                        <a:pt x="737" y="93"/>
                      </a:lnTo>
                      <a:lnTo>
                        <a:pt x="791" y="132"/>
                      </a:lnTo>
                      <a:lnTo>
                        <a:pt x="833" y="173"/>
                      </a:lnTo>
                      <a:lnTo>
                        <a:pt x="863" y="215"/>
                      </a:lnTo>
                      <a:lnTo>
                        <a:pt x="881" y="267"/>
                      </a:lnTo>
                      <a:lnTo>
                        <a:pt x="894" y="327"/>
                      </a:lnTo>
                      <a:lnTo>
                        <a:pt x="896" y="390"/>
                      </a:lnTo>
                      <a:lnTo>
                        <a:pt x="891" y="455"/>
                      </a:lnTo>
                      <a:lnTo>
                        <a:pt x="882" y="510"/>
                      </a:lnTo>
                      <a:lnTo>
                        <a:pt x="870" y="585"/>
                      </a:lnTo>
                      <a:lnTo>
                        <a:pt x="852" y="643"/>
                      </a:lnTo>
                      <a:lnTo>
                        <a:pt x="840" y="6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</p:grpSp>
          <p:grpSp>
            <p:nvGrpSpPr>
              <p:cNvPr id="25" name="Group 20"/>
              <p:cNvGrpSpPr>
                <a:grpSpLocks/>
              </p:cNvGrpSpPr>
              <p:nvPr/>
            </p:nvGrpSpPr>
            <p:grpSpPr bwMode="auto">
              <a:xfrm>
                <a:off x="2237" y="2511"/>
                <a:ext cx="724" cy="646"/>
                <a:chOff x="2237" y="2511"/>
                <a:chExt cx="724" cy="646"/>
              </a:xfrm>
            </p:grpSpPr>
            <p:sp>
              <p:nvSpPr>
                <p:cNvPr id="36" name="Freeform 21"/>
                <p:cNvSpPr>
                  <a:spLocks/>
                </p:cNvSpPr>
                <p:nvPr/>
              </p:nvSpPr>
              <p:spPr bwMode="auto">
                <a:xfrm>
                  <a:off x="2237" y="2511"/>
                  <a:ext cx="706" cy="646"/>
                </a:xfrm>
                <a:custGeom>
                  <a:avLst/>
                  <a:gdLst>
                    <a:gd name="T0" fmla="*/ 667 w 706"/>
                    <a:gd name="T1" fmla="*/ 258 h 646"/>
                    <a:gd name="T2" fmla="*/ 624 w 706"/>
                    <a:gd name="T3" fmla="*/ 446 h 646"/>
                    <a:gd name="T4" fmla="*/ 574 w 706"/>
                    <a:gd name="T5" fmla="*/ 630 h 646"/>
                    <a:gd name="T6" fmla="*/ 568 w 706"/>
                    <a:gd name="T7" fmla="*/ 643 h 646"/>
                    <a:gd name="T8" fmla="*/ 558 w 706"/>
                    <a:gd name="T9" fmla="*/ 646 h 646"/>
                    <a:gd name="T10" fmla="*/ 501 w 706"/>
                    <a:gd name="T11" fmla="*/ 633 h 646"/>
                    <a:gd name="T12" fmla="*/ 384 w 706"/>
                    <a:gd name="T13" fmla="*/ 615 h 646"/>
                    <a:gd name="T14" fmla="*/ 379 w 706"/>
                    <a:gd name="T15" fmla="*/ 615 h 646"/>
                    <a:gd name="T16" fmla="*/ 214 w 706"/>
                    <a:gd name="T17" fmla="*/ 594 h 646"/>
                    <a:gd name="T18" fmla="*/ 95 w 706"/>
                    <a:gd name="T19" fmla="*/ 585 h 646"/>
                    <a:gd name="T20" fmla="*/ 18 w 706"/>
                    <a:gd name="T21" fmla="*/ 588 h 646"/>
                    <a:gd name="T22" fmla="*/ 3 w 706"/>
                    <a:gd name="T23" fmla="*/ 582 h 646"/>
                    <a:gd name="T24" fmla="*/ 0 w 706"/>
                    <a:gd name="T25" fmla="*/ 573 h 646"/>
                    <a:gd name="T26" fmla="*/ 38 w 706"/>
                    <a:gd name="T27" fmla="*/ 374 h 646"/>
                    <a:gd name="T28" fmla="*/ 90 w 706"/>
                    <a:gd name="T29" fmla="*/ 154 h 646"/>
                    <a:gd name="T30" fmla="*/ 127 w 706"/>
                    <a:gd name="T31" fmla="*/ 52 h 646"/>
                    <a:gd name="T32" fmla="*/ 150 w 706"/>
                    <a:gd name="T33" fmla="*/ 9 h 646"/>
                    <a:gd name="T34" fmla="*/ 162 w 706"/>
                    <a:gd name="T35" fmla="*/ 0 h 646"/>
                    <a:gd name="T36" fmla="*/ 177 w 706"/>
                    <a:gd name="T37" fmla="*/ 0 h 646"/>
                    <a:gd name="T38" fmla="*/ 217 w 706"/>
                    <a:gd name="T39" fmla="*/ 10 h 646"/>
                    <a:gd name="T40" fmla="*/ 249 w 706"/>
                    <a:gd name="T41" fmla="*/ 18 h 646"/>
                    <a:gd name="T42" fmla="*/ 376 w 706"/>
                    <a:gd name="T43" fmla="*/ 31 h 646"/>
                    <a:gd name="T44" fmla="*/ 441 w 706"/>
                    <a:gd name="T45" fmla="*/ 34 h 646"/>
                    <a:gd name="T46" fmla="*/ 408 w 706"/>
                    <a:gd name="T47" fmla="*/ 49 h 646"/>
                    <a:gd name="T48" fmla="*/ 351 w 706"/>
                    <a:gd name="T49" fmla="*/ 45 h 646"/>
                    <a:gd name="T50" fmla="*/ 291 w 706"/>
                    <a:gd name="T51" fmla="*/ 39 h 646"/>
                    <a:gd name="T52" fmla="*/ 237 w 706"/>
                    <a:gd name="T53" fmla="*/ 31 h 646"/>
                    <a:gd name="T54" fmla="*/ 177 w 706"/>
                    <a:gd name="T55" fmla="*/ 19 h 646"/>
                    <a:gd name="T56" fmla="*/ 165 w 706"/>
                    <a:gd name="T57" fmla="*/ 19 h 646"/>
                    <a:gd name="T58" fmla="*/ 145 w 706"/>
                    <a:gd name="T59" fmla="*/ 61 h 646"/>
                    <a:gd name="T60" fmla="*/ 111 w 706"/>
                    <a:gd name="T61" fmla="*/ 141 h 646"/>
                    <a:gd name="T62" fmla="*/ 95 w 706"/>
                    <a:gd name="T63" fmla="*/ 213 h 646"/>
                    <a:gd name="T64" fmla="*/ 69 w 706"/>
                    <a:gd name="T65" fmla="*/ 318 h 646"/>
                    <a:gd name="T66" fmla="*/ 48 w 706"/>
                    <a:gd name="T67" fmla="*/ 409 h 646"/>
                    <a:gd name="T68" fmla="*/ 33 w 706"/>
                    <a:gd name="T69" fmla="*/ 488 h 646"/>
                    <a:gd name="T70" fmla="*/ 21 w 706"/>
                    <a:gd name="T71" fmla="*/ 561 h 646"/>
                    <a:gd name="T72" fmla="*/ 21 w 706"/>
                    <a:gd name="T73" fmla="*/ 571 h 646"/>
                    <a:gd name="T74" fmla="*/ 111 w 706"/>
                    <a:gd name="T75" fmla="*/ 571 h 646"/>
                    <a:gd name="T76" fmla="*/ 210 w 706"/>
                    <a:gd name="T77" fmla="*/ 577 h 646"/>
                    <a:gd name="T78" fmla="*/ 310 w 706"/>
                    <a:gd name="T79" fmla="*/ 591 h 646"/>
                    <a:gd name="T80" fmla="*/ 414 w 706"/>
                    <a:gd name="T81" fmla="*/ 606 h 646"/>
                    <a:gd name="T82" fmla="*/ 555 w 706"/>
                    <a:gd name="T83" fmla="*/ 624 h 646"/>
                    <a:gd name="T84" fmla="*/ 586 w 706"/>
                    <a:gd name="T85" fmla="*/ 526 h 646"/>
                    <a:gd name="T86" fmla="*/ 624 w 706"/>
                    <a:gd name="T87" fmla="*/ 370 h 646"/>
                    <a:gd name="T88" fmla="*/ 643 w 706"/>
                    <a:gd name="T89" fmla="*/ 291 h 646"/>
                    <a:gd name="T90" fmla="*/ 670 w 706"/>
                    <a:gd name="T91" fmla="*/ 199 h 646"/>
                    <a:gd name="T92" fmla="*/ 706 w 706"/>
                    <a:gd name="T93" fmla="*/ 99 h 646"/>
                    <a:gd name="T94" fmla="*/ 683 w 706"/>
                    <a:gd name="T95" fmla="*/ 187 h 646"/>
                    <a:gd name="T96" fmla="*/ 667 w 706"/>
                    <a:gd name="T97" fmla="*/ 258 h 64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706"/>
                    <a:gd name="T148" fmla="*/ 0 h 646"/>
                    <a:gd name="T149" fmla="*/ 706 w 706"/>
                    <a:gd name="T150" fmla="*/ 646 h 64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706" h="646">
                      <a:moveTo>
                        <a:pt x="667" y="258"/>
                      </a:moveTo>
                      <a:lnTo>
                        <a:pt x="624" y="446"/>
                      </a:lnTo>
                      <a:lnTo>
                        <a:pt x="574" y="630"/>
                      </a:lnTo>
                      <a:lnTo>
                        <a:pt x="568" y="643"/>
                      </a:lnTo>
                      <a:lnTo>
                        <a:pt x="558" y="646"/>
                      </a:lnTo>
                      <a:lnTo>
                        <a:pt x="501" y="633"/>
                      </a:lnTo>
                      <a:lnTo>
                        <a:pt x="384" y="615"/>
                      </a:lnTo>
                      <a:lnTo>
                        <a:pt x="379" y="615"/>
                      </a:lnTo>
                      <a:lnTo>
                        <a:pt x="214" y="594"/>
                      </a:lnTo>
                      <a:lnTo>
                        <a:pt x="95" y="585"/>
                      </a:lnTo>
                      <a:lnTo>
                        <a:pt x="18" y="588"/>
                      </a:lnTo>
                      <a:lnTo>
                        <a:pt x="3" y="582"/>
                      </a:lnTo>
                      <a:lnTo>
                        <a:pt x="0" y="573"/>
                      </a:lnTo>
                      <a:lnTo>
                        <a:pt x="38" y="374"/>
                      </a:lnTo>
                      <a:lnTo>
                        <a:pt x="90" y="154"/>
                      </a:lnTo>
                      <a:lnTo>
                        <a:pt x="127" y="52"/>
                      </a:lnTo>
                      <a:lnTo>
                        <a:pt x="150" y="9"/>
                      </a:lnTo>
                      <a:lnTo>
                        <a:pt x="162" y="0"/>
                      </a:lnTo>
                      <a:lnTo>
                        <a:pt x="177" y="0"/>
                      </a:lnTo>
                      <a:lnTo>
                        <a:pt x="217" y="10"/>
                      </a:lnTo>
                      <a:lnTo>
                        <a:pt x="249" y="18"/>
                      </a:lnTo>
                      <a:lnTo>
                        <a:pt x="376" y="31"/>
                      </a:lnTo>
                      <a:lnTo>
                        <a:pt x="441" y="34"/>
                      </a:lnTo>
                      <a:lnTo>
                        <a:pt x="408" y="49"/>
                      </a:lnTo>
                      <a:lnTo>
                        <a:pt x="351" y="45"/>
                      </a:lnTo>
                      <a:lnTo>
                        <a:pt x="291" y="39"/>
                      </a:lnTo>
                      <a:lnTo>
                        <a:pt x="237" y="31"/>
                      </a:lnTo>
                      <a:lnTo>
                        <a:pt x="177" y="19"/>
                      </a:lnTo>
                      <a:lnTo>
                        <a:pt x="165" y="19"/>
                      </a:lnTo>
                      <a:lnTo>
                        <a:pt x="145" y="61"/>
                      </a:lnTo>
                      <a:lnTo>
                        <a:pt x="111" y="141"/>
                      </a:lnTo>
                      <a:lnTo>
                        <a:pt x="95" y="213"/>
                      </a:lnTo>
                      <a:lnTo>
                        <a:pt x="69" y="318"/>
                      </a:lnTo>
                      <a:lnTo>
                        <a:pt x="48" y="409"/>
                      </a:lnTo>
                      <a:lnTo>
                        <a:pt x="33" y="488"/>
                      </a:lnTo>
                      <a:lnTo>
                        <a:pt x="21" y="561"/>
                      </a:lnTo>
                      <a:lnTo>
                        <a:pt x="21" y="571"/>
                      </a:lnTo>
                      <a:lnTo>
                        <a:pt x="111" y="571"/>
                      </a:lnTo>
                      <a:lnTo>
                        <a:pt x="210" y="577"/>
                      </a:lnTo>
                      <a:lnTo>
                        <a:pt x="310" y="591"/>
                      </a:lnTo>
                      <a:lnTo>
                        <a:pt x="414" y="606"/>
                      </a:lnTo>
                      <a:lnTo>
                        <a:pt x="555" y="624"/>
                      </a:lnTo>
                      <a:lnTo>
                        <a:pt x="586" y="526"/>
                      </a:lnTo>
                      <a:lnTo>
                        <a:pt x="624" y="370"/>
                      </a:lnTo>
                      <a:lnTo>
                        <a:pt x="643" y="291"/>
                      </a:lnTo>
                      <a:lnTo>
                        <a:pt x="670" y="199"/>
                      </a:lnTo>
                      <a:lnTo>
                        <a:pt x="706" y="99"/>
                      </a:lnTo>
                      <a:lnTo>
                        <a:pt x="683" y="187"/>
                      </a:lnTo>
                      <a:lnTo>
                        <a:pt x="667" y="2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grpSp>
              <p:nvGrpSpPr>
                <p:cNvPr id="37" name="Group 22"/>
                <p:cNvGrpSpPr>
                  <a:grpSpLocks/>
                </p:cNvGrpSpPr>
                <p:nvPr/>
              </p:nvGrpSpPr>
              <p:grpSpPr bwMode="auto">
                <a:xfrm>
                  <a:off x="2332" y="2545"/>
                  <a:ext cx="629" cy="512"/>
                  <a:chOff x="2332" y="2545"/>
                  <a:chExt cx="629" cy="512"/>
                </a:xfrm>
              </p:grpSpPr>
              <p:sp>
                <p:nvSpPr>
                  <p:cNvPr id="38" name="Freeform 23"/>
                  <p:cNvSpPr>
                    <a:spLocks/>
                  </p:cNvSpPr>
                  <p:nvPr/>
                </p:nvSpPr>
                <p:spPr bwMode="auto">
                  <a:xfrm>
                    <a:off x="2332" y="2545"/>
                    <a:ext cx="629" cy="512"/>
                  </a:xfrm>
                  <a:custGeom>
                    <a:avLst/>
                    <a:gdLst>
                      <a:gd name="T0" fmla="*/ 352 w 629"/>
                      <a:gd name="T1" fmla="*/ 0 h 512"/>
                      <a:gd name="T2" fmla="*/ 544 w 629"/>
                      <a:gd name="T3" fmla="*/ 5 h 512"/>
                      <a:gd name="T4" fmla="*/ 620 w 629"/>
                      <a:gd name="T5" fmla="*/ 12 h 512"/>
                      <a:gd name="T6" fmla="*/ 623 w 629"/>
                      <a:gd name="T7" fmla="*/ 35 h 512"/>
                      <a:gd name="T8" fmla="*/ 569 w 629"/>
                      <a:gd name="T9" fmla="*/ 206 h 512"/>
                      <a:gd name="T10" fmla="*/ 562 w 629"/>
                      <a:gd name="T11" fmla="*/ 183 h 512"/>
                      <a:gd name="T12" fmla="*/ 594 w 629"/>
                      <a:gd name="T13" fmla="*/ 47 h 512"/>
                      <a:gd name="T14" fmla="*/ 591 w 629"/>
                      <a:gd name="T15" fmla="*/ 24 h 512"/>
                      <a:gd name="T16" fmla="*/ 427 w 629"/>
                      <a:gd name="T17" fmla="*/ 21 h 512"/>
                      <a:gd name="T18" fmla="*/ 389 w 629"/>
                      <a:gd name="T19" fmla="*/ 33 h 512"/>
                      <a:gd name="T20" fmla="*/ 464 w 629"/>
                      <a:gd name="T21" fmla="*/ 71 h 512"/>
                      <a:gd name="T22" fmla="*/ 508 w 629"/>
                      <a:gd name="T23" fmla="*/ 108 h 512"/>
                      <a:gd name="T24" fmla="*/ 533 w 629"/>
                      <a:gd name="T25" fmla="*/ 159 h 512"/>
                      <a:gd name="T26" fmla="*/ 544 w 629"/>
                      <a:gd name="T27" fmla="*/ 218 h 512"/>
                      <a:gd name="T28" fmla="*/ 547 w 629"/>
                      <a:gd name="T29" fmla="*/ 272 h 512"/>
                      <a:gd name="T30" fmla="*/ 526 w 629"/>
                      <a:gd name="T31" fmla="*/ 358 h 512"/>
                      <a:gd name="T32" fmla="*/ 473 w 629"/>
                      <a:gd name="T33" fmla="*/ 424 h 512"/>
                      <a:gd name="T34" fmla="*/ 403 w 629"/>
                      <a:gd name="T35" fmla="*/ 480 h 512"/>
                      <a:gd name="T36" fmla="*/ 317 w 629"/>
                      <a:gd name="T37" fmla="*/ 507 h 512"/>
                      <a:gd name="T38" fmla="*/ 227 w 629"/>
                      <a:gd name="T39" fmla="*/ 512 h 512"/>
                      <a:gd name="T40" fmla="*/ 136 w 629"/>
                      <a:gd name="T41" fmla="*/ 494 h 512"/>
                      <a:gd name="T42" fmla="*/ 70 w 629"/>
                      <a:gd name="T43" fmla="*/ 454 h 512"/>
                      <a:gd name="T44" fmla="*/ 27 w 629"/>
                      <a:gd name="T45" fmla="*/ 391 h 512"/>
                      <a:gd name="T46" fmla="*/ 3 w 629"/>
                      <a:gd name="T47" fmla="*/ 312 h 512"/>
                      <a:gd name="T48" fmla="*/ 3 w 629"/>
                      <a:gd name="T49" fmla="*/ 236 h 512"/>
                      <a:gd name="T50" fmla="*/ 24 w 629"/>
                      <a:gd name="T51" fmla="*/ 171 h 512"/>
                      <a:gd name="T52" fmla="*/ 67 w 629"/>
                      <a:gd name="T53" fmla="*/ 114 h 512"/>
                      <a:gd name="T54" fmla="*/ 137 w 629"/>
                      <a:gd name="T55" fmla="*/ 65 h 512"/>
                      <a:gd name="T56" fmla="*/ 232 w 629"/>
                      <a:gd name="T57" fmla="*/ 21 h 512"/>
                      <a:gd name="T58" fmla="*/ 305 w 629"/>
                      <a:gd name="T59" fmla="*/ 11 h 512"/>
                      <a:gd name="T60" fmla="*/ 175 w 629"/>
                      <a:gd name="T61" fmla="*/ 65 h 512"/>
                      <a:gd name="T62" fmla="*/ 82 w 629"/>
                      <a:gd name="T63" fmla="*/ 126 h 512"/>
                      <a:gd name="T64" fmla="*/ 34 w 629"/>
                      <a:gd name="T65" fmla="*/ 201 h 512"/>
                      <a:gd name="T66" fmla="*/ 22 w 629"/>
                      <a:gd name="T67" fmla="*/ 300 h 512"/>
                      <a:gd name="T68" fmla="*/ 49 w 629"/>
                      <a:gd name="T69" fmla="*/ 381 h 512"/>
                      <a:gd name="T70" fmla="*/ 103 w 629"/>
                      <a:gd name="T71" fmla="*/ 450 h 512"/>
                      <a:gd name="T72" fmla="*/ 167 w 629"/>
                      <a:gd name="T73" fmla="*/ 480 h 512"/>
                      <a:gd name="T74" fmla="*/ 250 w 629"/>
                      <a:gd name="T75" fmla="*/ 492 h 512"/>
                      <a:gd name="T76" fmla="*/ 352 w 629"/>
                      <a:gd name="T77" fmla="*/ 474 h 512"/>
                      <a:gd name="T78" fmla="*/ 443 w 629"/>
                      <a:gd name="T79" fmla="*/ 427 h 512"/>
                      <a:gd name="T80" fmla="*/ 505 w 629"/>
                      <a:gd name="T81" fmla="*/ 358 h 512"/>
                      <a:gd name="T82" fmla="*/ 529 w 629"/>
                      <a:gd name="T83" fmla="*/ 273 h 512"/>
                      <a:gd name="T84" fmla="*/ 515 w 629"/>
                      <a:gd name="T85" fmla="*/ 180 h 512"/>
                      <a:gd name="T86" fmla="*/ 488 w 629"/>
                      <a:gd name="T87" fmla="*/ 120 h 512"/>
                      <a:gd name="T88" fmla="*/ 431 w 629"/>
                      <a:gd name="T89" fmla="*/ 77 h 512"/>
                      <a:gd name="T90" fmla="*/ 359 w 629"/>
                      <a:gd name="T91" fmla="*/ 45 h 512"/>
                      <a:gd name="T92" fmla="*/ 283 w 629"/>
                      <a:gd name="T93" fmla="*/ 38 h 512"/>
                      <a:gd name="T94" fmla="*/ 308 w 629"/>
                      <a:gd name="T95" fmla="*/ 11 h 512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629"/>
                      <a:gd name="T145" fmla="*/ 0 h 512"/>
                      <a:gd name="T146" fmla="*/ 629 w 629"/>
                      <a:gd name="T147" fmla="*/ 512 h 512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629" h="512">
                        <a:moveTo>
                          <a:pt x="295" y="0"/>
                        </a:moveTo>
                        <a:lnTo>
                          <a:pt x="352" y="0"/>
                        </a:lnTo>
                        <a:lnTo>
                          <a:pt x="434" y="0"/>
                        </a:lnTo>
                        <a:lnTo>
                          <a:pt x="544" y="5"/>
                        </a:lnTo>
                        <a:lnTo>
                          <a:pt x="606" y="8"/>
                        </a:lnTo>
                        <a:lnTo>
                          <a:pt x="620" y="12"/>
                        </a:lnTo>
                        <a:lnTo>
                          <a:pt x="629" y="18"/>
                        </a:lnTo>
                        <a:lnTo>
                          <a:pt x="623" y="35"/>
                        </a:lnTo>
                        <a:lnTo>
                          <a:pt x="603" y="87"/>
                        </a:lnTo>
                        <a:lnTo>
                          <a:pt x="569" y="206"/>
                        </a:lnTo>
                        <a:lnTo>
                          <a:pt x="547" y="281"/>
                        </a:lnTo>
                        <a:lnTo>
                          <a:pt x="562" y="183"/>
                        </a:lnTo>
                        <a:lnTo>
                          <a:pt x="581" y="101"/>
                        </a:lnTo>
                        <a:lnTo>
                          <a:pt x="594" y="47"/>
                        </a:lnTo>
                        <a:lnTo>
                          <a:pt x="599" y="30"/>
                        </a:lnTo>
                        <a:lnTo>
                          <a:pt x="591" y="24"/>
                        </a:lnTo>
                        <a:lnTo>
                          <a:pt x="523" y="23"/>
                        </a:lnTo>
                        <a:lnTo>
                          <a:pt x="427" y="21"/>
                        </a:lnTo>
                        <a:lnTo>
                          <a:pt x="346" y="21"/>
                        </a:lnTo>
                        <a:lnTo>
                          <a:pt x="389" y="33"/>
                        </a:lnTo>
                        <a:lnTo>
                          <a:pt x="431" y="51"/>
                        </a:lnTo>
                        <a:lnTo>
                          <a:pt x="464" y="71"/>
                        </a:lnTo>
                        <a:lnTo>
                          <a:pt x="487" y="89"/>
                        </a:lnTo>
                        <a:lnTo>
                          <a:pt x="508" y="108"/>
                        </a:lnTo>
                        <a:lnTo>
                          <a:pt x="521" y="137"/>
                        </a:lnTo>
                        <a:lnTo>
                          <a:pt x="533" y="159"/>
                        </a:lnTo>
                        <a:lnTo>
                          <a:pt x="541" y="189"/>
                        </a:lnTo>
                        <a:lnTo>
                          <a:pt x="544" y="218"/>
                        </a:lnTo>
                        <a:lnTo>
                          <a:pt x="545" y="243"/>
                        </a:lnTo>
                        <a:lnTo>
                          <a:pt x="547" y="272"/>
                        </a:lnTo>
                        <a:lnTo>
                          <a:pt x="539" y="313"/>
                        </a:lnTo>
                        <a:lnTo>
                          <a:pt x="526" y="358"/>
                        </a:lnTo>
                        <a:lnTo>
                          <a:pt x="506" y="388"/>
                        </a:lnTo>
                        <a:lnTo>
                          <a:pt x="473" y="424"/>
                        </a:lnTo>
                        <a:lnTo>
                          <a:pt x="440" y="451"/>
                        </a:lnTo>
                        <a:lnTo>
                          <a:pt x="403" y="480"/>
                        </a:lnTo>
                        <a:lnTo>
                          <a:pt x="364" y="494"/>
                        </a:lnTo>
                        <a:lnTo>
                          <a:pt x="317" y="507"/>
                        </a:lnTo>
                        <a:lnTo>
                          <a:pt x="275" y="512"/>
                        </a:lnTo>
                        <a:lnTo>
                          <a:pt x="227" y="512"/>
                        </a:lnTo>
                        <a:lnTo>
                          <a:pt x="182" y="506"/>
                        </a:lnTo>
                        <a:lnTo>
                          <a:pt x="136" y="494"/>
                        </a:lnTo>
                        <a:lnTo>
                          <a:pt x="106" y="480"/>
                        </a:lnTo>
                        <a:lnTo>
                          <a:pt x="70" y="454"/>
                        </a:lnTo>
                        <a:lnTo>
                          <a:pt x="47" y="421"/>
                        </a:lnTo>
                        <a:lnTo>
                          <a:pt x="27" y="391"/>
                        </a:lnTo>
                        <a:lnTo>
                          <a:pt x="13" y="355"/>
                        </a:lnTo>
                        <a:lnTo>
                          <a:pt x="3" y="312"/>
                        </a:lnTo>
                        <a:lnTo>
                          <a:pt x="0" y="273"/>
                        </a:lnTo>
                        <a:lnTo>
                          <a:pt x="3" y="236"/>
                        </a:lnTo>
                        <a:lnTo>
                          <a:pt x="9" y="200"/>
                        </a:lnTo>
                        <a:lnTo>
                          <a:pt x="24" y="171"/>
                        </a:lnTo>
                        <a:lnTo>
                          <a:pt x="41" y="146"/>
                        </a:lnTo>
                        <a:lnTo>
                          <a:pt x="67" y="114"/>
                        </a:lnTo>
                        <a:lnTo>
                          <a:pt x="101" y="90"/>
                        </a:lnTo>
                        <a:lnTo>
                          <a:pt x="137" y="65"/>
                        </a:lnTo>
                        <a:lnTo>
                          <a:pt x="190" y="39"/>
                        </a:lnTo>
                        <a:lnTo>
                          <a:pt x="232" y="21"/>
                        </a:lnTo>
                        <a:lnTo>
                          <a:pt x="272" y="9"/>
                        </a:lnTo>
                        <a:lnTo>
                          <a:pt x="305" y="11"/>
                        </a:lnTo>
                        <a:lnTo>
                          <a:pt x="247" y="36"/>
                        </a:lnTo>
                        <a:lnTo>
                          <a:pt x="175" y="65"/>
                        </a:lnTo>
                        <a:lnTo>
                          <a:pt x="124" y="96"/>
                        </a:lnTo>
                        <a:lnTo>
                          <a:pt x="82" y="126"/>
                        </a:lnTo>
                        <a:lnTo>
                          <a:pt x="50" y="167"/>
                        </a:lnTo>
                        <a:lnTo>
                          <a:pt x="34" y="201"/>
                        </a:lnTo>
                        <a:lnTo>
                          <a:pt x="22" y="252"/>
                        </a:lnTo>
                        <a:lnTo>
                          <a:pt x="22" y="300"/>
                        </a:lnTo>
                        <a:lnTo>
                          <a:pt x="34" y="339"/>
                        </a:lnTo>
                        <a:lnTo>
                          <a:pt x="49" y="381"/>
                        </a:lnTo>
                        <a:lnTo>
                          <a:pt x="73" y="421"/>
                        </a:lnTo>
                        <a:lnTo>
                          <a:pt x="103" y="450"/>
                        </a:lnTo>
                        <a:lnTo>
                          <a:pt x="131" y="467"/>
                        </a:lnTo>
                        <a:lnTo>
                          <a:pt x="167" y="480"/>
                        </a:lnTo>
                        <a:lnTo>
                          <a:pt x="208" y="489"/>
                        </a:lnTo>
                        <a:lnTo>
                          <a:pt x="250" y="492"/>
                        </a:lnTo>
                        <a:lnTo>
                          <a:pt x="301" y="486"/>
                        </a:lnTo>
                        <a:lnTo>
                          <a:pt x="352" y="474"/>
                        </a:lnTo>
                        <a:lnTo>
                          <a:pt x="397" y="457"/>
                        </a:lnTo>
                        <a:lnTo>
                          <a:pt x="443" y="427"/>
                        </a:lnTo>
                        <a:lnTo>
                          <a:pt x="472" y="397"/>
                        </a:lnTo>
                        <a:lnTo>
                          <a:pt x="505" y="358"/>
                        </a:lnTo>
                        <a:lnTo>
                          <a:pt x="523" y="313"/>
                        </a:lnTo>
                        <a:lnTo>
                          <a:pt x="529" y="273"/>
                        </a:lnTo>
                        <a:lnTo>
                          <a:pt x="524" y="227"/>
                        </a:lnTo>
                        <a:lnTo>
                          <a:pt x="515" y="180"/>
                        </a:lnTo>
                        <a:lnTo>
                          <a:pt x="505" y="149"/>
                        </a:lnTo>
                        <a:lnTo>
                          <a:pt x="488" y="120"/>
                        </a:lnTo>
                        <a:lnTo>
                          <a:pt x="463" y="96"/>
                        </a:lnTo>
                        <a:lnTo>
                          <a:pt x="431" y="77"/>
                        </a:lnTo>
                        <a:lnTo>
                          <a:pt x="395" y="57"/>
                        </a:lnTo>
                        <a:lnTo>
                          <a:pt x="359" y="45"/>
                        </a:lnTo>
                        <a:lnTo>
                          <a:pt x="319" y="38"/>
                        </a:lnTo>
                        <a:lnTo>
                          <a:pt x="283" y="38"/>
                        </a:lnTo>
                        <a:lnTo>
                          <a:pt x="250" y="38"/>
                        </a:lnTo>
                        <a:lnTo>
                          <a:pt x="308" y="11"/>
                        </a:lnTo>
                        <a:lnTo>
                          <a:pt x="29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s-MX" dirty="0"/>
                  </a:p>
                </p:txBody>
              </p:sp>
              <p:sp>
                <p:nvSpPr>
                  <p:cNvPr id="39" name="Freeform 24"/>
                  <p:cNvSpPr>
                    <a:spLocks/>
                  </p:cNvSpPr>
                  <p:nvPr/>
                </p:nvSpPr>
                <p:spPr bwMode="auto">
                  <a:xfrm>
                    <a:off x="2543" y="2547"/>
                    <a:ext cx="103" cy="45"/>
                  </a:xfrm>
                  <a:custGeom>
                    <a:avLst/>
                    <a:gdLst>
                      <a:gd name="T0" fmla="*/ 63 w 103"/>
                      <a:gd name="T1" fmla="*/ 3 h 45"/>
                      <a:gd name="T2" fmla="*/ 0 w 103"/>
                      <a:gd name="T3" fmla="*/ 45 h 45"/>
                      <a:gd name="T4" fmla="*/ 69 w 103"/>
                      <a:gd name="T5" fmla="*/ 31 h 45"/>
                      <a:gd name="T6" fmla="*/ 103 w 103"/>
                      <a:gd name="T7" fmla="*/ 33 h 45"/>
                      <a:gd name="T8" fmla="*/ 99 w 103"/>
                      <a:gd name="T9" fmla="*/ 28 h 45"/>
                      <a:gd name="T10" fmla="*/ 96 w 103"/>
                      <a:gd name="T11" fmla="*/ 0 h 45"/>
                      <a:gd name="T12" fmla="*/ 63 w 103"/>
                      <a:gd name="T13" fmla="*/ 3 h 4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3"/>
                      <a:gd name="T22" fmla="*/ 0 h 45"/>
                      <a:gd name="T23" fmla="*/ 103 w 103"/>
                      <a:gd name="T24" fmla="*/ 45 h 4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3" h="45">
                        <a:moveTo>
                          <a:pt x="63" y="3"/>
                        </a:moveTo>
                        <a:lnTo>
                          <a:pt x="0" y="45"/>
                        </a:lnTo>
                        <a:lnTo>
                          <a:pt x="69" y="31"/>
                        </a:lnTo>
                        <a:lnTo>
                          <a:pt x="103" y="33"/>
                        </a:lnTo>
                        <a:lnTo>
                          <a:pt x="99" y="28"/>
                        </a:lnTo>
                        <a:lnTo>
                          <a:pt x="96" y="0"/>
                        </a:lnTo>
                        <a:lnTo>
                          <a:pt x="63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s-MX" dirty="0"/>
                  </a:p>
                </p:txBody>
              </p:sp>
            </p:grpSp>
          </p:grp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344" y="2569"/>
                <a:ext cx="526" cy="482"/>
              </a:xfrm>
              <a:custGeom>
                <a:avLst/>
                <a:gdLst>
                  <a:gd name="T0" fmla="*/ 110 w 526"/>
                  <a:gd name="T1" fmla="*/ 65 h 482"/>
                  <a:gd name="T2" fmla="*/ 160 w 526"/>
                  <a:gd name="T3" fmla="*/ 36 h 482"/>
                  <a:gd name="T4" fmla="*/ 232 w 526"/>
                  <a:gd name="T5" fmla="*/ 6 h 482"/>
                  <a:gd name="T6" fmla="*/ 292 w 526"/>
                  <a:gd name="T7" fmla="*/ 0 h 482"/>
                  <a:gd name="T8" fmla="*/ 352 w 526"/>
                  <a:gd name="T9" fmla="*/ 9 h 482"/>
                  <a:gd name="T10" fmla="*/ 403 w 526"/>
                  <a:gd name="T11" fmla="*/ 32 h 482"/>
                  <a:gd name="T12" fmla="*/ 457 w 526"/>
                  <a:gd name="T13" fmla="*/ 62 h 482"/>
                  <a:gd name="T14" fmla="*/ 493 w 526"/>
                  <a:gd name="T15" fmla="*/ 98 h 482"/>
                  <a:gd name="T16" fmla="*/ 512 w 526"/>
                  <a:gd name="T17" fmla="*/ 149 h 482"/>
                  <a:gd name="T18" fmla="*/ 524 w 526"/>
                  <a:gd name="T19" fmla="*/ 201 h 482"/>
                  <a:gd name="T20" fmla="*/ 526 w 526"/>
                  <a:gd name="T21" fmla="*/ 258 h 482"/>
                  <a:gd name="T22" fmla="*/ 508 w 526"/>
                  <a:gd name="T23" fmla="*/ 324 h 482"/>
                  <a:gd name="T24" fmla="*/ 469 w 526"/>
                  <a:gd name="T25" fmla="*/ 378 h 482"/>
                  <a:gd name="T26" fmla="*/ 418 w 526"/>
                  <a:gd name="T27" fmla="*/ 423 h 482"/>
                  <a:gd name="T28" fmla="*/ 367 w 526"/>
                  <a:gd name="T29" fmla="*/ 456 h 482"/>
                  <a:gd name="T30" fmla="*/ 277 w 526"/>
                  <a:gd name="T31" fmla="*/ 482 h 482"/>
                  <a:gd name="T32" fmla="*/ 193 w 526"/>
                  <a:gd name="T33" fmla="*/ 477 h 482"/>
                  <a:gd name="T34" fmla="*/ 128 w 526"/>
                  <a:gd name="T35" fmla="*/ 459 h 482"/>
                  <a:gd name="T36" fmla="*/ 83 w 526"/>
                  <a:gd name="T37" fmla="*/ 435 h 482"/>
                  <a:gd name="T38" fmla="*/ 52 w 526"/>
                  <a:gd name="T39" fmla="*/ 397 h 482"/>
                  <a:gd name="T40" fmla="*/ 23 w 526"/>
                  <a:gd name="T41" fmla="*/ 345 h 482"/>
                  <a:gd name="T42" fmla="*/ 4 w 526"/>
                  <a:gd name="T43" fmla="*/ 295 h 482"/>
                  <a:gd name="T44" fmla="*/ 0 w 526"/>
                  <a:gd name="T45" fmla="*/ 234 h 482"/>
                  <a:gd name="T46" fmla="*/ 9 w 526"/>
                  <a:gd name="T47" fmla="*/ 177 h 482"/>
                  <a:gd name="T48" fmla="*/ 37 w 526"/>
                  <a:gd name="T49" fmla="*/ 129 h 482"/>
                  <a:gd name="T50" fmla="*/ 85 w 526"/>
                  <a:gd name="T51" fmla="*/ 81 h 482"/>
                  <a:gd name="T52" fmla="*/ 110 w 526"/>
                  <a:gd name="T53" fmla="*/ 65 h 48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6"/>
                  <a:gd name="T82" fmla="*/ 0 h 482"/>
                  <a:gd name="T83" fmla="*/ 526 w 526"/>
                  <a:gd name="T84" fmla="*/ 482 h 48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6" h="482">
                    <a:moveTo>
                      <a:pt x="110" y="65"/>
                    </a:moveTo>
                    <a:lnTo>
                      <a:pt x="160" y="36"/>
                    </a:lnTo>
                    <a:lnTo>
                      <a:pt x="232" y="6"/>
                    </a:lnTo>
                    <a:lnTo>
                      <a:pt x="292" y="0"/>
                    </a:lnTo>
                    <a:lnTo>
                      <a:pt x="352" y="9"/>
                    </a:lnTo>
                    <a:lnTo>
                      <a:pt x="403" y="32"/>
                    </a:lnTo>
                    <a:lnTo>
                      <a:pt x="457" y="62"/>
                    </a:lnTo>
                    <a:lnTo>
                      <a:pt x="493" y="98"/>
                    </a:lnTo>
                    <a:lnTo>
                      <a:pt x="512" y="149"/>
                    </a:lnTo>
                    <a:lnTo>
                      <a:pt x="524" y="201"/>
                    </a:lnTo>
                    <a:lnTo>
                      <a:pt x="526" y="258"/>
                    </a:lnTo>
                    <a:lnTo>
                      <a:pt x="508" y="324"/>
                    </a:lnTo>
                    <a:lnTo>
                      <a:pt x="469" y="378"/>
                    </a:lnTo>
                    <a:lnTo>
                      <a:pt x="418" y="423"/>
                    </a:lnTo>
                    <a:lnTo>
                      <a:pt x="367" y="456"/>
                    </a:lnTo>
                    <a:lnTo>
                      <a:pt x="277" y="482"/>
                    </a:lnTo>
                    <a:lnTo>
                      <a:pt x="193" y="477"/>
                    </a:lnTo>
                    <a:lnTo>
                      <a:pt x="128" y="459"/>
                    </a:lnTo>
                    <a:lnTo>
                      <a:pt x="83" y="435"/>
                    </a:lnTo>
                    <a:lnTo>
                      <a:pt x="52" y="397"/>
                    </a:lnTo>
                    <a:lnTo>
                      <a:pt x="23" y="345"/>
                    </a:lnTo>
                    <a:lnTo>
                      <a:pt x="4" y="295"/>
                    </a:lnTo>
                    <a:lnTo>
                      <a:pt x="0" y="234"/>
                    </a:lnTo>
                    <a:lnTo>
                      <a:pt x="9" y="177"/>
                    </a:lnTo>
                    <a:lnTo>
                      <a:pt x="37" y="129"/>
                    </a:lnTo>
                    <a:lnTo>
                      <a:pt x="85" y="81"/>
                    </a:lnTo>
                    <a:lnTo>
                      <a:pt x="110" y="6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2453" y="2662"/>
                <a:ext cx="288" cy="279"/>
              </a:xfrm>
              <a:custGeom>
                <a:avLst/>
                <a:gdLst>
                  <a:gd name="T0" fmla="*/ 30 w 288"/>
                  <a:gd name="T1" fmla="*/ 59 h 279"/>
                  <a:gd name="T2" fmla="*/ 63 w 288"/>
                  <a:gd name="T3" fmla="*/ 27 h 279"/>
                  <a:gd name="T4" fmla="*/ 100 w 288"/>
                  <a:gd name="T5" fmla="*/ 8 h 279"/>
                  <a:gd name="T6" fmla="*/ 153 w 288"/>
                  <a:gd name="T7" fmla="*/ 0 h 279"/>
                  <a:gd name="T8" fmla="*/ 213 w 288"/>
                  <a:gd name="T9" fmla="*/ 3 h 279"/>
                  <a:gd name="T10" fmla="*/ 258 w 288"/>
                  <a:gd name="T11" fmla="*/ 27 h 279"/>
                  <a:gd name="T12" fmla="*/ 276 w 288"/>
                  <a:gd name="T13" fmla="*/ 53 h 279"/>
                  <a:gd name="T14" fmla="*/ 288 w 288"/>
                  <a:gd name="T15" fmla="*/ 131 h 279"/>
                  <a:gd name="T16" fmla="*/ 280 w 288"/>
                  <a:gd name="T17" fmla="*/ 190 h 279"/>
                  <a:gd name="T18" fmla="*/ 252 w 288"/>
                  <a:gd name="T19" fmla="*/ 235 h 279"/>
                  <a:gd name="T20" fmla="*/ 213 w 288"/>
                  <a:gd name="T21" fmla="*/ 261 h 279"/>
                  <a:gd name="T22" fmla="*/ 160 w 288"/>
                  <a:gd name="T23" fmla="*/ 279 h 279"/>
                  <a:gd name="T24" fmla="*/ 102 w 288"/>
                  <a:gd name="T25" fmla="*/ 279 h 279"/>
                  <a:gd name="T26" fmla="*/ 51 w 288"/>
                  <a:gd name="T27" fmla="*/ 262 h 279"/>
                  <a:gd name="T28" fmla="*/ 21 w 288"/>
                  <a:gd name="T29" fmla="*/ 234 h 279"/>
                  <a:gd name="T30" fmla="*/ 6 w 288"/>
                  <a:gd name="T31" fmla="*/ 189 h 279"/>
                  <a:gd name="T32" fmla="*/ 0 w 288"/>
                  <a:gd name="T33" fmla="*/ 135 h 279"/>
                  <a:gd name="T34" fmla="*/ 12 w 288"/>
                  <a:gd name="T35" fmla="*/ 86 h 279"/>
                  <a:gd name="T36" fmla="*/ 30 w 288"/>
                  <a:gd name="T37" fmla="*/ 59 h 27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8"/>
                  <a:gd name="T58" fmla="*/ 0 h 279"/>
                  <a:gd name="T59" fmla="*/ 288 w 288"/>
                  <a:gd name="T60" fmla="*/ 279 h 27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8" h="279">
                    <a:moveTo>
                      <a:pt x="30" y="59"/>
                    </a:moveTo>
                    <a:lnTo>
                      <a:pt x="63" y="27"/>
                    </a:lnTo>
                    <a:lnTo>
                      <a:pt x="100" y="8"/>
                    </a:lnTo>
                    <a:lnTo>
                      <a:pt x="153" y="0"/>
                    </a:lnTo>
                    <a:lnTo>
                      <a:pt x="213" y="3"/>
                    </a:lnTo>
                    <a:lnTo>
                      <a:pt x="258" y="27"/>
                    </a:lnTo>
                    <a:lnTo>
                      <a:pt x="276" y="53"/>
                    </a:lnTo>
                    <a:lnTo>
                      <a:pt x="288" y="131"/>
                    </a:lnTo>
                    <a:lnTo>
                      <a:pt x="280" y="190"/>
                    </a:lnTo>
                    <a:lnTo>
                      <a:pt x="252" y="235"/>
                    </a:lnTo>
                    <a:lnTo>
                      <a:pt x="213" y="261"/>
                    </a:lnTo>
                    <a:lnTo>
                      <a:pt x="160" y="279"/>
                    </a:lnTo>
                    <a:lnTo>
                      <a:pt x="102" y="279"/>
                    </a:lnTo>
                    <a:lnTo>
                      <a:pt x="51" y="262"/>
                    </a:lnTo>
                    <a:lnTo>
                      <a:pt x="21" y="234"/>
                    </a:lnTo>
                    <a:lnTo>
                      <a:pt x="6" y="189"/>
                    </a:lnTo>
                    <a:lnTo>
                      <a:pt x="0" y="135"/>
                    </a:lnTo>
                    <a:lnTo>
                      <a:pt x="12" y="86"/>
                    </a:lnTo>
                    <a:lnTo>
                      <a:pt x="30" y="59"/>
                    </a:lnTo>
                    <a:close/>
                  </a:path>
                </a:pathLst>
              </a:custGeom>
              <a:solidFill>
                <a:srgbClr val="FF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grpSp>
            <p:nvGrpSpPr>
              <p:cNvPr id="28" name="Group 27"/>
              <p:cNvGrpSpPr>
                <a:grpSpLocks/>
              </p:cNvGrpSpPr>
              <p:nvPr/>
            </p:nvGrpSpPr>
            <p:grpSpPr bwMode="auto">
              <a:xfrm>
                <a:off x="2445" y="2653"/>
                <a:ext cx="308" cy="295"/>
                <a:chOff x="2445" y="2653"/>
                <a:chExt cx="308" cy="295"/>
              </a:xfrm>
            </p:grpSpPr>
            <p:sp>
              <p:nvSpPr>
                <p:cNvPr id="34" name="Freeform 28"/>
                <p:cNvSpPr>
                  <a:spLocks/>
                </p:cNvSpPr>
                <p:nvPr/>
              </p:nvSpPr>
              <p:spPr bwMode="auto">
                <a:xfrm>
                  <a:off x="2471" y="2653"/>
                  <a:ext cx="282" cy="295"/>
                </a:xfrm>
                <a:custGeom>
                  <a:avLst/>
                  <a:gdLst>
                    <a:gd name="T0" fmla="*/ 66 w 282"/>
                    <a:gd name="T1" fmla="*/ 17 h 295"/>
                    <a:gd name="T2" fmla="*/ 99 w 282"/>
                    <a:gd name="T3" fmla="*/ 5 h 295"/>
                    <a:gd name="T4" fmla="*/ 141 w 282"/>
                    <a:gd name="T5" fmla="*/ 0 h 295"/>
                    <a:gd name="T6" fmla="*/ 181 w 282"/>
                    <a:gd name="T7" fmla="*/ 2 h 295"/>
                    <a:gd name="T8" fmla="*/ 219 w 282"/>
                    <a:gd name="T9" fmla="*/ 9 h 295"/>
                    <a:gd name="T10" fmla="*/ 244 w 282"/>
                    <a:gd name="T11" fmla="*/ 26 h 295"/>
                    <a:gd name="T12" fmla="*/ 262 w 282"/>
                    <a:gd name="T13" fmla="*/ 47 h 295"/>
                    <a:gd name="T14" fmla="*/ 273 w 282"/>
                    <a:gd name="T15" fmla="*/ 78 h 295"/>
                    <a:gd name="T16" fmla="*/ 280 w 282"/>
                    <a:gd name="T17" fmla="*/ 111 h 295"/>
                    <a:gd name="T18" fmla="*/ 282 w 282"/>
                    <a:gd name="T19" fmla="*/ 149 h 295"/>
                    <a:gd name="T20" fmla="*/ 279 w 282"/>
                    <a:gd name="T21" fmla="*/ 176 h 295"/>
                    <a:gd name="T22" fmla="*/ 270 w 282"/>
                    <a:gd name="T23" fmla="*/ 207 h 295"/>
                    <a:gd name="T24" fmla="*/ 253 w 282"/>
                    <a:gd name="T25" fmla="*/ 232 h 295"/>
                    <a:gd name="T26" fmla="*/ 235 w 282"/>
                    <a:gd name="T27" fmla="*/ 255 h 295"/>
                    <a:gd name="T28" fmla="*/ 213 w 282"/>
                    <a:gd name="T29" fmla="*/ 273 h 295"/>
                    <a:gd name="T30" fmla="*/ 183 w 282"/>
                    <a:gd name="T31" fmla="*/ 286 h 295"/>
                    <a:gd name="T32" fmla="*/ 150 w 282"/>
                    <a:gd name="T33" fmla="*/ 294 h 295"/>
                    <a:gd name="T34" fmla="*/ 108 w 282"/>
                    <a:gd name="T35" fmla="*/ 295 h 295"/>
                    <a:gd name="T36" fmla="*/ 72 w 282"/>
                    <a:gd name="T37" fmla="*/ 292 h 295"/>
                    <a:gd name="T38" fmla="*/ 45 w 282"/>
                    <a:gd name="T39" fmla="*/ 280 h 295"/>
                    <a:gd name="T40" fmla="*/ 15 w 282"/>
                    <a:gd name="T41" fmla="*/ 262 h 295"/>
                    <a:gd name="T42" fmla="*/ 0 w 282"/>
                    <a:gd name="T43" fmla="*/ 241 h 295"/>
                    <a:gd name="T44" fmla="*/ 48 w 282"/>
                    <a:gd name="T45" fmla="*/ 267 h 295"/>
                    <a:gd name="T46" fmla="*/ 99 w 282"/>
                    <a:gd name="T47" fmla="*/ 280 h 295"/>
                    <a:gd name="T48" fmla="*/ 139 w 282"/>
                    <a:gd name="T49" fmla="*/ 277 h 295"/>
                    <a:gd name="T50" fmla="*/ 177 w 282"/>
                    <a:gd name="T51" fmla="*/ 267 h 295"/>
                    <a:gd name="T52" fmla="*/ 207 w 282"/>
                    <a:gd name="T53" fmla="*/ 253 h 295"/>
                    <a:gd name="T54" fmla="*/ 232 w 282"/>
                    <a:gd name="T55" fmla="*/ 229 h 295"/>
                    <a:gd name="T56" fmla="*/ 252 w 282"/>
                    <a:gd name="T57" fmla="*/ 201 h 295"/>
                    <a:gd name="T58" fmla="*/ 259 w 282"/>
                    <a:gd name="T59" fmla="*/ 165 h 295"/>
                    <a:gd name="T60" fmla="*/ 261 w 282"/>
                    <a:gd name="T61" fmla="*/ 126 h 295"/>
                    <a:gd name="T62" fmla="*/ 255 w 282"/>
                    <a:gd name="T63" fmla="*/ 87 h 295"/>
                    <a:gd name="T64" fmla="*/ 244 w 282"/>
                    <a:gd name="T65" fmla="*/ 54 h 295"/>
                    <a:gd name="T66" fmla="*/ 219 w 282"/>
                    <a:gd name="T67" fmla="*/ 32 h 295"/>
                    <a:gd name="T68" fmla="*/ 180 w 282"/>
                    <a:gd name="T69" fmla="*/ 18 h 295"/>
                    <a:gd name="T70" fmla="*/ 141 w 282"/>
                    <a:gd name="T71" fmla="*/ 17 h 295"/>
                    <a:gd name="T72" fmla="*/ 93 w 282"/>
                    <a:gd name="T73" fmla="*/ 21 h 295"/>
                    <a:gd name="T74" fmla="*/ 48 w 282"/>
                    <a:gd name="T75" fmla="*/ 35 h 295"/>
                    <a:gd name="T76" fmla="*/ 66 w 282"/>
                    <a:gd name="T77" fmla="*/ 17 h 295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82"/>
                    <a:gd name="T118" fmla="*/ 0 h 295"/>
                    <a:gd name="T119" fmla="*/ 282 w 282"/>
                    <a:gd name="T120" fmla="*/ 295 h 295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82" h="295">
                      <a:moveTo>
                        <a:pt x="66" y="17"/>
                      </a:moveTo>
                      <a:lnTo>
                        <a:pt x="99" y="5"/>
                      </a:lnTo>
                      <a:lnTo>
                        <a:pt x="141" y="0"/>
                      </a:lnTo>
                      <a:lnTo>
                        <a:pt x="181" y="2"/>
                      </a:lnTo>
                      <a:lnTo>
                        <a:pt x="219" y="9"/>
                      </a:lnTo>
                      <a:lnTo>
                        <a:pt x="244" y="26"/>
                      </a:lnTo>
                      <a:lnTo>
                        <a:pt x="262" y="47"/>
                      </a:lnTo>
                      <a:lnTo>
                        <a:pt x="273" y="78"/>
                      </a:lnTo>
                      <a:lnTo>
                        <a:pt x="280" y="111"/>
                      </a:lnTo>
                      <a:lnTo>
                        <a:pt x="282" y="149"/>
                      </a:lnTo>
                      <a:lnTo>
                        <a:pt x="279" y="176"/>
                      </a:lnTo>
                      <a:lnTo>
                        <a:pt x="270" y="207"/>
                      </a:lnTo>
                      <a:lnTo>
                        <a:pt x="253" y="232"/>
                      </a:lnTo>
                      <a:lnTo>
                        <a:pt x="235" y="255"/>
                      </a:lnTo>
                      <a:lnTo>
                        <a:pt x="213" y="273"/>
                      </a:lnTo>
                      <a:lnTo>
                        <a:pt x="183" y="286"/>
                      </a:lnTo>
                      <a:lnTo>
                        <a:pt x="150" y="294"/>
                      </a:lnTo>
                      <a:lnTo>
                        <a:pt x="108" y="295"/>
                      </a:lnTo>
                      <a:lnTo>
                        <a:pt x="72" y="292"/>
                      </a:lnTo>
                      <a:lnTo>
                        <a:pt x="45" y="280"/>
                      </a:lnTo>
                      <a:lnTo>
                        <a:pt x="15" y="262"/>
                      </a:lnTo>
                      <a:lnTo>
                        <a:pt x="0" y="241"/>
                      </a:lnTo>
                      <a:lnTo>
                        <a:pt x="48" y="267"/>
                      </a:lnTo>
                      <a:lnTo>
                        <a:pt x="99" y="280"/>
                      </a:lnTo>
                      <a:lnTo>
                        <a:pt x="139" y="277"/>
                      </a:lnTo>
                      <a:lnTo>
                        <a:pt x="177" y="267"/>
                      </a:lnTo>
                      <a:lnTo>
                        <a:pt x="207" y="253"/>
                      </a:lnTo>
                      <a:lnTo>
                        <a:pt x="232" y="229"/>
                      </a:lnTo>
                      <a:lnTo>
                        <a:pt x="252" y="201"/>
                      </a:lnTo>
                      <a:lnTo>
                        <a:pt x="259" y="165"/>
                      </a:lnTo>
                      <a:lnTo>
                        <a:pt x="261" y="126"/>
                      </a:lnTo>
                      <a:lnTo>
                        <a:pt x="255" y="87"/>
                      </a:lnTo>
                      <a:lnTo>
                        <a:pt x="244" y="54"/>
                      </a:lnTo>
                      <a:lnTo>
                        <a:pt x="219" y="32"/>
                      </a:lnTo>
                      <a:lnTo>
                        <a:pt x="180" y="18"/>
                      </a:lnTo>
                      <a:lnTo>
                        <a:pt x="141" y="17"/>
                      </a:lnTo>
                      <a:lnTo>
                        <a:pt x="93" y="21"/>
                      </a:lnTo>
                      <a:lnTo>
                        <a:pt x="48" y="35"/>
                      </a:lnTo>
                      <a:lnTo>
                        <a:pt x="66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5" name="Freeform 29"/>
                <p:cNvSpPr>
                  <a:spLocks/>
                </p:cNvSpPr>
                <p:nvPr/>
              </p:nvSpPr>
              <p:spPr bwMode="auto">
                <a:xfrm>
                  <a:off x="2445" y="2662"/>
                  <a:ext cx="131" cy="268"/>
                </a:xfrm>
                <a:custGeom>
                  <a:avLst/>
                  <a:gdLst>
                    <a:gd name="T0" fmla="*/ 131 w 131"/>
                    <a:gd name="T1" fmla="*/ 0 h 268"/>
                    <a:gd name="T2" fmla="*/ 89 w 131"/>
                    <a:gd name="T3" fmla="*/ 8 h 268"/>
                    <a:gd name="T4" fmla="*/ 57 w 131"/>
                    <a:gd name="T5" fmla="*/ 26 h 268"/>
                    <a:gd name="T6" fmla="*/ 30 w 131"/>
                    <a:gd name="T7" fmla="*/ 50 h 268"/>
                    <a:gd name="T8" fmla="*/ 14 w 131"/>
                    <a:gd name="T9" fmla="*/ 78 h 268"/>
                    <a:gd name="T10" fmla="*/ 6 w 131"/>
                    <a:gd name="T11" fmla="*/ 111 h 268"/>
                    <a:gd name="T12" fmla="*/ 0 w 131"/>
                    <a:gd name="T13" fmla="*/ 141 h 268"/>
                    <a:gd name="T14" fmla="*/ 2 w 131"/>
                    <a:gd name="T15" fmla="*/ 170 h 268"/>
                    <a:gd name="T16" fmla="*/ 8 w 131"/>
                    <a:gd name="T17" fmla="*/ 199 h 268"/>
                    <a:gd name="T18" fmla="*/ 14 w 131"/>
                    <a:gd name="T19" fmla="*/ 220 h 268"/>
                    <a:gd name="T20" fmla="*/ 27 w 131"/>
                    <a:gd name="T21" fmla="*/ 243 h 268"/>
                    <a:gd name="T22" fmla="*/ 50 w 131"/>
                    <a:gd name="T23" fmla="*/ 259 h 268"/>
                    <a:gd name="T24" fmla="*/ 81 w 131"/>
                    <a:gd name="T25" fmla="*/ 268 h 268"/>
                    <a:gd name="T26" fmla="*/ 77 w 131"/>
                    <a:gd name="T27" fmla="*/ 268 h 268"/>
                    <a:gd name="T28" fmla="*/ 47 w 131"/>
                    <a:gd name="T29" fmla="*/ 240 h 268"/>
                    <a:gd name="T30" fmla="*/ 29 w 131"/>
                    <a:gd name="T31" fmla="*/ 211 h 268"/>
                    <a:gd name="T32" fmla="*/ 21 w 131"/>
                    <a:gd name="T33" fmla="*/ 176 h 268"/>
                    <a:gd name="T34" fmla="*/ 21 w 131"/>
                    <a:gd name="T35" fmla="*/ 134 h 268"/>
                    <a:gd name="T36" fmla="*/ 27 w 131"/>
                    <a:gd name="T37" fmla="*/ 98 h 268"/>
                    <a:gd name="T38" fmla="*/ 38 w 131"/>
                    <a:gd name="T39" fmla="*/ 71 h 268"/>
                    <a:gd name="T40" fmla="*/ 54 w 131"/>
                    <a:gd name="T41" fmla="*/ 48 h 268"/>
                    <a:gd name="T42" fmla="*/ 77 w 131"/>
                    <a:gd name="T43" fmla="*/ 32 h 268"/>
                    <a:gd name="T44" fmla="*/ 125 w 131"/>
                    <a:gd name="T45" fmla="*/ 3 h 268"/>
                    <a:gd name="T46" fmla="*/ 131 w 131"/>
                    <a:gd name="T47" fmla="*/ 0 h 2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31"/>
                    <a:gd name="T73" fmla="*/ 0 h 268"/>
                    <a:gd name="T74" fmla="*/ 131 w 131"/>
                    <a:gd name="T75" fmla="*/ 268 h 26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31" h="268">
                      <a:moveTo>
                        <a:pt x="131" y="0"/>
                      </a:moveTo>
                      <a:lnTo>
                        <a:pt x="89" y="8"/>
                      </a:lnTo>
                      <a:lnTo>
                        <a:pt x="57" y="26"/>
                      </a:lnTo>
                      <a:lnTo>
                        <a:pt x="30" y="50"/>
                      </a:lnTo>
                      <a:lnTo>
                        <a:pt x="14" y="78"/>
                      </a:lnTo>
                      <a:lnTo>
                        <a:pt x="6" y="111"/>
                      </a:lnTo>
                      <a:lnTo>
                        <a:pt x="0" y="141"/>
                      </a:lnTo>
                      <a:lnTo>
                        <a:pt x="2" y="170"/>
                      </a:lnTo>
                      <a:lnTo>
                        <a:pt x="8" y="199"/>
                      </a:lnTo>
                      <a:lnTo>
                        <a:pt x="14" y="220"/>
                      </a:lnTo>
                      <a:lnTo>
                        <a:pt x="27" y="243"/>
                      </a:lnTo>
                      <a:lnTo>
                        <a:pt x="50" y="259"/>
                      </a:lnTo>
                      <a:lnTo>
                        <a:pt x="81" y="268"/>
                      </a:lnTo>
                      <a:lnTo>
                        <a:pt x="77" y="268"/>
                      </a:lnTo>
                      <a:lnTo>
                        <a:pt x="47" y="240"/>
                      </a:lnTo>
                      <a:lnTo>
                        <a:pt x="29" y="211"/>
                      </a:lnTo>
                      <a:lnTo>
                        <a:pt x="21" y="176"/>
                      </a:lnTo>
                      <a:lnTo>
                        <a:pt x="21" y="134"/>
                      </a:lnTo>
                      <a:lnTo>
                        <a:pt x="27" y="98"/>
                      </a:lnTo>
                      <a:lnTo>
                        <a:pt x="38" y="71"/>
                      </a:lnTo>
                      <a:lnTo>
                        <a:pt x="54" y="48"/>
                      </a:lnTo>
                      <a:lnTo>
                        <a:pt x="77" y="32"/>
                      </a:lnTo>
                      <a:lnTo>
                        <a:pt x="125" y="3"/>
                      </a:lnTo>
                      <a:lnTo>
                        <a:pt x="13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</p:grp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2540" y="2751"/>
                <a:ext cx="111" cy="104"/>
              </a:xfrm>
              <a:custGeom>
                <a:avLst/>
                <a:gdLst>
                  <a:gd name="T0" fmla="*/ 18 w 111"/>
                  <a:gd name="T1" fmla="*/ 12 h 104"/>
                  <a:gd name="T2" fmla="*/ 34 w 111"/>
                  <a:gd name="T3" fmla="*/ 1 h 104"/>
                  <a:gd name="T4" fmla="*/ 63 w 111"/>
                  <a:gd name="T5" fmla="*/ 0 h 104"/>
                  <a:gd name="T6" fmla="*/ 88 w 111"/>
                  <a:gd name="T7" fmla="*/ 7 h 104"/>
                  <a:gd name="T8" fmla="*/ 108 w 111"/>
                  <a:gd name="T9" fmla="*/ 25 h 104"/>
                  <a:gd name="T10" fmla="*/ 111 w 111"/>
                  <a:gd name="T11" fmla="*/ 54 h 104"/>
                  <a:gd name="T12" fmla="*/ 105 w 111"/>
                  <a:gd name="T13" fmla="*/ 79 h 104"/>
                  <a:gd name="T14" fmla="*/ 90 w 111"/>
                  <a:gd name="T15" fmla="*/ 97 h 104"/>
                  <a:gd name="T16" fmla="*/ 63 w 111"/>
                  <a:gd name="T17" fmla="*/ 104 h 104"/>
                  <a:gd name="T18" fmla="*/ 39 w 111"/>
                  <a:gd name="T19" fmla="*/ 104 h 104"/>
                  <a:gd name="T20" fmla="*/ 18 w 111"/>
                  <a:gd name="T21" fmla="*/ 95 h 104"/>
                  <a:gd name="T22" fmla="*/ 4 w 111"/>
                  <a:gd name="T23" fmla="*/ 79 h 104"/>
                  <a:gd name="T24" fmla="*/ 0 w 111"/>
                  <a:gd name="T25" fmla="*/ 60 h 104"/>
                  <a:gd name="T26" fmla="*/ 7 w 111"/>
                  <a:gd name="T27" fmla="*/ 37 h 104"/>
                  <a:gd name="T28" fmla="*/ 13 w 111"/>
                  <a:gd name="T29" fmla="*/ 21 h 104"/>
                  <a:gd name="T30" fmla="*/ 18 w 111"/>
                  <a:gd name="T31" fmla="*/ 12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1"/>
                  <a:gd name="T49" fmla="*/ 0 h 104"/>
                  <a:gd name="T50" fmla="*/ 111 w 111"/>
                  <a:gd name="T51" fmla="*/ 104 h 10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1" h="104">
                    <a:moveTo>
                      <a:pt x="18" y="12"/>
                    </a:moveTo>
                    <a:lnTo>
                      <a:pt x="34" y="1"/>
                    </a:lnTo>
                    <a:lnTo>
                      <a:pt x="63" y="0"/>
                    </a:lnTo>
                    <a:lnTo>
                      <a:pt x="88" y="7"/>
                    </a:lnTo>
                    <a:lnTo>
                      <a:pt x="108" y="25"/>
                    </a:lnTo>
                    <a:lnTo>
                      <a:pt x="111" y="54"/>
                    </a:lnTo>
                    <a:lnTo>
                      <a:pt x="105" y="79"/>
                    </a:lnTo>
                    <a:lnTo>
                      <a:pt x="90" y="97"/>
                    </a:lnTo>
                    <a:lnTo>
                      <a:pt x="63" y="104"/>
                    </a:lnTo>
                    <a:lnTo>
                      <a:pt x="39" y="104"/>
                    </a:lnTo>
                    <a:lnTo>
                      <a:pt x="18" y="95"/>
                    </a:lnTo>
                    <a:lnTo>
                      <a:pt x="4" y="79"/>
                    </a:lnTo>
                    <a:lnTo>
                      <a:pt x="0" y="60"/>
                    </a:lnTo>
                    <a:lnTo>
                      <a:pt x="7" y="37"/>
                    </a:lnTo>
                    <a:lnTo>
                      <a:pt x="13" y="21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grpSp>
            <p:nvGrpSpPr>
              <p:cNvPr id="30" name="Group 31"/>
              <p:cNvGrpSpPr>
                <a:grpSpLocks/>
              </p:cNvGrpSpPr>
              <p:nvPr/>
            </p:nvGrpSpPr>
            <p:grpSpPr bwMode="auto">
              <a:xfrm>
                <a:off x="2532" y="2743"/>
                <a:ext cx="128" cy="121"/>
                <a:chOff x="2532" y="2743"/>
                <a:chExt cx="128" cy="121"/>
              </a:xfrm>
            </p:grpSpPr>
            <p:sp>
              <p:nvSpPr>
                <p:cNvPr id="32" name="Freeform 32"/>
                <p:cNvSpPr>
                  <a:spLocks/>
                </p:cNvSpPr>
                <p:nvPr/>
              </p:nvSpPr>
              <p:spPr bwMode="auto">
                <a:xfrm>
                  <a:off x="2541" y="2746"/>
                  <a:ext cx="119" cy="118"/>
                </a:xfrm>
                <a:custGeom>
                  <a:avLst/>
                  <a:gdLst>
                    <a:gd name="T0" fmla="*/ 57 w 119"/>
                    <a:gd name="T1" fmla="*/ 0 h 118"/>
                    <a:gd name="T2" fmla="*/ 84 w 119"/>
                    <a:gd name="T3" fmla="*/ 2 h 118"/>
                    <a:gd name="T4" fmla="*/ 105 w 119"/>
                    <a:gd name="T5" fmla="*/ 12 h 118"/>
                    <a:gd name="T6" fmla="*/ 114 w 119"/>
                    <a:gd name="T7" fmla="*/ 27 h 118"/>
                    <a:gd name="T8" fmla="*/ 119 w 119"/>
                    <a:gd name="T9" fmla="*/ 50 h 118"/>
                    <a:gd name="T10" fmla="*/ 116 w 119"/>
                    <a:gd name="T11" fmla="*/ 72 h 118"/>
                    <a:gd name="T12" fmla="*/ 110 w 119"/>
                    <a:gd name="T13" fmla="*/ 90 h 118"/>
                    <a:gd name="T14" fmla="*/ 98 w 119"/>
                    <a:gd name="T15" fmla="*/ 106 h 118"/>
                    <a:gd name="T16" fmla="*/ 78 w 119"/>
                    <a:gd name="T17" fmla="*/ 115 h 118"/>
                    <a:gd name="T18" fmla="*/ 50 w 119"/>
                    <a:gd name="T19" fmla="*/ 118 h 118"/>
                    <a:gd name="T20" fmla="*/ 29 w 119"/>
                    <a:gd name="T21" fmla="*/ 114 h 118"/>
                    <a:gd name="T22" fmla="*/ 11 w 119"/>
                    <a:gd name="T23" fmla="*/ 106 h 118"/>
                    <a:gd name="T24" fmla="*/ 0 w 119"/>
                    <a:gd name="T25" fmla="*/ 94 h 118"/>
                    <a:gd name="T26" fmla="*/ 2 w 119"/>
                    <a:gd name="T27" fmla="*/ 62 h 118"/>
                    <a:gd name="T28" fmla="*/ 14 w 119"/>
                    <a:gd name="T29" fmla="*/ 84 h 118"/>
                    <a:gd name="T30" fmla="*/ 36 w 119"/>
                    <a:gd name="T31" fmla="*/ 99 h 118"/>
                    <a:gd name="T32" fmla="*/ 59 w 119"/>
                    <a:gd name="T33" fmla="*/ 102 h 118"/>
                    <a:gd name="T34" fmla="*/ 77 w 119"/>
                    <a:gd name="T35" fmla="*/ 97 h 118"/>
                    <a:gd name="T36" fmla="*/ 95 w 119"/>
                    <a:gd name="T37" fmla="*/ 86 h 118"/>
                    <a:gd name="T38" fmla="*/ 102 w 119"/>
                    <a:gd name="T39" fmla="*/ 68 h 118"/>
                    <a:gd name="T40" fmla="*/ 102 w 119"/>
                    <a:gd name="T41" fmla="*/ 47 h 118"/>
                    <a:gd name="T42" fmla="*/ 93 w 119"/>
                    <a:gd name="T43" fmla="*/ 29 h 118"/>
                    <a:gd name="T44" fmla="*/ 77 w 119"/>
                    <a:gd name="T45" fmla="*/ 15 h 118"/>
                    <a:gd name="T46" fmla="*/ 62 w 119"/>
                    <a:gd name="T47" fmla="*/ 11 h 118"/>
                    <a:gd name="T48" fmla="*/ 41 w 119"/>
                    <a:gd name="T49" fmla="*/ 3 h 118"/>
                    <a:gd name="T50" fmla="*/ 57 w 119"/>
                    <a:gd name="T51" fmla="*/ 0 h 11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19"/>
                    <a:gd name="T79" fmla="*/ 0 h 118"/>
                    <a:gd name="T80" fmla="*/ 119 w 119"/>
                    <a:gd name="T81" fmla="*/ 118 h 11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19" h="118">
                      <a:moveTo>
                        <a:pt x="57" y="0"/>
                      </a:moveTo>
                      <a:lnTo>
                        <a:pt x="84" y="2"/>
                      </a:lnTo>
                      <a:lnTo>
                        <a:pt x="105" y="12"/>
                      </a:lnTo>
                      <a:lnTo>
                        <a:pt x="114" y="27"/>
                      </a:lnTo>
                      <a:lnTo>
                        <a:pt x="119" y="50"/>
                      </a:lnTo>
                      <a:lnTo>
                        <a:pt x="116" y="72"/>
                      </a:lnTo>
                      <a:lnTo>
                        <a:pt x="110" y="90"/>
                      </a:lnTo>
                      <a:lnTo>
                        <a:pt x="98" y="106"/>
                      </a:lnTo>
                      <a:lnTo>
                        <a:pt x="78" y="115"/>
                      </a:lnTo>
                      <a:lnTo>
                        <a:pt x="50" y="118"/>
                      </a:lnTo>
                      <a:lnTo>
                        <a:pt x="29" y="114"/>
                      </a:lnTo>
                      <a:lnTo>
                        <a:pt x="11" y="106"/>
                      </a:lnTo>
                      <a:lnTo>
                        <a:pt x="0" y="94"/>
                      </a:lnTo>
                      <a:lnTo>
                        <a:pt x="2" y="62"/>
                      </a:lnTo>
                      <a:lnTo>
                        <a:pt x="14" y="84"/>
                      </a:lnTo>
                      <a:lnTo>
                        <a:pt x="36" y="99"/>
                      </a:lnTo>
                      <a:lnTo>
                        <a:pt x="59" y="102"/>
                      </a:lnTo>
                      <a:lnTo>
                        <a:pt x="77" y="97"/>
                      </a:lnTo>
                      <a:lnTo>
                        <a:pt x="95" y="86"/>
                      </a:lnTo>
                      <a:lnTo>
                        <a:pt x="102" y="68"/>
                      </a:lnTo>
                      <a:lnTo>
                        <a:pt x="102" y="47"/>
                      </a:lnTo>
                      <a:lnTo>
                        <a:pt x="93" y="29"/>
                      </a:lnTo>
                      <a:lnTo>
                        <a:pt x="77" y="15"/>
                      </a:lnTo>
                      <a:lnTo>
                        <a:pt x="62" y="11"/>
                      </a:lnTo>
                      <a:lnTo>
                        <a:pt x="41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  <p:sp>
              <p:nvSpPr>
                <p:cNvPr id="33" name="Freeform 33"/>
                <p:cNvSpPr>
                  <a:spLocks/>
                </p:cNvSpPr>
                <p:nvPr/>
              </p:nvSpPr>
              <p:spPr bwMode="auto">
                <a:xfrm>
                  <a:off x="2532" y="2743"/>
                  <a:ext cx="110" cy="111"/>
                </a:xfrm>
                <a:custGeom>
                  <a:avLst/>
                  <a:gdLst>
                    <a:gd name="T0" fmla="*/ 92 w 110"/>
                    <a:gd name="T1" fmla="*/ 8 h 111"/>
                    <a:gd name="T2" fmla="*/ 77 w 110"/>
                    <a:gd name="T3" fmla="*/ 0 h 111"/>
                    <a:gd name="T4" fmla="*/ 53 w 110"/>
                    <a:gd name="T5" fmla="*/ 0 h 111"/>
                    <a:gd name="T6" fmla="*/ 38 w 110"/>
                    <a:gd name="T7" fmla="*/ 3 h 111"/>
                    <a:gd name="T8" fmla="*/ 20 w 110"/>
                    <a:gd name="T9" fmla="*/ 15 h 111"/>
                    <a:gd name="T10" fmla="*/ 11 w 110"/>
                    <a:gd name="T11" fmla="*/ 30 h 111"/>
                    <a:gd name="T12" fmla="*/ 3 w 110"/>
                    <a:gd name="T13" fmla="*/ 50 h 111"/>
                    <a:gd name="T14" fmla="*/ 0 w 110"/>
                    <a:gd name="T15" fmla="*/ 68 h 111"/>
                    <a:gd name="T16" fmla="*/ 3 w 110"/>
                    <a:gd name="T17" fmla="*/ 87 h 111"/>
                    <a:gd name="T18" fmla="*/ 14 w 110"/>
                    <a:gd name="T19" fmla="*/ 99 h 111"/>
                    <a:gd name="T20" fmla="*/ 39 w 110"/>
                    <a:gd name="T21" fmla="*/ 111 h 111"/>
                    <a:gd name="T22" fmla="*/ 24 w 110"/>
                    <a:gd name="T23" fmla="*/ 87 h 111"/>
                    <a:gd name="T24" fmla="*/ 20 w 110"/>
                    <a:gd name="T25" fmla="*/ 62 h 111"/>
                    <a:gd name="T26" fmla="*/ 24 w 110"/>
                    <a:gd name="T27" fmla="*/ 41 h 111"/>
                    <a:gd name="T28" fmla="*/ 32 w 110"/>
                    <a:gd name="T29" fmla="*/ 27 h 111"/>
                    <a:gd name="T30" fmla="*/ 47 w 110"/>
                    <a:gd name="T31" fmla="*/ 17 h 111"/>
                    <a:gd name="T32" fmla="*/ 60 w 110"/>
                    <a:gd name="T33" fmla="*/ 14 h 111"/>
                    <a:gd name="T34" fmla="*/ 84 w 110"/>
                    <a:gd name="T35" fmla="*/ 18 h 111"/>
                    <a:gd name="T36" fmla="*/ 110 w 110"/>
                    <a:gd name="T37" fmla="*/ 30 h 111"/>
                    <a:gd name="T38" fmla="*/ 92 w 110"/>
                    <a:gd name="T39" fmla="*/ 8 h 11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10"/>
                    <a:gd name="T61" fmla="*/ 0 h 111"/>
                    <a:gd name="T62" fmla="*/ 110 w 110"/>
                    <a:gd name="T63" fmla="*/ 111 h 11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10" h="111">
                      <a:moveTo>
                        <a:pt x="92" y="8"/>
                      </a:move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8" y="3"/>
                      </a:lnTo>
                      <a:lnTo>
                        <a:pt x="20" y="15"/>
                      </a:lnTo>
                      <a:lnTo>
                        <a:pt x="11" y="30"/>
                      </a:lnTo>
                      <a:lnTo>
                        <a:pt x="3" y="50"/>
                      </a:lnTo>
                      <a:lnTo>
                        <a:pt x="0" y="68"/>
                      </a:lnTo>
                      <a:lnTo>
                        <a:pt x="3" y="87"/>
                      </a:lnTo>
                      <a:lnTo>
                        <a:pt x="14" y="99"/>
                      </a:lnTo>
                      <a:lnTo>
                        <a:pt x="39" y="111"/>
                      </a:lnTo>
                      <a:lnTo>
                        <a:pt x="24" y="87"/>
                      </a:lnTo>
                      <a:lnTo>
                        <a:pt x="20" y="62"/>
                      </a:lnTo>
                      <a:lnTo>
                        <a:pt x="24" y="41"/>
                      </a:lnTo>
                      <a:lnTo>
                        <a:pt x="32" y="27"/>
                      </a:lnTo>
                      <a:lnTo>
                        <a:pt x="47" y="17"/>
                      </a:lnTo>
                      <a:lnTo>
                        <a:pt x="60" y="14"/>
                      </a:lnTo>
                      <a:lnTo>
                        <a:pt x="84" y="18"/>
                      </a:lnTo>
                      <a:lnTo>
                        <a:pt x="110" y="30"/>
                      </a:lnTo>
                      <a:lnTo>
                        <a:pt x="92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 dirty="0"/>
                </a:p>
              </p:txBody>
            </p:sp>
          </p:grpSp>
          <p:sp>
            <p:nvSpPr>
              <p:cNvPr id="31" name="Freeform 34"/>
              <p:cNvSpPr>
                <a:spLocks/>
              </p:cNvSpPr>
              <p:nvPr/>
            </p:nvSpPr>
            <p:spPr bwMode="auto">
              <a:xfrm>
                <a:off x="2938" y="2971"/>
                <a:ext cx="230" cy="654"/>
              </a:xfrm>
              <a:custGeom>
                <a:avLst/>
                <a:gdLst>
                  <a:gd name="T0" fmla="*/ 62 w 230"/>
                  <a:gd name="T1" fmla="*/ 0 h 654"/>
                  <a:gd name="T2" fmla="*/ 89 w 230"/>
                  <a:gd name="T3" fmla="*/ 113 h 654"/>
                  <a:gd name="T4" fmla="*/ 111 w 230"/>
                  <a:gd name="T5" fmla="*/ 212 h 654"/>
                  <a:gd name="T6" fmla="*/ 137 w 230"/>
                  <a:gd name="T7" fmla="*/ 318 h 654"/>
                  <a:gd name="T8" fmla="*/ 171 w 230"/>
                  <a:gd name="T9" fmla="*/ 429 h 654"/>
                  <a:gd name="T10" fmla="*/ 207 w 230"/>
                  <a:gd name="T11" fmla="*/ 543 h 654"/>
                  <a:gd name="T12" fmla="*/ 230 w 230"/>
                  <a:gd name="T13" fmla="*/ 613 h 654"/>
                  <a:gd name="T14" fmla="*/ 230 w 230"/>
                  <a:gd name="T15" fmla="*/ 628 h 654"/>
                  <a:gd name="T16" fmla="*/ 216 w 230"/>
                  <a:gd name="T17" fmla="*/ 645 h 654"/>
                  <a:gd name="T18" fmla="*/ 192 w 230"/>
                  <a:gd name="T19" fmla="*/ 654 h 654"/>
                  <a:gd name="T20" fmla="*/ 159 w 230"/>
                  <a:gd name="T21" fmla="*/ 654 h 654"/>
                  <a:gd name="T22" fmla="*/ 140 w 230"/>
                  <a:gd name="T23" fmla="*/ 640 h 654"/>
                  <a:gd name="T24" fmla="*/ 128 w 230"/>
                  <a:gd name="T25" fmla="*/ 613 h 654"/>
                  <a:gd name="T26" fmla="*/ 89 w 230"/>
                  <a:gd name="T27" fmla="*/ 459 h 654"/>
                  <a:gd name="T28" fmla="*/ 59 w 230"/>
                  <a:gd name="T29" fmla="*/ 351 h 654"/>
                  <a:gd name="T30" fmla="*/ 32 w 230"/>
                  <a:gd name="T31" fmla="*/ 240 h 654"/>
                  <a:gd name="T32" fmla="*/ 0 w 230"/>
                  <a:gd name="T33" fmla="*/ 120 h 654"/>
                  <a:gd name="T34" fmla="*/ 15 w 230"/>
                  <a:gd name="T35" fmla="*/ 96 h 654"/>
                  <a:gd name="T36" fmla="*/ 44 w 230"/>
                  <a:gd name="T37" fmla="*/ 219 h 654"/>
                  <a:gd name="T38" fmla="*/ 68 w 230"/>
                  <a:gd name="T39" fmla="*/ 314 h 654"/>
                  <a:gd name="T40" fmla="*/ 99 w 230"/>
                  <a:gd name="T41" fmla="*/ 435 h 654"/>
                  <a:gd name="T42" fmla="*/ 123 w 230"/>
                  <a:gd name="T43" fmla="*/ 529 h 654"/>
                  <a:gd name="T44" fmla="*/ 147 w 230"/>
                  <a:gd name="T45" fmla="*/ 618 h 654"/>
                  <a:gd name="T46" fmla="*/ 162 w 230"/>
                  <a:gd name="T47" fmla="*/ 631 h 654"/>
                  <a:gd name="T48" fmla="*/ 182 w 230"/>
                  <a:gd name="T49" fmla="*/ 639 h 654"/>
                  <a:gd name="T50" fmla="*/ 198 w 230"/>
                  <a:gd name="T51" fmla="*/ 633 h 654"/>
                  <a:gd name="T52" fmla="*/ 213 w 230"/>
                  <a:gd name="T53" fmla="*/ 616 h 654"/>
                  <a:gd name="T54" fmla="*/ 188 w 230"/>
                  <a:gd name="T55" fmla="*/ 543 h 654"/>
                  <a:gd name="T56" fmla="*/ 159 w 230"/>
                  <a:gd name="T57" fmla="*/ 454 h 654"/>
                  <a:gd name="T58" fmla="*/ 131 w 230"/>
                  <a:gd name="T59" fmla="*/ 357 h 654"/>
                  <a:gd name="T60" fmla="*/ 102 w 230"/>
                  <a:gd name="T61" fmla="*/ 248 h 654"/>
                  <a:gd name="T62" fmla="*/ 78 w 230"/>
                  <a:gd name="T63" fmla="*/ 135 h 654"/>
                  <a:gd name="T64" fmla="*/ 48 w 230"/>
                  <a:gd name="T65" fmla="*/ 21 h 654"/>
                  <a:gd name="T66" fmla="*/ 62 w 230"/>
                  <a:gd name="T67" fmla="*/ 0 h 6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0"/>
                  <a:gd name="T103" fmla="*/ 0 h 654"/>
                  <a:gd name="T104" fmla="*/ 230 w 230"/>
                  <a:gd name="T105" fmla="*/ 654 h 6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0" h="654">
                    <a:moveTo>
                      <a:pt x="62" y="0"/>
                    </a:moveTo>
                    <a:lnTo>
                      <a:pt x="89" y="113"/>
                    </a:lnTo>
                    <a:lnTo>
                      <a:pt x="111" y="212"/>
                    </a:lnTo>
                    <a:lnTo>
                      <a:pt x="137" y="318"/>
                    </a:lnTo>
                    <a:lnTo>
                      <a:pt x="171" y="429"/>
                    </a:lnTo>
                    <a:lnTo>
                      <a:pt x="207" y="543"/>
                    </a:lnTo>
                    <a:lnTo>
                      <a:pt x="230" y="613"/>
                    </a:lnTo>
                    <a:lnTo>
                      <a:pt x="230" y="628"/>
                    </a:lnTo>
                    <a:lnTo>
                      <a:pt x="216" y="645"/>
                    </a:lnTo>
                    <a:lnTo>
                      <a:pt x="192" y="654"/>
                    </a:lnTo>
                    <a:lnTo>
                      <a:pt x="159" y="654"/>
                    </a:lnTo>
                    <a:lnTo>
                      <a:pt x="140" y="640"/>
                    </a:lnTo>
                    <a:lnTo>
                      <a:pt x="128" y="613"/>
                    </a:lnTo>
                    <a:lnTo>
                      <a:pt x="89" y="459"/>
                    </a:lnTo>
                    <a:lnTo>
                      <a:pt x="59" y="351"/>
                    </a:lnTo>
                    <a:lnTo>
                      <a:pt x="32" y="240"/>
                    </a:lnTo>
                    <a:lnTo>
                      <a:pt x="0" y="120"/>
                    </a:lnTo>
                    <a:lnTo>
                      <a:pt x="15" y="96"/>
                    </a:lnTo>
                    <a:lnTo>
                      <a:pt x="44" y="219"/>
                    </a:lnTo>
                    <a:lnTo>
                      <a:pt x="68" y="314"/>
                    </a:lnTo>
                    <a:lnTo>
                      <a:pt x="99" y="435"/>
                    </a:lnTo>
                    <a:lnTo>
                      <a:pt x="123" y="529"/>
                    </a:lnTo>
                    <a:lnTo>
                      <a:pt x="147" y="618"/>
                    </a:lnTo>
                    <a:lnTo>
                      <a:pt x="162" y="631"/>
                    </a:lnTo>
                    <a:lnTo>
                      <a:pt x="182" y="639"/>
                    </a:lnTo>
                    <a:lnTo>
                      <a:pt x="198" y="633"/>
                    </a:lnTo>
                    <a:lnTo>
                      <a:pt x="213" y="616"/>
                    </a:lnTo>
                    <a:lnTo>
                      <a:pt x="188" y="543"/>
                    </a:lnTo>
                    <a:lnTo>
                      <a:pt x="159" y="454"/>
                    </a:lnTo>
                    <a:lnTo>
                      <a:pt x="131" y="357"/>
                    </a:lnTo>
                    <a:lnTo>
                      <a:pt x="102" y="248"/>
                    </a:lnTo>
                    <a:lnTo>
                      <a:pt x="78" y="135"/>
                    </a:lnTo>
                    <a:lnTo>
                      <a:pt x="48" y="2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</p:grpSp>
        <p:grpSp>
          <p:nvGrpSpPr>
            <p:cNvPr id="11" name="Group 35"/>
            <p:cNvGrpSpPr>
              <a:grpSpLocks/>
            </p:cNvGrpSpPr>
            <p:nvPr/>
          </p:nvGrpSpPr>
          <p:grpSpPr bwMode="auto">
            <a:xfrm>
              <a:off x="1897" y="2471"/>
              <a:ext cx="699" cy="360"/>
              <a:chOff x="1897" y="2471"/>
              <a:chExt cx="699" cy="360"/>
            </a:xfrm>
          </p:grpSpPr>
          <p:sp>
            <p:nvSpPr>
              <p:cNvPr id="16" name="Freeform 36"/>
              <p:cNvSpPr>
                <a:spLocks/>
              </p:cNvSpPr>
              <p:nvPr/>
            </p:nvSpPr>
            <p:spPr bwMode="auto">
              <a:xfrm>
                <a:off x="1920" y="2479"/>
                <a:ext cx="174" cy="145"/>
              </a:xfrm>
              <a:custGeom>
                <a:avLst/>
                <a:gdLst>
                  <a:gd name="T0" fmla="*/ 169 w 174"/>
                  <a:gd name="T1" fmla="*/ 114 h 145"/>
                  <a:gd name="T2" fmla="*/ 174 w 174"/>
                  <a:gd name="T3" fmla="*/ 60 h 145"/>
                  <a:gd name="T4" fmla="*/ 30 w 174"/>
                  <a:gd name="T5" fmla="*/ 0 h 145"/>
                  <a:gd name="T6" fmla="*/ 28 w 174"/>
                  <a:gd name="T7" fmla="*/ 54 h 145"/>
                  <a:gd name="T8" fmla="*/ 24 w 174"/>
                  <a:gd name="T9" fmla="*/ 54 h 145"/>
                  <a:gd name="T10" fmla="*/ 0 w 174"/>
                  <a:gd name="T11" fmla="*/ 100 h 145"/>
                  <a:gd name="T12" fmla="*/ 112 w 174"/>
                  <a:gd name="T13" fmla="*/ 145 h 145"/>
                  <a:gd name="T14" fmla="*/ 169 w 174"/>
                  <a:gd name="T15" fmla="*/ 114 h 1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4"/>
                  <a:gd name="T25" fmla="*/ 0 h 145"/>
                  <a:gd name="T26" fmla="*/ 174 w 174"/>
                  <a:gd name="T27" fmla="*/ 145 h 1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4" h="145">
                    <a:moveTo>
                      <a:pt x="169" y="114"/>
                    </a:moveTo>
                    <a:lnTo>
                      <a:pt x="174" y="60"/>
                    </a:lnTo>
                    <a:lnTo>
                      <a:pt x="30" y="0"/>
                    </a:lnTo>
                    <a:lnTo>
                      <a:pt x="28" y="54"/>
                    </a:lnTo>
                    <a:lnTo>
                      <a:pt x="24" y="54"/>
                    </a:lnTo>
                    <a:lnTo>
                      <a:pt x="0" y="100"/>
                    </a:lnTo>
                    <a:lnTo>
                      <a:pt x="112" y="145"/>
                    </a:lnTo>
                    <a:lnTo>
                      <a:pt x="169" y="114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7" name="Freeform 37"/>
              <p:cNvSpPr>
                <a:spLocks/>
              </p:cNvSpPr>
              <p:nvPr/>
            </p:nvSpPr>
            <p:spPr bwMode="auto">
              <a:xfrm>
                <a:off x="1897" y="2476"/>
                <a:ext cx="63" cy="106"/>
              </a:xfrm>
              <a:custGeom>
                <a:avLst/>
                <a:gdLst>
                  <a:gd name="T0" fmla="*/ 51 w 63"/>
                  <a:gd name="T1" fmla="*/ 0 h 106"/>
                  <a:gd name="T2" fmla="*/ 44 w 63"/>
                  <a:gd name="T3" fmla="*/ 49 h 106"/>
                  <a:gd name="T4" fmla="*/ 6 w 63"/>
                  <a:gd name="T5" fmla="*/ 31 h 106"/>
                  <a:gd name="T6" fmla="*/ 0 w 63"/>
                  <a:gd name="T7" fmla="*/ 40 h 106"/>
                  <a:gd name="T8" fmla="*/ 36 w 63"/>
                  <a:gd name="T9" fmla="*/ 63 h 106"/>
                  <a:gd name="T10" fmla="*/ 15 w 63"/>
                  <a:gd name="T11" fmla="*/ 106 h 106"/>
                  <a:gd name="T12" fmla="*/ 33 w 63"/>
                  <a:gd name="T13" fmla="*/ 105 h 106"/>
                  <a:gd name="T14" fmla="*/ 56 w 63"/>
                  <a:gd name="T15" fmla="*/ 57 h 106"/>
                  <a:gd name="T16" fmla="*/ 63 w 63"/>
                  <a:gd name="T17" fmla="*/ 9 h 106"/>
                  <a:gd name="T18" fmla="*/ 51 w 63"/>
                  <a:gd name="T19" fmla="*/ 0 h 1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3"/>
                  <a:gd name="T31" fmla="*/ 0 h 106"/>
                  <a:gd name="T32" fmla="*/ 63 w 63"/>
                  <a:gd name="T33" fmla="*/ 106 h 10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" h="106">
                    <a:moveTo>
                      <a:pt x="51" y="0"/>
                    </a:moveTo>
                    <a:lnTo>
                      <a:pt x="44" y="49"/>
                    </a:lnTo>
                    <a:lnTo>
                      <a:pt x="6" y="31"/>
                    </a:lnTo>
                    <a:lnTo>
                      <a:pt x="0" y="40"/>
                    </a:lnTo>
                    <a:lnTo>
                      <a:pt x="36" y="63"/>
                    </a:lnTo>
                    <a:lnTo>
                      <a:pt x="15" y="106"/>
                    </a:lnTo>
                    <a:lnTo>
                      <a:pt x="33" y="105"/>
                    </a:lnTo>
                    <a:lnTo>
                      <a:pt x="56" y="57"/>
                    </a:lnTo>
                    <a:lnTo>
                      <a:pt x="63" y="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8" name="Freeform 38"/>
              <p:cNvSpPr>
                <a:spLocks/>
              </p:cNvSpPr>
              <p:nvPr/>
            </p:nvSpPr>
            <p:spPr bwMode="auto">
              <a:xfrm>
                <a:off x="1909" y="2471"/>
                <a:ext cx="687" cy="360"/>
              </a:xfrm>
              <a:custGeom>
                <a:avLst/>
                <a:gdLst>
                  <a:gd name="T0" fmla="*/ 246 w 687"/>
                  <a:gd name="T1" fmla="*/ 140 h 360"/>
                  <a:gd name="T2" fmla="*/ 676 w 687"/>
                  <a:gd name="T3" fmla="*/ 330 h 360"/>
                  <a:gd name="T4" fmla="*/ 687 w 687"/>
                  <a:gd name="T5" fmla="*/ 332 h 360"/>
                  <a:gd name="T6" fmla="*/ 684 w 687"/>
                  <a:gd name="T7" fmla="*/ 347 h 360"/>
                  <a:gd name="T8" fmla="*/ 672 w 687"/>
                  <a:gd name="T9" fmla="*/ 360 h 360"/>
                  <a:gd name="T10" fmla="*/ 658 w 687"/>
                  <a:gd name="T11" fmla="*/ 360 h 360"/>
                  <a:gd name="T12" fmla="*/ 654 w 687"/>
                  <a:gd name="T13" fmla="*/ 353 h 360"/>
                  <a:gd name="T14" fmla="*/ 171 w 687"/>
                  <a:gd name="T15" fmla="*/ 134 h 360"/>
                  <a:gd name="T16" fmla="*/ 129 w 687"/>
                  <a:gd name="T17" fmla="*/ 162 h 360"/>
                  <a:gd name="T18" fmla="*/ 0 w 687"/>
                  <a:gd name="T19" fmla="*/ 110 h 360"/>
                  <a:gd name="T20" fmla="*/ 15 w 687"/>
                  <a:gd name="T21" fmla="*/ 101 h 360"/>
                  <a:gd name="T22" fmla="*/ 123 w 687"/>
                  <a:gd name="T23" fmla="*/ 146 h 360"/>
                  <a:gd name="T24" fmla="*/ 167 w 687"/>
                  <a:gd name="T25" fmla="*/ 120 h 360"/>
                  <a:gd name="T26" fmla="*/ 48 w 687"/>
                  <a:gd name="T27" fmla="*/ 66 h 360"/>
                  <a:gd name="T28" fmla="*/ 174 w 687"/>
                  <a:gd name="T29" fmla="*/ 111 h 360"/>
                  <a:gd name="T30" fmla="*/ 176 w 687"/>
                  <a:gd name="T31" fmla="*/ 72 h 360"/>
                  <a:gd name="T32" fmla="*/ 48 w 687"/>
                  <a:gd name="T33" fmla="*/ 18 h 360"/>
                  <a:gd name="T34" fmla="*/ 39 w 687"/>
                  <a:gd name="T35" fmla="*/ 0 h 360"/>
                  <a:gd name="T36" fmla="*/ 192 w 687"/>
                  <a:gd name="T37" fmla="*/ 65 h 360"/>
                  <a:gd name="T38" fmla="*/ 191 w 687"/>
                  <a:gd name="T39" fmla="*/ 113 h 360"/>
                  <a:gd name="T40" fmla="*/ 246 w 687"/>
                  <a:gd name="T41" fmla="*/ 140 h 36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87"/>
                  <a:gd name="T64" fmla="*/ 0 h 360"/>
                  <a:gd name="T65" fmla="*/ 687 w 687"/>
                  <a:gd name="T66" fmla="*/ 360 h 36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87" h="360">
                    <a:moveTo>
                      <a:pt x="246" y="140"/>
                    </a:moveTo>
                    <a:lnTo>
                      <a:pt x="676" y="330"/>
                    </a:lnTo>
                    <a:lnTo>
                      <a:pt x="687" y="332"/>
                    </a:lnTo>
                    <a:lnTo>
                      <a:pt x="684" y="347"/>
                    </a:lnTo>
                    <a:lnTo>
                      <a:pt x="672" y="360"/>
                    </a:lnTo>
                    <a:lnTo>
                      <a:pt x="658" y="360"/>
                    </a:lnTo>
                    <a:lnTo>
                      <a:pt x="654" y="353"/>
                    </a:lnTo>
                    <a:lnTo>
                      <a:pt x="171" y="134"/>
                    </a:lnTo>
                    <a:lnTo>
                      <a:pt x="129" y="162"/>
                    </a:lnTo>
                    <a:lnTo>
                      <a:pt x="0" y="110"/>
                    </a:lnTo>
                    <a:lnTo>
                      <a:pt x="15" y="101"/>
                    </a:lnTo>
                    <a:lnTo>
                      <a:pt x="123" y="146"/>
                    </a:lnTo>
                    <a:lnTo>
                      <a:pt x="167" y="120"/>
                    </a:lnTo>
                    <a:lnTo>
                      <a:pt x="48" y="66"/>
                    </a:lnTo>
                    <a:lnTo>
                      <a:pt x="174" y="111"/>
                    </a:lnTo>
                    <a:lnTo>
                      <a:pt x="176" y="72"/>
                    </a:lnTo>
                    <a:lnTo>
                      <a:pt x="48" y="18"/>
                    </a:lnTo>
                    <a:lnTo>
                      <a:pt x="39" y="0"/>
                    </a:lnTo>
                    <a:lnTo>
                      <a:pt x="192" y="65"/>
                    </a:lnTo>
                    <a:lnTo>
                      <a:pt x="191" y="113"/>
                    </a:lnTo>
                    <a:lnTo>
                      <a:pt x="246" y="1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</p:grpSp>
        <p:grpSp>
          <p:nvGrpSpPr>
            <p:cNvPr id="12" name="Group 39"/>
            <p:cNvGrpSpPr>
              <a:grpSpLocks/>
            </p:cNvGrpSpPr>
            <p:nvPr/>
          </p:nvGrpSpPr>
          <p:grpSpPr bwMode="auto">
            <a:xfrm>
              <a:off x="2195" y="1968"/>
              <a:ext cx="493" cy="522"/>
              <a:chOff x="2195" y="1968"/>
              <a:chExt cx="493" cy="522"/>
            </a:xfrm>
          </p:grpSpPr>
          <p:sp>
            <p:nvSpPr>
              <p:cNvPr id="13" name="Freeform 40"/>
              <p:cNvSpPr>
                <a:spLocks/>
              </p:cNvSpPr>
              <p:nvPr/>
            </p:nvSpPr>
            <p:spPr bwMode="auto">
              <a:xfrm>
                <a:off x="2206" y="1976"/>
                <a:ext cx="177" cy="166"/>
              </a:xfrm>
              <a:custGeom>
                <a:avLst/>
                <a:gdLst>
                  <a:gd name="T0" fmla="*/ 150 w 177"/>
                  <a:gd name="T1" fmla="*/ 159 h 166"/>
                  <a:gd name="T2" fmla="*/ 177 w 177"/>
                  <a:gd name="T3" fmla="*/ 112 h 166"/>
                  <a:gd name="T4" fmla="*/ 67 w 177"/>
                  <a:gd name="T5" fmla="*/ 0 h 166"/>
                  <a:gd name="T6" fmla="*/ 44 w 177"/>
                  <a:gd name="T7" fmla="*/ 49 h 166"/>
                  <a:gd name="T8" fmla="*/ 40 w 177"/>
                  <a:gd name="T9" fmla="*/ 47 h 166"/>
                  <a:gd name="T10" fmla="*/ 0 w 177"/>
                  <a:gd name="T11" fmla="*/ 80 h 166"/>
                  <a:gd name="T12" fmla="*/ 86 w 177"/>
                  <a:gd name="T13" fmla="*/ 166 h 166"/>
                  <a:gd name="T14" fmla="*/ 150 w 177"/>
                  <a:gd name="T15" fmla="*/ 159 h 1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7"/>
                  <a:gd name="T25" fmla="*/ 0 h 166"/>
                  <a:gd name="T26" fmla="*/ 177 w 177"/>
                  <a:gd name="T27" fmla="*/ 166 h 1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7" h="166">
                    <a:moveTo>
                      <a:pt x="150" y="159"/>
                    </a:moveTo>
                    <a:lnTo>
                      <a:pt x="177" y="112"/>
                    </a:lnTo>
                    <a:lnTo>
                      <a:pt x="67" y="0"/>
                    </a:lnTo>
                    <a:lnTo>
                      <a:pt x="44" y="49"/>
                    </a:lnTo>
                    <a:lnTo>
                      <a:pt x="40" y="47"/>
                    </a:lnTo>
                    <a:lnTo>
                      <a:pt x="0" y="80"/>
                    </a:lnTo>
                    <a:lnTo>
                      <a:pt x="86" y="166"/>
                    </a:lnTo>
                    <a:lnTo>
                      <a:pt x="150" y="159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4" name="Freeform 41"/>
              <p:cNvSpPr>
                <a:spLocks/>
              </p:cNvSpPr>
              <p:nvPr/>
            </p:nvSpPr>
            <p:spPr bwMode="auto">
              <a:xfrm>
                <a:off x="2198" y="1972"/>
                <a:ext cx="82" cy="90"/>
              </a:xfrm>
              <a:custGeom>
                <a:avLst/>
                <a:gdLst>
                  <a:gd name="T0" fmla="*/ 74 w 82"/>
                  <a:gd name="T1" fmla="*/ 0 h 90"/>
                  <a:gd name="T2" fmla="*/ 48 w 82"/>
                  <a:gd name="T3" fmla="*/ 43 h 90"/>
                  <a:gd name="T4" fmla="*/ 21 w 82"/>
                  <a:gd name="T5" fmla="*/ 11 h 90"/>
                  <a:gd name="T6" fmla="*/ 11 w 82"/>
                  <a:gd name="T7" fmla="*/ 17 h 90"/>
                  <a:gd name="T8" fmla="*/ 36 w 82"/>
                  <a:gd name="T9" fmla="*/ 53 h 90"/>
                  <a:gd name="T10" fmla="*/ 0 w 82"/>
                  <a:gd name="T11" fmla="*/ 84 h 90"/>
                  <a:gd name="T12" fmla="*/ 16 w 82"/>
                  <a:gd name="T13" fmla="*/ 90 h 90"/>
                  <a:gd name="T14" fmla="*/ 56 w 82"/>
                  <a:gd name="T15" fmla="*/ 55 h 90"/>
                  <a:gd name="T16" fmla="*/ 82 w 82"/>
                  <a:gd name="T17" fmla="*/ 13 h 90"/>
                  <a:gd name="T18" fmla="*/ 74 w 82"/>
                  <a:gd name="T19" fmla="*/ 0 h 9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2"/>
                  <a:gd name="T31" fmla="*/ 0 h 90"/>
                  <a:gd name="T32" fmla="*/ 82 w 82"/>
                  <a:gd name="T33" fmla="*/ 90 h 9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2" h="90">
                    <a:moveTo>
                      <a:pt x="74" y="0"/>
                    </a:moveTo>
                    <a:lnTo>
                      <a:pt x="48" y="43"/>
                    </a:lnTo>
                    <a:lnTo>
                      <a:pt x="21" y="11"/>
                    </a:lnTo>
                    <a:lnTo>
                      <a:pt x="11" y="17"/>
                    </a:lnTo>
                    <a:lnTo>
                      <a:pt x="36" y="53"/>
                    </a:lnTo>
                    <a:lnTo>
                      <a:pt x="0" y="84"/>
                    </a:lnTo>
                    <a:lnTo>
                      <a:pt x="16" y="90"/>
                    </a:lnTo>
                    <a:lnTo>
                      <a:pt x="56" y="55"/>
                    </a:lnTo>
                    <a:lnTo>
                      <a:pt x="82" y="13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15" name="Freeform 42"/>
              <p:cNvSpPr>
                <a:spLocks/>
              </p:cNvSpPr>
              <p:nvPr/>
            </p:nvSpPr>
            <p:spPr bwMode="auto">
              <a:xfrm>
                <a:off x="2195" y="1968"/>
                <a:ext cx="493" cy="522"/>
              </a:xfrm>
              <a:custGeom>
                <a:avLst/>
                <a:gdLst>
                  <a:gd name="T0" fmla="*/ 216 w 493"/>
                  <a:gd name="T1" fmla="*/ 210 h 522"/>
                  <a:gd name="T2" fmla="*/ 488 w 493"/>
                  <a:gd name="T3" fmla="*/ 498 h 522"/>
                  <a:gd name="T4" fmla="*/ 493 w 493"/>
                  <a:gd name="T5" fmla="*/ 507 h 522"/>
                  <a:gd name="T6" fmla="*/ 493 w 493"/>
                  <a:gd name="T7" fmla="*/ 515 h 522"/>
                  <a:gd name="T8" fmla="*/ 485 w 493"/>
                  <a:gd name="T9" fmla="*/ 522 h 522"/>
                  <a:gd name="T10" fmla="*/ 473 w 493"/>
                  <a:gd name="T11" fmla="*/ 521 h 522"/>
                  <a:gd name="T12" fmla="*/ 461 w 493"/>
                  <a:gd name="T13" fmla="*/ 515 h 522"/>
                  <a:gd name="T14" fmla="*/ 148 w 493"/>
                  <a:gd name="T15" fmla="*/ 175 h 522"/>
                  <a:gd name="T16" fmla="*/ 99 w 493"/>
                  <a:gd name="T17" fmla="*/ 184 h 522"/>
                  <a:gd name="T18" fmla="*/ 0 w 493"/>
                  <a:gd name="T19" fmla="*/ 86 h 522"/>
                  <a:gd name="T20" fmla="*/ 17 w 493"/>
                  <a:gd name="T21" fmla="*/ 83 h 522"/>
                  <a:gd name="T22" fmla="*/ 99 w 493"/>
                  <a:gd name="T23" fmla="*/ 167 h 522"/>
                  <a:gd name="T24" fmla="*/ 150 w 493"/>
                  <a:gd name="T25" fmla="*/ 160 h 522"/>
                  <a:gd name="T26" fmla="*/ 62 w 493"/>
                  <a:gd name="T27" fmla="*/ 64 h 522"/>
                  <a:gd name="T28" fmla="*/ 160 w 493"/>
                  <a:gd name="T29" fmla="*/ 155 h 522"/>
                  <a:gd name="T30" fmla="*/ 178 w 493"/>
                  <a:gd name="T31" fmla="*/ 120 h 522"/>
                  <a:gd name="T32" fmla="*/ 80 w 493"/>
                  <a:gd name="T33" fmla="*/ 20 h 522"/>
                  <a:gd name="T34" fmla="*/ 79 w 493"/>
                  <a:gd name="T35" fmla="*/ 0 h 522"/>
                  <a:gd name="T36" fmla="*/ 195 w 493"/>
                  <a:gd name="T37" fmla="*/ 119 h 522"/>
                  <a:gd name="T38" fmla="*/ 176 w 493"/>
                  <a:gd name="T39" fmla="*/ 163 h 522"/>
                  <a:gd name="T40" fmla="*/ 216 w 493"/>
                  <a:gd name="T41" fmla="*/ 210 h 5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3"/>
                  <a:gd name="T64" fmla="*/ 0 h 522"/>
                  <a:gd name="T65" fmla="*/ 493 w 493"/>
                  <a:gd name="T66" fmla="*/ 522 h 52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3" h="522">
                    <a:moveTo>
                      <a:pt x="216" y="210"/>
                    </a:moveTo>
                    <a:lnTo>
                      <a:pt x="488" y="498"/>
                    </a:lnTo>
                    <a:lnTo>
                      <a:pt x="493" y="507"/>
                    </a:lnTo>
                    <a:lnTo>
                      <a:pt x="493" y="515"/>
                    </a:lnTo>
                    <a:lnTo>
                      <a:pt x="485" y="522"/>
                    </a:lnTo>
                    <a:lnTo>
                      <a:pt x="473" y="521"/>
                    </a:lnTo>
                    <a:lnTo>
                      <a:pt x="461" y="515"/>
                    </a:lnTo>
                    <a:lnTo>
                      <a:pt x="148" y="175"/>
                    </a:lnTo>
                    <a:lnTo>
                      <a:pt x="99" y="184"/>
                    </a:lnTo>
                    <a:lnTo>
                      <a:pt x="0" y="86"/>
                    </a:lnTo>
                    <a:lnTo>
                      <a:pt x="17" y="83"/>
                    </a:lnTo>
                    <a:lnTo>
                      <a:pt x="99" y="167"/>
                    </a:lnTo>
                    <a:lnTo>
                      <a:pt x="150" y="160"/>
                    </a:lnTo>
                    <a:lnTo>
                      <a:pt x="62" y="64"/>
                    </a:lnTo>
                    <a:lnTo>
                      <a:pt x="160" y="155"/>
                    </a:lnTo>
                    <a:lnTo>
                      <a:pt x="178" y="120"/>
                    </a:lnTo>
                    <a:lnTo>
                      <a:pt x="80" y="20"/>
                    </a:lnTo>
                    <a:lnTo>
                      <a:pt x="79" y="0"/>
                    </a:lnTo>
                    <a:lnTo>
                      <a:pt x="195" y="119"/>
                    </a:lnTo>
                    <a:lnTo>
                      <a:pt x="176" y="163"/>
                    </a:lnTo>
                    <a:lnTo>
                      <a:pt x="216" y="2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</p:grpSp>
      </p:grpSp>
      <p:cxnSp>
        <p:nvCxnSpPr>
          <p:cNvPr id="45" name="Straight Arrow Connector 44"/>
          <p:cNvCxnSpPr/>
          <p:nvPr/>
        </p:nvCxnSpPr>
        <p:spPr>
          <a:xfrm>
            <a:off x="2187222" y="3922889"/>
            <a:ext cx="2286001" cy="153811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505222" y="3245556"/>
            <a:ext cx="1468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solidFill>
                  <a:srgbClr val="000090"/>
                </a:solidFill>
                <a:latin typeface="+mn-lt"/>
              </a:rPr>
              <a:t>Alcanzar </a:t>
            </a:r>
          </a:p>
          <a:p>
            <a:r>
              <a:rPr lang="es-MX" sz="2400" dirty="0" smtClean="0">
                <a:solidFill>
                  <a:srgbClr val="000090"/>
                </a:solidFill>
                <a:latin typeface="+mn-lt"/>
              </a:rPr>
              <a:t>objetivos</a:t>
            </a:r>
            <a:endParaRPr lang="es-MX" sz="2400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49" name="Pentagon 48"/>
          <p:cNvSpPr/>
          <p:nvPr/>
        </p:nvSpPr>
        <p:spPr>
          <a:xfrm>
            <a:off x="4579938" y="5023555"/>
            <a:ext cx="1862666" cy="1058333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rgbClr val="000090"/>
                </a:solidFill>
              </a:rPr>
              <a:t>El proceso</a:t>
            </a:r>
            <a:endParaRPr lang="es-MX" sz="2400" dirty="0">
              <a:solidFill>
                <a:srgbClr val="000090"/>
              </a:solidFill>
            </a:endParaRPr>
          </a:p>
        </p:txBody>
      </p:sp>
      <p:grpSp>
        <p:nvGrpSpPr>
          <p:cNvPr id="51" name="Groep 88"/>
          <p:cNvGrpSpPr>
            <a:grpSpLocks/>
          </p:cNvGrpSpPr>
          <p:nvPr/>
        </p:nvGrpSpPr>
        <p:grpSpPr bwMode="auto">
          <a:xfrm>
            <a:off x="5708752" y="4953000"/>
            <a:ext cx="570692" cy="675984"/>
            <a:chOff x="8135882" y="1570640"/>
            <a:chExt cx="647700" cy="779353"/>
          </a:xfrm>
        </p:grpSpPr>
        <p:grpSp>
          <p:nvGrpSpPr>
            <p:cNvPr id="52" name="Group 85"/>
            <p:cNvGrpSpPr>
              <a:grpSpLocks/>
            </p:cNvGrpSpPr>
            <p:nvPr/>
          </p:nvGrpSpPr>
          <p:grpSpPr bwMode="auto">
            <a:xfrm>
              <a:off x="8135882" y="1700705"/>
              <a:ext cx="647700" cy="649288"/>
              <a:chOff x="2936" y="1636"/>
              <a:chExt cx="480" cy="481"/>
            </a:xfrm>
          </p:grpSpPr>
          <p:sp>
            <p:nvSpPr>
              <p:cNvPr id="54" name="Oval 80"/>
              <p:cNvSpPr>
                <a:spLocks noChangeArrowheads="1"/>
              </p:cNvSpPr>
              <p:nvPr/>
            </p:nvSpPr>
            <p:spPr bwMode="auto">
              <a:xfrm>
                <a:off x="2992" y="1692"/>
                <a:ext cx="360" cy="360"/>
              </a:xfrm>
              <a:prstGeom prst="ellipse">
                <a:avLst/>
              </a:prstGeom>
              <a:solidFill>
                <a:srgbClr val="FFFF99"/>
              </a:solidFill>
              <a:ln w="38100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MX" dirty="0"/>
              </a:p>
            </p:txBody>
          </p:sp>
          <p:sp>
            <p:nvSpPr>
              <p:cNvPr id="55" name="Line 81"/>
              <p:cNvSpPr>
                <a:spLocks noChangeShapeType="1"/>
              </p:cNvSpPr>
              <p:nvPr/>
            </p:nvSpPr>
            <p:spPr bwMode="auto">
              <a:xfrm>
                <a:off x="3180" y="1636"/>
                <a:ext cx="0" cy="472"/>
              </a:xfrm>
              <a:prstGeom prst="line">
                <a:avLst/>
              </a:prstGeom>
              <a:noFill/>
              <a:ln w="38100">
                <a:solidFill>
                  <a:srgbClr val="99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56" name="Line 82"/>
              <p:cNvSpPr>
                <a:spLocks noChangeShapeType="1"/>
              </p:cNvSpPr>
              <p:nvPr/>
            </p:nvSpPr>
            <p:spPr bwMode="auto">
              <a:xfrm rot="5400000">
                <a:off x="3172" y="1632"/>
                <a:ext cx="0" cy="472"/>
              </a:xfrm>
              <a:prstGeom prst="line">
                <a:avLst/>
              </a:prstGeom>
              <a:noFill/>
              <a:ln w="38100">
                <a:solidFill>
                  <a:srgbClr val="99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57" name="Line 83"/>
              <p:cNvSpPr>
                <a:spLocks noChangeShapeType="1"/>
              </p:cNvSpPr>
              <p:nvPr/>
            </p:nvSpPr>
            <p:spPr bwMode="auto">
              <a:xfrm rot="2684602">
                <a:off x="3167" y="1645"/>
                <a:ext cx="1" cy="472"/>
              </a:xfrm>
              <a:prstGeom prst="line">
                <a:avLst/>
              </a:prstGeom>
              <a:noFill/>
              <a:ln w="38100">
                <a:solidFill>
                  <a:srgbClr val="99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  <p:sp>
            <p:nvSpPr>
              <p:cNvPr id="58" name="Line 84"/>
              <p:cNvSpPr>
                <a:spLocks noChangeShapeType="1"/>
              </p:cNvSpPr>
              <p:nvPr/>
            </p:nvSpPr>
            <p:spPr bwMode="auto">
              <a:xfrm rot="8084602">
                <a:off x="3179" y="1625"/>
                <a:ext cx="1" cy="472"/>
              </a:xfrm>
              <a:prstGeom prst="line">
                <a:avLst/>
              </a:prstGeom>
              <a:noFill/>
              <a:ln w="38100">
                <a:solidFill>
                  <a:srgbClr val="99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 dirty="0"/>
              </a:p>
            </p:txBody>
          </p:sp>
        </p:grpSp>
        <p:sp>
          <p:nvSpPr>
            <p:cNvPr id="53" name="Arc 86"/>
            <p:cNvSpPr>
              <a:spLocks/>
            </p:cNvSpPr>
            <p:nvPr/>
          </p:nvSpPr>
          <p:spPr bwMode="auto">
            <a:xfrm flipV="1">
              <a:off x="8201080" y="1570640"/>
              <a:ext cx="508000" cy="387350"/>
            </a:xfrm>
            <a:custGeom>
              <a:avLst/>
              <a:gdLst>
                <a:gd name="T0" fmla="*/ 2147483647 w 31418"/>
                <a:gd name="T1" fmla="*/ 2147483647 h 21600"/>
                <a:gd name="T2" fmla="*/ 0 w 31418"/>
                <a:gd name="T3" fmla="*/ 2147483647 h 21600"/>
                <a:gd name="T4" fmla="*/ 2147483647 w 31418"/>
                <a:gd name="T5" fmla="*/ 0 h 21600"/>
                <a:gd name="T6" fmla="*/ 0 60000 65536"/>
                <a:gd name="T7" fmla="*/ 0 60000 65536"/>
                <a:gd name="T8" fmla="*/ 0 60000 65536"/>
                <a:gd name="T9" fmla="*/ 0 w 31418"/>
                <a:gd name="T10" fmla="*/ 0 h 21600"/>
                <a:gd name="T11" fmla="*/ 31418 w 3141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18" h="21600" fill="none" extrusionOk="0">
                  <a:moveTo>
                    <a:pt x="31417" y="15078"/>
                  </a:moveTo>
                  <a:cubicBezTo>
                    <a:pt x="27352" y="19248"/>
                    <a:pt x="21775" y="21599"/>
                    <a:pt x="15952" y="21600"/>
                  </a:cubicBezTo>
                  <a:cubicBezTo>
                    <a:pt x="9882" y="21600"/>
                    <a:pt x="4092" y="19046"/>
                    <a:pt x="0" y="14563"/>
                  </a:cubicBezTo>
                </a:path>
                <a:path w="31418" h="21600" stroke="0" extrusionOk="0">
                  <a:moveTo>
                    <a:pt x="31417" y="15078"/>
                  </a:moveTo>
                  <a:cubicBezTo>
                    <a:pt x="27352" y="19248"/>
                    <a:pt x="21775" y="21599"/>
                    <a:pt x="15952" y="21600"/>
                  </a:cubicBezTo>
                  <a:cubicBezTo>
                    <a:pt x="9882" y="21600"/>
                    <a:pt x="4092" y="19046"/>
                    <a:pt x="0" y="14563"/>
                  </a:cubicBezTo>
                  <a:lnTo>
                    <a:pt x="15952" y="0"/>
                  </a:lnTo>
                  <a:lnTo>
                    <a:pt x="31417" y="15078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MX" dirty="0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6502400" y="5133623"/>
            <a:ext cx="16046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solidFill>
                  <a:srgbClr val="000090"/>
                </a:solidFill>
                <a:latin typeface="+mn-lt"/>
              </a:rPr>
              <a:t>Gestionar</a:t>
            </a:r>
          </a:p>
          <a:p>
            <a:r>
              <a:rPr lang="es-MX" sz="2400" dirty="0" smtClean="0">
                <a:solidFill>
                  <a:srgbClr val="000090"/>
                </a:solidFill>
                <a:latin typeface="+mn-lt"/>
              </a:rPr>
              <a:t>el proceso</a:t>
            </a:r>
            <a:endParaRPr lang="es-MX" sz="2400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431844" y="1309512"/>
            <a:ext cx="18440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solidFill>
                  <a:srgbClr val="000090"/>
                </a:solidFill>
                <a:latin typeface="+mn-lt"/>
              </a:rPr>
              <a:t>Satisfacción</a:t>
            </a:r>
          </a:p>
          <a:p>
            <a:r>
              <a:rPr lang="es-MX" sz="2400" dirty="0" smtClean="0">
                <a:solidFill>
                  <a:srgbClr val="000090"/>
                </a:solidFill>
                <a:latin typeface="+mn-lt"/>
              </a:rPr>
              <a:t>del cliente</a:t>
            </a:r>
            <a:endParaRPr lang="es-MX" sz="2400" dirty="0">
              <a:solidFill>
                <a:srgbClr val="000090"/>
              </a:solidFill>
              <a:latin typeface="+mn-lt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170289" y="3666066"/>
            <a:ext cx="2345267" cy="282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883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18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157111"/>
          </a:xfrm>
          <a:solidFill>
            <a:srgbClr val="00FF00"/>
          </a:solidFill>
        </p:spPr>
        <p:txBody>
          <a:bodyPr lIns="92075" tIns="46038" rIns="92075" bIns="46038">
            <a:normAutofit/>
          </a:bodyPr>
          <a:lstStyle/>
          <a:p>
            <a:pPr algn="r" defTabSz="785813"/>
            <a:r>
              <a:rPr lang="es-MX" sz="3200" b="1" dirty="0" smtClean="0">
                <a:solidFill>
                  <a:srgbClr val="222268"/>
                </a:solidFill>
                <a:latin typeface="Arial" charset="0"/>
              </a:rPr>
              <a:t>Herramientas practicas en </a:t>
            </a:r>
            <a:br>
              <a:rPr lang="es-MX" sz="3200" b="1" dirty="0" smtClean="0">
                <a:solidFill>
                  <a:srgbClr val="222268"/>
                </a:solidFill>
                <a:latin typeface="Arial" charset="0"/>
              </a:rPr>
            </a:br>
            <a:r>
              <a:rPr lang="es-MX" sz="3200" b="1" dirty="0" smtClean="0">
                <a:solidFill>
                  <a:srgbClr val="222268"/>
                </a:solidFill>
                <a:latin typeface="Arial" charset="0"/>
              </a:rPr>
              <a:t>el proceso de la mejora </a:t>
            </a:r>
            <a:endParaRPr lang="es-MX" sz="3200" b="1" dirty="0">
              <a:solidFill>
                <a:srgbClr val="222268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69A35E08-3979-404B-A975-3EFB18DB9FB8}" type="slidenum">
              <a:rPr lang="es-MX" smtClean="0"/>
              <a:pPr>
                <a:defRPr/>
              </a:pPr>
              <a:t>21</a:t>
            </a:fld>
            <a:endParaRPr lang="es-MX" dirty="0"/>
          </a:p>
        </p:txBody>
      </p:sp>
      <p:sp>
        <p:nvSpPr>
          <p:cNvPr id="4" name="Rectangle 718"/>
          <p:cNvSpPr txBox="1">
            <a:spLocks noChangeArrowheads="1"/>
          </p:cNvSpPr>
          <p:nvPr/>
        </p:nvSpPr>
        <p:spPr bwMode="auto">
          <a:xfrm>
            <a:off x="156105" y="1577622"/>
            <a:ext cx="8804452" cy="460304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514350" indent="-514350" algn="l" defTabSz="785813">
              <a:buFont typeface="+mj-lt"/>
              <a:buAutoNum type="arabicPeriod"/>
            </a:pPr>
            <a:r>
              <a:rPr lang="es-MX" sz="3200" dirty="0" smtClean="0">
                <a:solidFill>
                  <a:srgbClr val="222268"/>
                </a:solidFill>
                <a:latin typeface="Arial" charset="0"/>
              </a:rPr>
              <a:t>PHVA ciclo </a:t>
            </a:r>
            <a:br>
              <a:rPr lang="es-MX" sz="3200" dirty="0" smtClean="0">
                <a:solidFill>
                  <a:srgbClr val="222268"/>
                </a:solidFill>
                <a:latin typeface="Arial" charset="0"/>
              </a:rPr>
            </a:br>
            <a:r>
              <a:rPr lang="es-MX" sz="3200" dirty="0" smtClean="0">
                <a:solidFill>
                  <a:srgbClr val="222268"/>
                </a:solidFill>
                <a:latin typeface="Arial" charset="0"/>
              </a:rPr>
              <a:t>(planificar, hacer, verificar y actuar)</a:t>
            </a:r>
          </a:p>
          <a:p>
            <a:pPr marL="514350" indent="-514350" algn="l" defTabSz="785813">
              <a:buFont typeface="+mj-lt"/>
              <a:buAutoNum type="arabicPeriod"/>
            </a:pPr>
            <a:r>
              <a:rPr lang="es-MX" sz="3200" dirty="0" smtClean="0">
                <a:solidFill>
                  <a:srgbClr val="222268"/>
                </a:solidFill>
                <a:latin typeface="Arial" charset="0"/>
              </a:rPr>
              <a:t>Diagrama “espina de pescado” / Yshikawa</a:t>
            </a:r>
          </a:p>
          <a:p>
            <a:pPr marL="514350" indent="-514350" algn="l" defTabSz="785813">
              <a:buFont typeface="+mj-lt"/>
              <a:buAutoNum type="arabicPeriod"/>
            </a:pPr>
            <a:r>
              <a:rPr lang="es-MX" sz="3200" dirty="0" smtClean="0">
                <a:solidFill>
                  <a:srgbClr val="222268"/>
                </a:solidFill>
                <a:latin typeface="Arial" charset="0"/>
              </a:rPr>
              <a:t>Cinco “¿por qué’s?”</a:t>
            </a:r>
          </a:p>
          <a:p>
            <a:pPr marL="514350" indent="-514350" algn="l" defTabSz="785813">
              <a:buFont typeface="+mj-lt"/>
              <a:buAutoNum type="arabicPeriod"/>
            </a:pPr>
            <a:r>
              <a:rPr lang="es-MX" sz="3200" dirty="0" smtClean="0">
                <a:solidFill>
                  <a:srgbClr val="222268"/>
                </a:solidFill>
                <a:latin typeface="Arial" charset="0"/>
              </a:rPr>
              <a:t>El diagrama del proceso (flow)</a:t>
            </a:r>
          </a:p>
          <a:p>
            <a:pPr marL="514350" indent="-514350" algn="l" defTabSz="785813">
              <a:buFont typeface="+mj-lt"/>
              <a:buAutoNum type="arabicPeriod"/>
            </a:pPr>
            <a:r>
              <a:rPr lang="es-MX" sz="3200" dirty="0" smtClean="0">
                <a:solidFill>
                  <a:srgbClr val="222268"/>
                </a:solidFill>
                <a:latin typeface="Arial" charset="0"/>
              </a:rPr>
              <a:t>Visualización de los errores en sus lugares</a:t>
            </a:r>
          </a:p>
          <a:p>
            <a:pPr marL="514350" indent="-514350" algn="l" defTabSz="785813">
              <a:buFont typeface="+mj-lt"/>
              <a:buAutoNum type="arabicPeriod"/>
            </a:pPr>
            <a:r>
              <a:rPr lang="es-MX" sz="3200" dirty="0" smtClean="0">
                <a:solidFill>
                  <a:srgbClr val="222268"/>
                </a:solidFill>
                <a:latin typeface="Arial" charset="0"/>
              </a:rPr>
              <a:t>El diagrama de Pareto </a:t>
            </a:r>
          </a:p>
          <a:p>
            <a:pPr marL="514350" indent="-514350" algn="l" defTabSz="785813">
              <a:buFont typeface="+mj-lt"/>
              <a:buAutoNum type="arabicPeriod"/>
            </a:pPr>
            <a:r>
              <a:rPr lang="es-MX" sz="3200" dirty="0" smtClean="0">
                <a:solidFill>
                  <a:srgbClr val="222268"/>
                </a:solidFill>
                <a:latin typeface="Arial" charset="0"/>
              </a:rPr>
              <a:t>El diagrama de las fuerzas ( + y - ) </a:t>
            </a:r>
          </a:p>
          <a:p>
            <a:pPr marL="514350" indent="-514350" algn="l" defTabSz="785813">
              <a:buFont typeface="+mj-lt"/>
              <a:buAutoNum type="arabicPeriod"/>
            </a:pPr>
            <a:r>
              <a:rPr lang="es-MX" sz="3200" dirty="0" smtClean="0">
                <a:solidFill>
                  <a:srgbClr val="222268"/>
                </a:solidFill>
                <a:latin typeface="Arial" charset="0"/>
              </a:rPr>
              <a:t>Seis pasos del proceso de  mejora (PHVA+) </a:t>
            </a:r>
            <a:endParaRPr lang="es-MX" sz="3200" dirty="0">
              <a:solidFill>
                <a:srgbClr val="22226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284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18"/>
          <p:cNvSpPr>
            <a:spLocks noChangeArrowheads="1"/>
          </p:cNvSpPr>
          <p:nvPr/>
        </p:nvSpPr>
        <p:spPr bwMode="auto">
          <a:xfrm>
            <a:off x="0" y="14269"/>
            <a:ext cx="9144000" cy="1157111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 defTabSz="785813"/>
            <a:r>
              <a:rPr lang="es-MX" sz="3200" b="1" dirty="0" smtClean="0">
                <a:solidFill>
                  <a:srgbClr val="000090"/>
                </a:solidFill>
                <a:latin typeface="Arial" charset="0"/>
              </a:rPr>
              <a:t>¿Cómo ejecutar?</a:t>
            </a:r>
          </a:p>
          <a:p>
            <a:pPr algn="r" defTabSz="785813"/>
            <a:r>
              <a:rPr lang="es-MX" sz="3200" b="1" dirty="0" smtClean="0">
                <a:solidFill>
                  <a:srgbClr val="000090"/>
                </a:solidFill>
                <a:latin typeface="Arial" charset="0"/>
              </a:rPr>
              <a:t>Un enfoque básico para mejorar: PHVA </a:t>
            </a:r>
            <a:endParaRPr lang="es-MX" sz="3200" b="1" dirty="0">
              <a:solidFill>
                <a:srgbClr val="000090"/>
              </a:solidFill>
              <a:latin typeface="Arial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89504107"/>
              </p:ext>
            </p:extLst>
          </p:nvPr>
        </p:nvGraphicFramePr>
        <p:xfrm>
          <a:off x="1271020" y="595085"/>
          <a:ext cx="6595609" cy="6262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Console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97B4BC7-BFCB-274D-8421-2553DBCEA680}" type="slidenum">
              <a:rPr lang="es-MX" smtClean="0">
                <a:latin typeface="Arial" charset="0"/>
              </a:rPr>
              <a:pPr eaLnBrk="1" hangingPunct="1"/>
              <a:t>22</a:t>
            </a:fld>
            <a:endParaRPr lang="es-MX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8761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18"/>
          <p:cNvSpPr>
            <a:spLocks noChangeArrowheads="1"/>
          </p:cNvSpPr>
          <p:nvPr/>
        </p:nvSpPr>
        <p:spPr bwMode="auto">
          <a:xfrm>
            <a:off x="0" y="0"/>
            <a:ext cx="9144000" cy="126206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defTabSz="785813"/>
            <a:r>
              <a:rPr lang="es-MX" sz="3200" b="1" dirty="0" smtClean="0">
                <a:solidFill>
                  <a:srgbClr val="000090"/>
                </a:solidFill>
                <a:latin typeface="Arial" charset="0"/>
              </a:rPr>
              <a:t>Un enfoque básico para mejorar:</a:t>
            </a:r>
          </a:p>
          <a:p>
            <a:pPr algn="ctr" defTabSz="785813"/>
            <a:r>
              <a:rPr lang="es-MX" sz="3200" b="1" dirty="0" smtClean="0">
                <a:solidFill>
                  <a:srgbClr val="000090"/>
                </a:solidFill>
                <a:latin typeface="Arial" charset="0"/>
              </a:rPr>
              <a:t>PHVA </a:t>
            </a:r>
            <a:endParaRPr lang="es-MX" sz="3200" b="1" dirty="0">
              <a:solidFill>
                <a:srgbClr val="000090"/>
              </a:solidFill>
              <a:latin typeface="Arial" charset="0"/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382609"/>
              </p:ext>
            </p:extLst>
          </p:nvPr>
        </p:nvGraphicFramePr>
        <p:xfrm>
          <a:off x="0" y="1233488"/>
          <a:ext cx="9144000" cy="5622926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2811463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 startAt="4"/>
                        <a:tabLst/>
                      </a:pPr>
                      <a:r>
                        <a:rPr kumimoji="0" lang="es-C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Actuar y </a:t>
                      </a:r>
                      <a:r>
                        <a:rPr kumimoji="0" lang="es-CO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aprender</a:t>
                      </a:r>
                      <a:endParaRPr kumimoji="0" lang="es-CO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91440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C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Evaluar resultados</a:t>
                      </a:r>
                    </a:p>
                    <a:p>
                      <a:pPr marL="91440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C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Cambiar lo que </a:t>
                      </a:r>
                      <a:r>
                        <a:rPr kumimoji="0" lang="es-CO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sea necesario</a:t>
                      </a:r>
                      <a:endParaRPr kumimoji="0" lang="es-CO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91440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C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Recordar los aspectos del aprendizaje</a:t>
                      </a:r>
                    </a:p>
                    <a:p>
                      <a:pPr marL="91440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C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Comunicar el cambio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s-C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Planificar</a:t>
                      </a:r>
                    </a:p>
                    <a:p>
                      <a:pPr marL="8001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CO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Identificar el problema</a:t>
                      </a:r>
                      <a:endParaRPr kumimoji="0" lang="es-CO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8001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C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Describir el problema</a:t>
                      </a:r>
                    </a:p>
                    <a:p>
                      <a:pPr marL="8001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C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Formar el equipo</a:t>
                      </a:r>
                    </a:p>
                    <a:p>
                      <a:pPr marL="8001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C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Entrenar </a:t>
                      </a:r>
                      <a:r>
                        <a:rPr kumimoji="0" lang="es-CO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 el </a:t>
                      </a:r>
                      <a:r>
                        <a:rPr kumimoji="0" lang="es-C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equipo</a:t>
                      </a:r>
                    </a:p>
                    <a:p>
                      <a:pPr marL="8001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C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Establecer los retos</a:t>
                      </a:r>
                    </a:p>
                    <a:p>
                      <a:pPr marL="8001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C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Definir los criterios</a:t>
                      </a:r>
                    </a:p>
                    <a:p>
                      <a:pPr marL="8001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C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Preparar el plan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</a:tr>
              <a:tr h="2811463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 startAt="3"/>
                        <a:tabLst/>
                      </a:pPr>
                      <a:r>
                        <a:rPr kumimoji="0" lang="es-C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Verificar</a:t>
                      </a:r>
                    </a:p>
                    <a:p>
                      <a:pPr marL="91440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C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Preparar  una prueba</a:t>
                      </a:r>
                    </a:p>
                    <a:p>
                      <a:pPr marL="91440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C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Ejecutar la prueba</a:t>
                      </a:r>
                    </a:p>
                    <a:p>
                      <a:pPr marL="91440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C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Recordar los datos</a:t>
                      </a:r>
                    </a:p>
                    <a:p>
                      <a:pPr marL="91440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C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Comparar los datos con los criterios</a:t>
                      </a:r>
                    </a:p>
                    <a:p>
                      <a:pPr marL="91440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C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Comunicar resultados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 startAt="2"/>
                        <a:tabLst/>
                      </a:pPr>
                      <a:r>
                        <a:rPr kumimoji="0" lang="es-C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Hacer</a:t>
                      </a:r>
                    </a:p>
                    <a:p>
                      <a:pPr marL="812800" marR="0" lvl="1" indent="-355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C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Comunicar: ¿Qué?, ¿Por qué?, ¿Cómo?, ¿Quién?</a:t>
                      </a:r>
                    </a:p>
                    <a:p>
                      <a:pPr marL="812800" marR="0" lvl="1" indent="-355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CO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Captar </a:t>
                      </a:r>
                      <a:r>
                        <a:rPr kumimoji="0" lang="es-C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información</a:t>
                      </a:r>
                    </a:p>
                    <a:p>
                      <a:pPr marL="812800" marR="0" lvl="1" indent="-355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C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Buscar las causas</a:t>
                      </a:r>
                    </a:p>
                    <a:p>
                      <a:pPr marL="812800" marR="0" lvl="1" indent="-355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C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Desarrollar las soluciones</a:t>
                      </a:r>
                    </a:p>
                    <a:p>
                      <a:pPr marL="812800" marR="0" lvl="1" indent="-355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C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Identificar los riesgos</a:t>
                      </a:r>
                    </a:p>
                    <a:p>
                      <a:pPr marL="812800" marR="0" lvl="1" indent="-355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C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Implementar  una prueba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B5B"/>
                    </a:solidFill>
                  </a:tcPr>
                </a:tc>
              </a:tr>
            </a:tbl>
          </a:graphicData>
        </a:graphic>
      </p:graphicFrame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Console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ACDE87F-89FA-8941-9B87-71F6CE423E2F}" type="slidenum">
              <a:rPr lang="es-MX" smtClean="0">
                <a:latin typeface="Arial" charset="0"/>
              </a:rPr>
              <a:pPr eaLnBrk="1" hangingPunct="1"/>
              <a:t>23</a:t>
            </a:fld>
            <a:endParaRPr lang="es-MX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1644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geronde rechthoek 7"/>
          <p:cNvSpPr/>
          <p:nvPr/>
        </p:nvSpPr>
        <p:spPr bwMode="auto">
          <a:xfrm>
            <a:off x="6983413" y="2554288"/>
            <a:ext cx="2160587" cy="2270125"/>
          </a:xfrm>
          <a:prstGeom prst="roundRect">
            <a:avLst>
              <a:gd name="adj" fmla="val 7576"/>
            </a:avLst>
          </a:prstGeom>
          <a:solidFill>
            <a:srgbClr val="66FFFF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4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El problema:</a:t>
            </a:r>
          </a:p>
          <a:p>
            <a:pPr algn="ctr">
              <a:defRPr/>
            </a:pPr>
            <a:endParaRPr lang="es-MX" sz="2400" b="1" dirty="0" smtClean="0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ctr">
              <a:defRPr/>
            </a:pPr>
            <a:r>
              <a:rPr lang="es-MX" sz="24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…………….. </a:t>
            </a:r>
          </a:p>
          <a:p>
            <a:pPr algn="ctr">
              <a:defRPr/>
            </a:pPr>
            <a:r>
              <a:rPr lang="es-MX" sz="24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¿Por qué?</a:t>
            </a:r>
            <a:endParaRPr lang="es-MX" sz="2400" b="1" dirty="0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10" name="Rechte verbindingslijn met pijl 9"/>
          <p:cNvCxnSpPr/>
          <p:nvPr/>
        </p:nvCxnSpPr>
        <p:spPr bwMode="auto">
          <a:xfrm flipV="1">
            <a:off x="436563" y="3705225"/>
            <a:ext cx="6532562" cy="3175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 bwMode="auto">
          <a:xfrm rot="16200000" flipH="1">
            <a:off x="5400676" y="2482850"/>
            <a:ext cx="1365250" cy="114617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 bwMode="auto">
          <a:xfrm rot="16200000" flipH="1">
            <a:off x="876301" y="2482850"/>
            <a:ext cx="1365250" cy="114617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/>
          <p:cNvCxnSpPr/>
          <p:nvPr/>
        </p:nvCxnSpPr>
        <p:spPr bwMode="auto">
          <a:xfrm rot="5400000" flipH="1" flipV="1">
            <a:off x="1581151" y="3848100"/>
            <a:ext cx="1365250" cy="114617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hoek 20"/>
          <p:cNvSpPr/>
          <p:nvPr/>
        </p:nvSpPr>
        <p:spPr bwMode="auto">
          <a:xfrm>
            <a:off x="4841875" y="1266825"/>
            <a:ext cx="2157413" cy="11890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400" b="1" dirty="0" smtClean="0">
                <a:solidFill>
                  <a:srgbClr val="222268"/>
                </a:solidFill>
                <a:latin typeface="Arial" charset="0"/>
                <a:ea typeface="ＭＳ Ｐゴシック" charset="0"/>
                <a:cs typeface="Arial" charset="0"/>
              </a:rPr>
              <a:t>¿La gente?</a:t>
            </a:r>
            <a:endParaRPr lang="es-MX" sz="2400" b="1" dirty="0">
              <a:solidFill>
                <a:srgbClr val="222268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3" name="Rechthoek 22"/>
          <p:cNvSpPr/>
          <p:nvPr/>
        </p:nvSpPr>
        <p:spPr bwMode="auto">
          <a:xfrm>
            <a:off x="111125" y="1266825"/>
            <a:ext cx="2143125" cy="11890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400" b="1" dirty="0" smtClean="0">
                <a:solidFill>
                  <a:srgbClr val="222268"/>
                </a:solidFill>
                <a:latin typeface="Arial" charset="0"/>
                <a:ea typeface="ＭＳ Ｐゴシック" charset="0"/>
                <a:cs typeface="Arial" charset="0"/>
              </a:rPr>
              <a:t>¿El método?</a:t>
            </a:r>
            <a:endParaRPr lang="es-MX" sz="2400" b="1" dirty="0">
              <a:solidFill>
                <a:srgbClr val="222268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" name="Rechthoek 25"/>
          <p:cNvSpPr/>
          <p:nvPr/>
        </p:nvSpPr>
        <p:spPr bwMode="auto">
          <a:xfrm>
            <a:off x="236538" y="5038725"/>
            <a:ext cx="2995612" cy="12636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400" b="1" dirty="0" smtClean="0">
                <a:solidFill>
                  <a:srgbClr val="222268"/>
                </a:solidFill>
                <a:latin typeface="Arial" charset="0"/>
                <a:ea typeface="ＭＳ Ｐゴシック" charset="0"/>
                <a:cs typeface="Arial" charset="0"/>
              </a:rPr>
              <a:t>¿La información?</a:t>
            </a:r>
            <a:endParaRPr lang="es-MX" sz="2400" b="1" dirty="0">
              <a:solidFill>
                <a:srgbClr val="222268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27" name="Rechte verbindingslijn met pijl 26"/>
          <p:cNvCxnSpPr/>
          <p:nvPr/>
        </p:nvCxnSpPr>
        <p:spPr bwMode="auto">
          <a:xfrm rot="5400000" flipH="1" flipV="1">
            <a:off x="4833144" y="3845719"/>
            <a:ext cx="1365250" cy="114776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hoek 27"/>
          <p:cNvSpPr/>
          <p:nvPr/>
        </p:nvSpPr>
        <p:spPr bwMode="auto">
          <a:xfrm>
            <a:off x="3413125" y="5038725"/>
            <a:ext cx="3144838" cy="12636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400" b="1" dirty="0" smtClean="0">
                <a:solidFill>
                  <a:srgbClr val="222268"/>
                </a:solidFill>
                <a:latin typeface="Arial" charset="0"/>
                <a:ea typeface="ＭＳ Ｐゴシック" charset="0"/>
                <a:cs typeface="Arial" charset="0"/>
              </a:rPr>
              <a:t>¿La infraestructura o las herramientas?</a:t>
            </a:r>
            <a:endParaRPr lang="es-MX" sz="2400" b="1" dirty="0">
              <a:solidFill>
                <a:srgbClr val="222268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6091" name="Rectangle 718"/>
          <p:cNvSpPr>
            <a:spLocks noChangeArrowheads="1"/>
          </p:cNvSpPr>
          <p:nvPr/>
        </p:nvSpPr>
        <p:spPr bwMode="auto">
          <a:xfrm>
            <a:off x="0" y="0"/>
            <a:ext cx="9144000" cy="1017588"/>
          </a:xfrm>
          <a:prstGeom prst="rect">
            <a:avLst/>
          </a:prstGeom>
          <a:solidFill>
            <a:srgbClr val="2DFF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r" defTabSz="785813"/>
            <a:r>
              <a:rPr lang="es-MX" sz="3200" b="1" dirty="0" smtClean="0">
                <a:solidFill>
                  <a:srgbClr val="222268"/>
                </a:solidFill>
                <a:latin typeface="Arial" charset="0"/>
              </a:rPr>
              <a:t>¡Los resultados no son satisfactorios!  ¿Posibles causas? </a:t>
            </a:r>
            <a:endParaRPr lang="es-MX" sz="3200" b="1" dirty="0">
              <a:solidFill>
                <a:srgbClr val="222268"/>
              </a:solidFill>
              <a:latin typeface="Arial" charset="0"/>
            </a:endParaRPr>
          </a:p>
        </p:txBody>
      </p:sp>
      <p:cxnSp>
        <p:nvCxnSpPr>
          <p:cNvPr id="17" name="Rechte verbindingslijn met pijl 16"/>
          <p:cNvCxnSpPr/>
          <p:nvPr/>
        </p:nvCxnSpPr>
        <p:spPr bwMode="auto">
          <a:xfrm rot="16200000" flipH="1">
            <a:off x="3292476" y="2501900"/>
            <a:ext cx="1365250" cy="114617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hoek 24"/>
          <p:cNvSpPr/>
          <p:nvPr/>
        </p:nvSpPr>
        <p:spPr bwMode="auto">
          <a:xfrm>
            <a:off x="2411413" y="1238250"/>
            <a:ext cx="2286000" cy="12636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400" b="1" dirty="0" smtClean="0">
                <a:solidFill>
                  <a:srgbClr val="222268"/>
                </a:solidFill>
                <a:latin typeface="Arial" charset="0"/>
                <a:ea typeface="ＭＳ Ｐゴシック" charset="0"/>
                <a:cs typeface="Arial" charset="0"/>
              </a:rPr>
              <a:t>¿Los materiales?</a:t>
            </a:r>
            <a:endParaRPr lang="es-MX" sz="2400" b="1" dirty="0">
              <a:solidFill>
                <a:srgbClr val="222268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2964E6F7-6F6C-7642-AD7C-E1649E7CFD47}" type="slidenum">
              <a:rPr lang="es-MX" smtClean="0"/>
              <a:pPr>
                <a:defRPr/>
              </a:pPr>
              <a:t>24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45364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kstvak 5"/>
          <p:cNvSpPr txBox="1">
            <a:spLocks noChangeArrowheads="1"/>
          </p:cNvSpPr>
          <p:nvPr/>
        </p:nvSpPr>
        <p:spPr bwMode="auto">
          <a:xfrm>
            <a:off x="1316038" y="749300"/>
            <a:ext cx="722947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MX" sz="2800" b="1" dirty="0" smtClean="0">
                <a:solidFill>
                  <a:srgbClr val="222268"/>
                </a:solidFill>
                <a:latin typeface="Arial" charset="0"/>
              </a:rPr>
              <a:t>¿Porqué?</a:t>
            </a:r>
          </a:p>
          <a:p>
            <a:pPr eaLnBrk="1" hangingPunct="1">
              <a:lnSpc>
                <a:spcPct val="150000"/>
              </a:lnSpc>
            </a:pPr>
            <a:r>
              <a:rPr lang="es-MX" sz="2800" b="1" dirty="0" smtClean="0">
                <a:solidFill>
                  <a:srgbClr val="222268"/>
                </a:solidFill>
                <a:latin typeface="Arial" charset="0"/>
              </a:rPr>
              <a:t>¿Cuál es el verdadero problema? </a:t>
            </a:r>
          </a:p>
          <a:p>
            <a:pPr eaLnBrk="1" hangingPunct="1">
              <a:lnSpc>
                <a:spcPct val="150000"/>
              </a:lnSpc>
            </a:pPr>
            <a:r>
              <a:rPr lang="es-MX" sz="2800" b="1" dirty="0" smtClean="0">
                <a:solidFill>
                  <a:srgbClr val="222268"/>
                </a:solidFill>
                <a:latin typeface="Arial" charset="0"/>
              </a:rPr>
              <a:t/>
            </a:r>
            <a:br>
              <a:rPr lang="es-MX" sz="2800" b="1" dirty="0" smtClean="0">
                <a:solidFill>
                  <a:srgbClr val="222268"/>
                </a:solidFill>
                <a:latin typeface="Arial" charset="0"/>
              </a:rPr>
            </a:br>
            <a:r>
              <a:rPr lang="es-MX" sz="2800" b="1" dirty="0" smtClean="0">
                <a:solidFill>
                  <a:srgbClr val="222268"/>
                </a:solidFill>
                <a:latin typeface="Arial" charset="0"/>
              </a:rPr>
              <a:t/>
            </a:r>
            <a:br>
              <a:rPr lang="es-MX" sz="2800" b="1" dirty="0" smtClean="0">
                <a:solidFill>
                  <a:srgbClr val="222268"/>
                </a:solidFill>
                <a:latin typeface="Arial" charset="0"/>
              </a:rPr>
            </a:br>
            <a:endParaRPr lang="es-MX" sz="2800" b="1" dirty="0" smtClean="0">
              <a:solidFill>
                <a:srgbClr val="222268"/>
              </a:solidFill>
              <a:latin typeface="Arial" charset="0"/>
            </a:endParaRPr>
          </a:p>
          <a:p>
            <a:pPr eaLnBrk="1" hangingPunct="1">
              <a:lnSpc>
                <a:spcPct val="150000"/>
              </a:lnSpc>
            </a:pPr>
            <a:endParaRPr lang="es-MX" sz="2800" dirty="0">
              <a:solidFill>
                <a:srgbClr val="222268"/>
              </a:solidFill>
              <a:latin typeface="Arial" charset="0"/>
            </a:endParaRPr>
          </a:p>
        </p:txBody>
      </p:sp>
      <p:sp>
        <p:nvSpPr>
          <p:cNvPr id="9" name="Rectangle 718"/>
          <p:cNvSpPr>
            <a:spLocks noChangeArrowheads="1"/>
          </p:cNvSpPr>
          <p:nvPr/>
        </p:nvSpPr>
        <p:spPr bwMode="auto">
          <a:xfrm>
            <a:off x="0" y="0"/>
            <a:ext cx="9144000" cy="5588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 defTabSz="785813">
              <a:defRPr/>
            </a:pPr>
            <a:r>
              <a:rPr lang="es-MX" sz="3200" b="1" dirty="0" smtClean="0">
                <a:solidFill>
                  <a:srgbClr val="000090"/>
                </a:solidFill>
                <a:latin typeface="Univers 55" pitchFamily="34" charset="0"/>
                <a:ea typeface="+mn-ea"/>
                <a:cs typeface="Arial" charset="0"/>
              </a:rPr>
              <a:t>Mi coche no arranca         </a:t>
            </a:r>
            <a:r>
              <a:rPr lang="es-MX" sz="3200" b="1" dirty="0" smtClean="0">
                <a:solidFill>
                  <a:schemeClr val="accent6">
                    <a:lumMod val="75000"/>
                  </a:schemeClr>
                </a:solidFill>
                <a:latin typeface="Univers 55" pitchFamily="34" charset="0"/>
                <a:ea typeface="+mn-ea"/>
                <a:cs typeface="Arial" charset="0"/>
              </a:rPr>
              <a:t>.    </a:t>
            </a:r>
            <a:endParaRPr lang="es-MX" sz="3200" b="1" dirty="0">
              <a:solidFill>
                <a:schemeClr val="accent6">
                  <a:lumMod val="75000"/>
                </a:schemeClr>
              </a:solidFill>
              <a:latin typeface="Univers 55" pitchFamily="34" charset="0"/>
              <a:ea typeface="+mn-ea"/>
              <a:cs typeface="Arial" charset="0"/>
            </a:endParaRPr>
          </a:p>
        </p:txBody>
      </p:sp>
      <p:pic>
        <p:nvPicPr>
          <p:cNvPr id="48131" name="Picture 7" descr="C:\Users\bob\AppData\Local\Microsoft\Windows\Temporary Internet Files\Content.IE5\7E4GKX3H\MPj043288400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2444750"/>
            <a:ext cx="2905125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kstvak 7"/>
          <p:cNvSpPr txBox="1">
            <a:spLocks noChangeArrowheads="1"/>
          </p:cNvSpPr>
          <p:nvPr/>
        </p:nvSpPr>
        <p:spPr bwMode="auto">
          <a:xfrm>
            <a:off x="5122863" y="2417763"/>
            <a:ext cx="209704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MX" sz="3200" b="1" dirty="0" smtClean="0">
                <a:solidFill>
                  <a:srgbClr val="222268"/>
                </a:solidFill>
                <a:latin typeface="Arial" charset="0"/>
              </a:rPr>
              <a:t>¿Porqué?</a:t>
            </a:r>
          </a:p>
          <a:p>
            <a:pPr eaLnBrk="1" hangingPunct="1">
              <a:lnSpc>
                <a:spcPct val="150000"/>
              </a:lnSpc>
            </a:pPr>
            <a:r>
              <a:rPr lang="es-MX" sz="3200" b="1" dirty="0" smtClean="0">
                <a:solidFill>
                  <a:srgbClr val="222268"/>
                </a:solidFill>
                <a:latin typeface="Arial" charset="0"/>
              </a:rPr>
              <a:t>¿Porqué?</a:t>
            </a:r>
          </a:p>
          <a:p>
            <a:pPr eaLnBrk="1" hangingPunct="1">
              <a:lnSpc>
                <a:spcPct val="150000"/>
              </a:lnSpc>
            </a:pPr>
            <a:r>
              <a:rPr lang="es-MX" sz="3200" b="1" dirty="0" smtClean="0">
                <a:solidFill>
                  <a:srgbClr val="222268"/>
                </a:solidFill>
                <a:latin typeface="Arial" charset="0"/>
              </a:rPr>
              <a:t>¿Porqué?</a:t>
            </a:r>
          </a:p>
          <a:p>
            <a:pPr eaLnBrk="1" hangingPunct="1">
              <a:lnSpc>
                <a:spcPct val="150000"/>
              </a:lnSpc>
            </a:pPr>
            <a:r>
              <a:rPr lang="es-MX" sz="3200" b="1" dirty="0" smtClean="0">
                <a:solidFill>
                  <a:srgbClr val="222268"/>
                </a:solidFill>
                <a:latin typeface="Arial" charset="0"/>
              </a:rPr>
              <a:t>¿Porqué?</a:t>
            </a:r>
          </a:p>
          <a:p>
            <a:pPr eaLnBrk="1" hangingPunct="1">
              <a:lnSpc>
                <a:spcPct val="150000"/>
              </a:lnSpc>
            </a:pPr>
            <a:r>
              <a:rPr lang="es-MX" sz="3200" b="1" dirty="0" smtClean="0">
                <a:solidFill>
                  <a:srgbClr val="222268"/>
                </a:solidFill>
                <a:latin typeface="Arial" charset="0"/>
              </a:rPr>
              <a:t>¿Porqué?</a:t>
            </a:r>
            <a:endParaRPr lang="es-MX" sz="3200" b="1" dirty="0">
              <a:solidFill>
                <a:srgbClr val="222268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2964E6F7-6F6C-7642-AD7C-E1649E7CFD47}" type="slidenum">
              <a:rPr lang="es-MX" smtClean="0"/>
              <a:pPr>
                <a:defRPr/>
              </a:pPr>
              <a:t>25</a:t>
            </a:fld>
            <a:endParaRPr lang="es-MX" dirty="0"/>
          </a:p>
        </p:txBody>
      </p:sp>
      <p:sp>
        <p:nvSpPr>
          <p:cNvPr id="3" name="Smiley Face 2"/>
          <p:cNvSpPr/>
          <p:nvPr/>
        </p:nvSpPr>
        <p:spPr>
          <a:xfrm>
            <a:off x="8099778" y="0"/>
            <a:ext cx="606778" cy="522111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62553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1182688"/>
            <a:ext cx="8270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8" name="Picture 9" descr="C:\Users\bob\AppData\Local\Microsoft\Windows\Temporary Internet Files\Content.IE5\7E4GKX3H\MPj0401423000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1852613"/>
            <a:ext cx="2239963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4" descr="C:\Users\bob\AppData\Local\Microsoft\Windows\Temporary Internet Files\Content.IE5\WEJLCLR7\MPj0431286000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8" y="2663825"/>
            <a:ext cx="2182812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Kubus 14"/>
          <p:cNvSpPr/>
          <p:nvPr/>
        </p:nvSpPr>
        <p:spPr>
          <a:xfrm>
            <a:off x="2443163" y="1876425"/>
            <a:ext cx="5140325" cy="4808538"/>
          </a:xfrm>
          <a:prstGeom prst="cube">
            <a:avLst>
              <a:gd name="adj" fmla="val 61199"/>
            </a:avLst>
          </a:prstGeom>
          <a:solidFill>
            <a:srgbClr val="D9D9D9">
              <a:alpha val="43922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pic>
        <p:nvPicPr>
          <p:cNvPr id="50181" name="Picture 3" descr="C:\Users\bob\AppData\Local\Microsoft\Windows\Temporary Internet Files\Content.IE5\8FM85JGL\MPj0432928000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3444875"/>
            <a:ext cx="2198688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Rectangle 3"/>
          <p:cNvSpPr txBox="1">
            <a:spLocks noChangeArrowheads="1"/>
          </p:cNvSpPr>
          <p:nvPr/>
        </p:nvSpPr>
        <p:spPr bwMode="auto">
          <a:xfrm>
            <a:off x="103188" y="714375"/>
            <a:ext cx="85725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239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defTabSz="7239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defTabSz="7239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defTabSz="7239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defTabSz="7239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defTabSz="723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defTabSz="723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defTabSz="723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defTabSz="723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>
              <a:lnSpc>
                <a:spcPct val="105000"/>
              </a:lnSpc>
              <a:spcBef>
                <a:spcPct val="100000"/>
              </a:spcBef>
            </a:pPr>
            <a:r>
              <a:rPr lang="es-MX" b="1" i="1" dirty="0" smtClean="0">
                <a:solidFill>
                  <a:srgbClr val="222268"/>
                </a:solidFill>
                <a:latin typeface="Arial" charset="0"/>
              </a:rPr>
              <a:t>Pregunta tres, cuatro o cinco veces: </a:t>
            </a:r>
            <a:r>
              <a:rPr lang="es-MX" b="1" dirty="0" smtClean="0">
                <a:solidFill>
                  <a:srgbClr val="222268"/>
                </a:solidFill>
                <a:latin typeface="Arial" charset="0"/>
              </a:rPr>
              <a:t>¿Porqué?</a:t>
            </a:r>
          </a:p>
          <a:p>
            <a:pPr>
              <a:lnSpc>
                <a:spcPct val="105000"/>
              </a:lnSpc>
              <a:spcBef>
                <a:spcPct val="100000"/>
              </a:spcBef>
              <a:buFont typeface="Monotype Sorts" charset="0"/>
              <a:buNone/>
            </a:pPr>
            <a:r>
              <a:rPr lang="es-MX" sz="1800" i="1" dirty="0" smtClean="0">
                <a:solidFill>
                  <a:srgbClr val="222268"/>
                </a:solidFill>
                <a:latin typeface="Arial" charset="0"/>
              </a:rPr>
              <a:t> </a:t>
            </a:r>
            <a:endParaRPr lang="es-MX" sz="1800" i="1" dirty="0">
              <a:solidFill>
                <a:srgbClr val="222268"/>
              </a:solidFill>
              <a:latin typeface="Arial" charset="0"/>
            </a:endParaRPr>
          </a:p>
        </p:txBody>
      </p:sp>
      <p:pic>
        <p:nvPicPr>
          <p:cNvPr id="50183" name="Picture 9" descr="C:\Users\bob\AppData\Local\Microsoft\Windows\Temporary Internet Files\Content.IE5\WEJLCLR7\MPj04008640000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209675"/>
            <a:ext cx="182245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2" descr="C:\Users\bob\AppData\Local\Microsoft\Windows\Temporary Internet Files\Content.IE5\8FM85JGL\MPj04327560000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38" y="4146550"/>
            <a:ext cx="2200275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9" descr="C:\Users\bob\AppData\Local\Microsoft\Windows\Temporary Internet Files\Content.IE5\WEJLCLR7\MPj04008640000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824413"/>
            <a:ext cx="2198688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oelichting met afgeronde rechthoek 29"/>
          <p:cNvSpPr/>
          <p:nvPr/>
        </p:nvSpPr>
        <p:spPr>
          <a:xfrm>
            <a:off x="7219950" y="714375"/>
            <a:ext cx="1756368" cy="814388"/>
          </a:xfrm>
          <a:prstGeom prst="wedgeRoundRectCallout">
            <a:avLst>
              <a:gd name="adj1" fmla="val -55119"/>
              <a:gd name="adj2" fmla="val 80682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3600" b="1" dirty="0" smtClean="0">
                <a:solidFill>
                  <a:srgbClr val="000090"/>
                </a:solidFill>
                <a:latin typeface="Arial" charset="0"/>
                <a:ea typeface="ＭＳ Ｐゴシック" charset="0"/>
                <a:cs typeface="Arial" charset="0"/>
              </a:rPr>
              <a:t>¡Hola!</a:t>
            </a:r>
            <a:endParaRPr lang="es-MX" sz="3600" b="1" dirty="0">
              <a:solidFill>
                <a:srgbClr val="00009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0187" name="Rectangle 718"/>
          <p:cNvSpPr>
            <a:spLocks noChangeArrowheads="1"/>
          </p:cNvSpPr>
          <p:nvPr/>
        </p:nvSpPr>
        <p:spPr bwMode="auto">
          <a:xfrm>
            <a:off x="0" y="0"/>
            <a:ext cx="9144000" cy="5588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r" defTabSz="785813"/>
            <a:r>
              <a:rPr lang="es-MX" sz="2800" b="1" dirty="0" smtClean="0">
                <a:solidFill>
                  <a:srgbClr val="222268"/>
                </a:solidFill>
                <a:latin typeface="Univers 55" charset="0"/>
              </a:rPr>
              <a:t>Cinco veces </a:t>
            </a:r>
            <a:r>
              <a:rPr lang="es-MX" sz="2800" b="1" dirty="0" smtClean="0">
                <a:solidFill>
                  <a:srgbClr val="222268"/>
                </a:solidFill>
                <a:latin typeface="Arial" charset="0"/>
              </a:rPr>
              <a:t>¿Porqué?</a:t>
            </a:r>
            <a:r>
              <a:rPr lang="es-MX" sz="2800" b="1" dirty="0" smtClean="0">
                <a:solidFill>
                  <a:srgbClr val="222268"/>
                </a:solidFill>
                <a:latin typeface="Univers 55" charset="0"/>
              </a:rPr>
              <a:t> </a:t>
            </a:r>
            <a:endParaRPr lang="es-MX" sz="2800" b="1" dirty="0">
              <a:solidFill>
                <a:srgbClr val="222268"/>
              </a:solidFill>
              <a:latin typeface="Univers 55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2964E6F7-6F6C-7642-AD7C-E1649E7CFD47}" type="slidenum">
              <a:rPr lang="es-MX" smtClean="0"/>
              <a:pPr>
                <a:defRPr/>
              </a:pPr>
              <a:t>26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28241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jdelijke aanduiding voor inhoud 10"/>
          <p:cNvSpPr txBox="1">
            <a:spLocks/>
          </p:cNvSpPr>
          <p:nvPr/>
        </p:nvSpPr>
        <p:spPr bwMode="auto">
          <a:xfrm>
            <a:off x="161925" y="750888"/>
            <a:ext cx="8551863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es-MX" b="1" dirty="0" smtClean="0">
                <a:solidFill>
                  <a:srgbClr val="262673"/>
                </a:solidFill>
                <a:latin typeface="Arial" charset="0"/>
              </a:rPr>
              <a:t>¿Cuál es el resultado de este proceso?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es-MX" b="1" dirty="0" smtClean="0">
                <a:solidFill>
                  <a:srgbClr val="262673"/>
                </a:solidFill>
                <a:latin typeface="Arial" charset="0"/>
              </a:rPr>
              <a:t>¿Que inicia este proceso?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es-MX" b="1" dirty="0" smtClean="0">
                <a:solidFill>
                  <a:srgbClr val="262673"/>
                </a:solidFill>
                <a:latin typeface="Arial" charset="0"/>
              </a:rPr>
              <a:t>¿De 3 - 6 actividades, cuáles son las más importante?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es-MX" b="1" dirty="0" smtClean="0">
                <a:solidFill>
                  <a:srgbClr val="262673"/>
                </a:solidFill>
                <a:latin typeface="Arial" charset="0"/>
              </a:rPr>
              <a:t>¿Cuáles son los 2 - 4 momentos de decisión más importantes?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es-MX" b="1" dirty="0" smtClean="0">
                <a:solidFill>
                  <a:srgbClr val="262673"/>
                </a:solidFill>
                <a:latin typeface="Arial" charset="0"/>
              </a:rPr>
              <a:t>¿Quién debería tomar estas decisiones?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es-MX" b="1" dirty="0" smtClean="0">
                <a:solidFill>
                  <a:srgbClr val="262673"/>
                </a:solidFill>
                <a:latin typeface="Arial" charset="0"/>
              </a:rPr>
              <a:t>¿Qué entrada es la más importante y/o la más crítica?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es-MX" b="1" dirty="0" smtClean="0">
                <a:solidFill>
                  <a:srgbClr val="262673"/>
                </a:solidFill>
                <a:latin typeface="Arial" charset="0"/>
              </a:rPr>
              <a:t>¿Qué puede detener este proceso?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es-MX" b="1" dirty="0" smtClean="0">
                <a:solidFill>
                  <a:srgbClr val="262673"/>
                </a:solidFill>
                <a:latin typeface="Arial" charset="0"/>
              </a:rPr>
              <a:t>¿Quién juega el rol más importante? (proveedores, otros procesos)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es-MX" b="1" dirty="0" smtClean="0">
                <a:solidFill>
                  <a:srgbClr val="262673"/>
                </a:solidFill>
                <a:latin typeface="Arial" charset="0"/>
              </a:rPr>
              <a:t>¿Cuáles son los mayores riesgos?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es-MX" b="1" dirty="0" smtClean="0">
                <a:solidFill>
                  <a:srgbClr val="262673"/>
                </a:solidFill>
                <a:latin typeface="Arial" charset="0"/>
              </a:rPr>
              <a:t>¿Qué se mide y cuáles son los pasos a seguir?</a:t>
            </a:r>
            <a:endParaRPr lang="es-MX" b="1" dirty="0">
              <a:solidFill>
                <a:srgbClr val="262673"/>
              </a:solidFill>
              <a:latin typeface="Arial" charset="0"/>
            </a:endParaRPr>
          </a:p>
        </p:txBody>
      </p:sp>
      <p:sp>
        <p:nvSpPr>
          <p:cNvPr id="37890" name="Rectangle 718"/>
          <p:cNvSpPr>
            <a:spLocks noChangeArrowheads="1"/>
          </p:cNvSpPr>
          <p:nvPr/>
        </p:nvSpPr>
        <p:spPr bwMode="auto">
          <a:xfrm>
            <a:off x="0" y="0"/>
            <a:ext cx="9144000" cy="558800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r" defTabSz="785813"/>
            <a:r>
              <a:rPr lang="es-MX" sz="2800" b="1" dirty="0" smtClean="0">
                <a:solidFill>
                  <a:srgbClr val="262673"/>
                </a:solidFill>
                <a:latin typeface="Arial" charset="0"/>
              </a:rPr>
              <a:t>La descripción del proceso</a:t>
            </a:r>
            <a:endParaRPr lang="es-MX" sz="2800" b="1" dirty="0">
              <a:solidFill>
                <a:srgbClr val="262673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2964E6F7-6F6C-7642-AD7C-E1649E7CFD47}" type="slidenum">
              <a:rPr lang="es-MX" smtClean="0"/>
              <a:pPr>
                <a:defRPr/>
              </a:pPr>
              <a:t>27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397873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hoek 34"/>
          <p:cNvSpPr/>
          <p:nvPr/>
        </p:nvSpPr>
        <p:spPr>
          <a:xfrm>
            <a:off x="0" y="2228850"/>
            <a:ext cx="9144000" cy="2781300"/>
          </a:xfrm>
          <a:prstGeom prst="rect">
            <a:avLst/>
          </a:prstGeom>
          <a:solidFill>
            <a:srgbClr val="FFFF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33" name="Afgeronde rechthoek 32"/>
          <p:cNvSpPr/>
          <p:nvPr/>
        </p:nvSpPr>
        <p:spPr>
          <a:xfrm>
            <a:off x="0" y="5238750"/>
            <a:ext cx="9144000" cy="1619250"/>
          </a:xfrm>
          <a:prstGeom prst="roundRect">
            <a:avLst>
              <a:gd name="adj" fmla="val 0"/>
            </a:avLst>
          </a:prstGeom>
          <a:solidFill>
            <a:srgbClr val="AFFF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39939" name="Rectangle 15"/>
          <p:cNvSpPr>
            <a:spLocks noChangeArrowheads="1"/>
          </p:cNvSpPr>
          <p:nvPr/>
        </p:nvSpPr>
        <p:spPr bwMode="auto">
          <a:xfrm>
            <a:off x="4170363" y="4044950"/>
            <a:ext cx="1206500" cy="8556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sz="1200" b="1" dirty="0">
              <a:latin typeface="Univers 55" charset="0"/>
            </a:endParaRPr>
          </a:p>
        </p:txBody>
      </p:sp>
      <p:sp>
        <p:nvSpPr>
          <p:cNvPr id="39940" name="Freeform 16"/>
          <p:cNvSpPr>
            <a:spLocks/>
          </p:cNvSpPr>
          <p:nvPr/>
        </p:nvSpPr>
        <p:spPr bwMode="auto">
          <a:xfrm>
            <a:off x="4070350" y="3743325"/>
            <a:ext cx="1309688" cy="1160463"/>
          </a:xfrm>
          <a:custGeom>
            <a:avLst/>
            <a:gdLst>
              <a:gd name="T0" fmla="*/ 0 w 407"/>
              <a:gd name="T1" fmla="*/ 0 h 411"/>
              <a:gd name="T2" fmla="*/ 0 w 407"/>
              <a:gd name="T3" fmla="*/ 2147483647 h 411"/>
              <a:gd name="T4" fmla="*/ 2147483647 w 407"/>
              <a:gd name="T5" fmla="*/ 2147483647 h 411"/>
              <a:gd name="T6" fmla="*/ 2147483647 w 407"/>
              <a:gd name="T7" fmla="*/ 2147483647 h 411"/>
              <a:gd name="T8" fmla="*/ 2147483647 w 407"/>
              <a:gd name="T9" fmla="*/ 2147483647 h 411"/>
              <a:gd name="T10" fmla="*/ 2147483647 w 407"/>
              <a:gd name="T11" fmla="*/ 2147483647 h 411"/>
              <a:gd name="T12" fmla="*/ 2147483647 w 407"/>
              <a:gd name="T13" fmla="*/ 2147483647 h 411"/>
              <a:gd name="T14" fmla="*/ 2147483647 w 407"/>
              <a:gd name="T15" fmla="*/ 2147483647 h 411"/>
              <a:gd name="T16" fmla="*/ 2147483647 w 407"/>
              <a:gd name="T17" fmla="*/ 2147483647 h 411"/>
              <a:gd name="T18" fmla="*/ 2147483647 w 407"/>
              <a:gd name="T19" fmla="*/ 2147483647 h 411"/>
              <a:gd name="T20" fmla="*/ 2147483647 w 407"/>
              <a:gd name="T21" fmla="*/ 2147483647 h 411"/>
              <a:gd name="T22" fmla="*/ 2147483647 w 407"/>
              <a:gd name="T23" fmla="*/ 2147483647 h 411"/>
              <a:gd name="T24" fmla="*/ 2147483647 w 407"/>
              <a:gd name="T25" fmla="*/ 2147483647 h 411"/>
              <a:gd name="T26" fmla="*/ 2147483647 w 407"/>
              <a:gd name="T27" fmla="*/ 2147483647 h 411"/>
              <a:gd name="T28" fmla="*/ 2147483647 w 407"/>
              <a:gd name="T29" fmla="*/ 2147483647 h 411"/>
              <a:gd name="T30" fmla="*/ 2147483647 w 407"/>
              <a:gd name="T31" fmla="*/ 0 h 411"/>
              <a:gd name="T32" fmla="*/ 0 w 407"/>
              <a:gd name="T33" fmla="*/ 0 h 4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7"/>
              <a:gd name="T52" fmla="*/ 0 h 411"/>
              <a:gd name="T53" fmla="*/ 407 w 407"/>
              <a:gd name="T54" fmla="*/ 411 h 4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7" h="411">
                <a:moveTo>
                  <a:pt x="0" y="0"/>
                </a:moveTo>
                <a:lnTo>
                  <a:pt x="0" y="410"/>
                </a:lnTo>
                <a:lnTo>
                  <a:pt x="194" y="410"/>
                </a:lnTo>
                <a:lnTo>
                  <a:pt x="237" y="406"/>
                </a:lnTo>
                <a:lnTo>
                  <a:pt x="253" y="400"/>
                </a:lnTo>
                <a:lnTo>
                  <a:pt x="263" y="379"/>
                </a:lnTo>
                <a:lnTo>
                  <a:pt x="271" y="343"/>
                </a:lnTo>
                <a:lnTo>
                  <a:pt x="272" y="312"/>
                </a:lnTo>
                <a:lnTo>
                  <a:pt x="331" y="344"/>
                </a:lnTo>
                <a:lnTo>
                  <a:pt x="353" y="353"/>
                </a:lnTo>
                <a:lnTo>
                  <a:pt x="367" y="355"/>
                </a:lnTo>
                <a:lnTo>
                  <a:pt x="379" y="353"/>
                </a:lnTo>
                <a:lnTo>
                  <a:pt x="388" y="344"/>
                </a:lnTo>
                <a:lnTo>
                  <a:pt x="395" y="325"/>
                </a:lnTo>
                <a:lnTo>
                  <a:pt x="406" y="276"/>
                </a:lnTo>
                <a:lnTo>
                  <a:pt x="406" y="0"/>
                </a:lnTo>
                <a:lnTo>
                  <a:pt x="0" y="0"/>
                </a:lnTo>
              </a:path>
            </a:pathLst>
          </a:custGeom>
          <a:solidFill>
            <a:srgbClr val="FFA0BA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dirty="0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4230688" y="4033838"/>
            <a:ext cx="979487" cy="4175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9850" tIns="34925" rIns="69850" bIns="34925" anchor="ctr"/>
          <a:lstStyle/>
          <a:p>
            <a:pPr algn="ctr" defTabSz="514350">
              <a:defRPr/>
            </a:pPr>
            <a:r>
              <a:rPr lang="es-MX" sz="1600" b="1" dirty="0" smtClean="0">
                <a:latin typeface="+mn-lt"/>
                <a:ea typeface="+mn-ea"/>
                <a:cs typeface="Arial" charset="0"/>
              </a:rPr>
              <a:t>Riesgo</a:t>
            </a:r>
            <a:endParaRPr lang="es-MX" sz="1600" b="1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39942" name="Tijdelijke aanduiding voor inhoud 10"/>
          <p:cNvSpPr txBox="1">
            <a:spLocks/>
          </p:cNvSpPr>
          <p:nvPr/>
        </p:nvSpPr>
        <p:spPr bwMode="auto">
          <a:xfrm>
            <a:off x="474663" y="484188"/>
            <a:ext cx="8204200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s-MX" b="1" dirty="0" smtClean="0">
                <a:solidFill>
                  <a:srgbClr val="262673"/>
                </a:solidFill>
                <a:latin typeface="Arial" charset="0"/>
              </a:rPr>
              <a:t>Dibuje el proceso en un rota-folio.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s-MX" b="1" dirty="0" smtClean="0">
                <a:solidFill>
                  <a:srgbClr val="262673"/>
                </a:solidFill>
                <a:latin typeface="Arial" charset="0"/>
              </a:rPr>
              <a:t>Como sea posible use Post-It para las partes del proceso 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s-MX" b="1" dirty="0" smtClean="0">
                <a:solidFill>
                  <a:srgbClr val="262673"/>
                </a:solidFill>
                <a:latin typeface="Arial" charset="0"/>
              </a:rPr>
              <a:t>Los símbolos para su uso son:</a:t>
            </a:r>
          </a:p>
          <a:p>
            <a:pPr>
              <a:spcBef>
                <a:spcPct val="20000"/>
              </a:spcBef>
            </a:pPr>
            <a:r>
              <a:rPr lang="es-MX" b="1" dirty="0" smtClean="0">
                <a:solidFill>
                  <a:srgbClr val="262673"/>
                </a:solidFill>
                <a:latin typeface="Arial" charset="0"/>
              </a:rPr>
              <a:t>     </a:t>
            </a:r>
            <a:endParaRPr lang="es-MX" b="1" dirty="0">
              <a:solidFill>
                <a:srgbClr val="262673"/>
              </a:solidFill>
              <a:latin typeface="Arial" charset="0"/>
            </a:endParaRPr>
          </a:p>
        </p:txBody>
      </p:sp>
      <p:sp>
        <p:nvSpPr>
          <p:cNvPr id="39943" name="Rectangle 15"/>
          <p:cNvSpPr>
            <a:spLocks noChangeArrowheads="1"/>
          </p:cNvSpPr>
          <p:nvPr/>
        </p:nvSpPr>
        <p:spPr bwMode="auto">
          <a:xfrm>
            <a:off x="4156075" y="2641600"/>
            <a:ext cx="1208088" cy="855663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sz="1200" b="1" dirty="0"/>
          </a:p>
        </p:txBody>
      </p:sp>
      <p:sp>
        <p:nvSpPr>
          <p:cNvPr id="39944" name="Freeform 16"/>
          <p:cNvSpPr>
            <a:spLocks/>
          </p:cNvSpPr>
          <p:nvPr/>
        </p:nvSpPr>
        <p:spPr bwMode="auto">
          <a:xfrm>
            <a:off x="4056063" y="2339975"/>
            <a:ext cx="1311275" cy="1160463"/>
          </a:xfrm>
          <a:custGeom>
            <a:avLst/>
            <a:gdLst>
              <a:gd name="T0" fmla="*/ 0 w 407"/>
              <a:gd name="T1" fmla="*/ 0 h 411"/>
              <a:gd name="T2" fmla="*/ 0 w 407"/>
              <a:gd name="T3" fmla="*/ 2147483647 h 411"/>
              <a:gd name="T4" fmla="*/ 2147483647 w 407"/>
              <a:gd name="T5" fmla="*/ 2147483647 h 411"/>
              <a:gd name="T6" fmla="*/ 2147483647 w 407"/>
              <a:gd name="T7" fmla="*/ 2147483647 h 411"/>
              <a:gd name="T8" fmla="*/ 2147483647 w 407"/>
              <a:gd name="T9" fmla="*/ 2147483647 h 411"/>
              <a:gd name="T10" fmla="*/ 2147483647 w 407"/>
              <a:gd name="T11" fmla="*/ 2147483647 h 411"/>
              <a:gd name="T12" fmla="*/ 2147483647 w 407"/>
              <a:gd name="T13" fmla="*/ 2147483647 h 411"/>
              <a:gd name="T14" fmla="*/ 2147483647 w 407"/>
              <a:gd name="T15" fmla="*/ 2147483647 h 411"/>
              <a:gd name="T16" fmla="*/ 2147483647 w 407"/>
              <a:gd name="T17" fmla="*/ 2147483647 h 411"/>
              <a:gd name="T18" fmla="*/ 2147483647 w 407"/>
              <a:gd name="T19" fmla="*/ 2147483647 h 411"/>
              <a:gd name="T20" fmla="*/ 2147483647 w 407"/>
              <a:gd name="T21" fmla="*/ 2147483647 h 411"/>
              <a:gd name="T22" fmla="*/ 2147483647 w 407"/>
              <a:gd name="T23" fmla="*/ 2147483647 h 411"/>
              <a:gd name="T24" fmla="*/ 2147483647 w 407"/>
              <a:gd name="T25" fmla="*/ 2147483647 h 411"/>
              <a:gd name="T26" fmla="*/ 2147483647 w 407"/>
              <a:gd name="T27" fmla="*/ 2147483647 h 411"/>
              <a:gd name="T28" fmla="*/ 2147483647 w 407"/>
              <a:gd name="T29" fmla="*/ 2147483647 h 411"/>
              <a:gd name="T30" fmla="*/ 2147483647 w 407"/>
              <a:gd name="T31" fmla="*/ 0 h 411"/>
              <a:gd name="T32" fmla="*/ 0 w 407"/>
              <a:gd name="T33" fmla="*/ 0 h 4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7"/>
              <a:gd name="T52" fmla="*/ 0 h 411"/>
              <a:gd name="T53" fmla="*/ 407 w 407"/>
              <a:gd name="T54" fmla="*/ 411 h 4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7" h="411">
                <a:moveTo>
                  <a:pt x="0" y="0"/>
                </a:moveTo>
                <a:lnTo>
                  <a:pt x="0" y="410"/>
                </a:lnTo>
                <a:lnTo>
                  <a:pt x="194" y="410"/>
                </a:lnTo>
                <a:lnTo>
                  <a:pt x="237" y="406"/>
                </a:lnTo>
                <a:lnTo>
                  <a:pt x="253" y="400"/>
                </a:lnTo>
                <a:lnTo>
                  <a:pt x="263" y="379"/>
                </a:lnTo>
                <a:lnTo>
                  <a:pt x="271" y="343"/>
                </a:lnTo>
                <a:lnTo>
                  <a:pt x="272" y="312"/>
                </a:lnTo>
                <a:lnTo>
                  <a:pt x="331" y="344"/>
                </a:lnTo>
                <a:lnTo>
                  <a:pt x="353" y="353"/>
                </a:lnTo>
                <a:lnTo>
                  <a:pt x="367" y="355"/>
                </a:lnTo>
                <a:lnTo>
                  <a:pt x="379" y="353"/>
                </a:lnTo>
                <a:lnTo>
                  <a:pt x="388" y="344"/>
                </a:lnTo>
                <a:lnTo>
                  <a:pt x="395" y="325"/>
                </a:lnTo>
                <a:lnTo>
                  <a:pt x="406" y="276"/>
                </a:lnTo>
                <a:lnTo>
                  <a:pt x="406" y="0"/>
                </a:lnTo>
                <a:lnTo>
                  <a:pt x="0" y="0"/>
                </a:lnTo>
              </a:path>
            </a:pathLst>
          </a:custGeom>
          <a:solidFill>
            <a:srgbClr val="FFFF66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 dirty="0"/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4216400" y="2630488"/>
            <a:ext cx="979488" cy="4175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69850" tIns="34925" rIns="69850" bIns="34925" anchor="ctr"/>
          <a:lstStyle/>
          <a:p>
            <a:pPr algn="ctr" defTabSz="514350">
              <a:defRPr/>
            </a:pPr>
            <a:r>
              <a:rPr lang="es-MX" sz="1600" b="1" dirty="0" smtClean="0">
                <a:latin typeface="+mn-lt"/>
                <a:ea typeface="+mn-ea"/>
                <a:cs typeface="Arial" charset="0"/>
              </a:rPr>
              <a:t>Actividad</a:t>
            </a:r>
            <a:endParaRPr lang="es-MX" sz="1600" b="1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39946" name="Rectangle 19"/>
          <p:cNvSpPr>
            <a:spLocks noChangeArrowheads="1"/>
          </p:cNvSpPr>
          <p:nvPr/>
        </p:nvSpPr>
        <p:spPr bwMode="auto">
          <a:xfrm>
            <a:off x="5784850" y="2633663"/>
            <a:ext cx="1217613" cy="830262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sz="1200" b="1" dirty="0"/>
          </a:p>
        </p:txBody>
      </p:sp>
      <p:sp>
        <p:nvSpPr>
          <p:cNvPr id="39947" name="Freeform 20"/>
          <p:cNvSpPr>
            <a:spLocks/>
          </p:cNvSpPr>
          <p:nvPr/>
        </p:nvSpPr>
        <p:spPr bwMode="auto">
          <a:xfrm>
            <a:off x="5684838" y="2339975"/>
            <a:ext cx="1320800" cy="1127125"/>
          </a:xfrm>
          <a:custGeom>
            <a:avLst/>
            <a:gdLst>
              <a:gd name="T0" fmla="*/ 0 w 407"/>
              <a:gd name="T1" fmla="*/ 0 h 411"/>
              <a:gd name="T2" fmla="*/ 0 w 407"/>
              <a:gd name="T3" fmla="*/ 2147483647 h 411"/>
              <a:gd name="T4" fmla="*/ 2147483647 w 407"/>
              <a:gd name="T5" fmla="*/ 2147483647 h 411"/>
              <a:gd name="T6" fmla="*/ 2147483647 w 407"/>
              <a:gd name="T7" fmla="*/ 2147483647 h 411"/>
              <a:gd name="T8" fmla="*/ 2147483647 w 407"/>
              <a:gd name="T9" fmla="*/ 2147483647 h 411"/>
              <a:gd name="T10" fmla="*/ 2147483647 w 407"/>
              <a:gd name="T11" fmla="*/ 2147483647 h 411"/>
              <a:gd name="T12" fmla="*/ 2147483647 w 407"/>
              <a:gd name="T13" fmla="*/ 2147483647 h 411"/>
              <a:gd name="T14" fmla="*/ 2147483647 w 407"/>
              <a:gd name="T15" fmla="*/ 2147483647 h 411"/>
              <a:gd name="T16" fmla="*/ 2147483647 w 407"/>
              <a:gd name="T17" fmla="*/ 2147483647 h 411"/>
              <a:gd name="T18" fmla="*/ 2147483647 w 407"/>
              <a:gd name="T19" fmla="*/ 2147483647 h 411"/>
              <a:gd name="T20" fmla="*/ 2147483647 w 407"/>
              <a:gd name="T21" fmla="*/ 2147483647 h 411"/>
              <a:gd name="T22" fmla="*/ 2147483647 w 407"/>
              <a:gd name="T23" fmla="*/ 2147483647 h 411"/>
              <a:gd name="T24" fmla="*/ 2147483647 w 407"/>
              <a:gd name="T25" fmla="*/ 2147483647 h 411"/>
              <a:gd name="T26" fmla="*/ 2147483647 w 407"/>
              <a:gd name="T27" fmla="*/ 2147483647 h 411"/>
              <a:gd name="T28" fmla="*/ 2147483647 w 407"/>
              <a:gd name="T29" fmla="*/ 2147483647 h 411"/>
              <a:gd name="T30" fmla="*/ 2147483647 w 407"/>
              <a:gd name="T31" fmla="*/ 0 h 411"/>
              <a:gd name="T32" fmla="*/ 0 w 407"/>
              <a:gd name="T33" fmla="*/ 0 h 4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7"/>
              <a:gd name="T52" fmla="*/ 0 h 411"/>
              <a:gd name="T53" fmla="*/ 407 w 407"/>
              <a:gd name="T54" fmla="*/ 411 h 4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7" h="411">
                <a:moveTo>
                  <a:pt x="0" y="0"/>
                </a:moveTo>
                <a:lnTo>
                  <a:pt x="0" y="410"/>
                </a:lnTo>
                <a:lnTo>
                  <a:pt x="194" y="410"/>
                </a:lnTo>
                <a:lnTo>
                  <a:pt x="237" y="406"/>
                </a:lnTo>
                <a:lnTo>
                  <a:pt x="253" y="400"/>
                </a:lnTo>
                <a:lnTo>
                  <a:pt x="263" y="379"/>
                </a:lnTo>
                <a:lnTo>
                  <a:pt x="271" y="343"/>
                </a:lnTo>
                <a:lnTo>
                  <a:pt x="272" y="312"/>
                </a:lnTo>
                <a:lnTo>
                  <a:pt x="331" y="344"/>
                </a:lnTo>
                <a:lnTo>
                  <a:pt x="353" y="353"/>
                </a:lnTo>
                <a:lnTo>
                  <a:pt x="367" y="355"/>
                </a:lnTo>
                <a:lnTo>
                  <a:pt x="379" y="353"/>
                </a:lnTo>
                <a:lnTo>
                  <a:pt x="388" y="344"/>
                </a:lnTo>
                <a:lnTo>
                  <a:pt x="395" y="325"/>
                </a:lnTo>
                <a:lnTo>
                  <a:pt x="406" y="276"/>
                </a:lnTo>
                <a:lnTo>
                  <a:pt x="406" y="0"/>
                </a:lnTo>
                <a:lnTo>
                  <a:pt x="0" y="0"/>
                </a:lnTo>
              </a:path>
            </a:pathLst>
          </a:custGeom>
          <a:solidFill>
            <a:srgbClr val="FFFF66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 dirty="0"/>
          </a:p>
        </p:txBody>
      </p:sp>
      <p:sp>
        <p:nvSpPr>
          <p:cNvPr id="39948" name="AutoShape 21"/>
          <p:cNvSpPr>
            <a:spLocks noChangeArrowheads="1"/>
          </p:cNvSpPr>
          <p:nvPr/>
        </p:nvSpPr>
        <p:spPr bwMode="auto">
          <a:xfrm>
            <a:off x="5768975" y="2573338"/>
            <a:ext cx="1162050" cy="471487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69850" tIns="34925" rIns="69850" bIns="34925" anchor="ctr"/>
          <a:lstStyle/>
          <a:p>
            <a:pPr algn="ctr" defTabSz="514350"/>
            <a:r>
              <a:rPr lang="es-MX" sz="1600" b="1" dirty="0" smtClean="0">
                <a:latin typeface="Arial" charset="0"/>
              </a:rPr>
              <a:t>Decisión?</a:t>
            </a:r>
            <a:endParaRPr lang="es-MX" sz="1600" b="1" dirty="0">
              <a:latin typeface="Arial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2525713" y="2641600"/>
            <a:ext cx="1208087" cy="85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MX" sz="1200" b="1" dirty="0">
              <a:latin typeface="Univers 55" pitchFamily="34" charset="0"/>
              <a:ea typeface="+mn-ea"/>
              <a:cs typeface="Arial" charset="0"/>
            </a:endParaRPr>
          </a:p>
        </p:txBody>
      </p:sp>
      <p:sp>
        <p:nvSpPr>
          <p:cNvPr id="39950" name="Freeform 16"/>
          <p:cNvSpPr>
            <a:spLocks/>
          </p:cNvSpPr>
          <p:nvPr/>
        </p:nvSpPr>
        <p:spPr bwMode="auto">
          <a:xfrm>
            <a:off x="2425700" y="2339975"/>
            <a:ext cx="1311275" cy="1160463"/>
          </a:xfrm>
          <a:custGeom>
            <a:avLst/>
            <a:gdLst>
              <a:gd name="T0" fmla="*/ 0 w 407"/>
              <a:gd name="T1" fmla="*/ 0 h 411"/>
              <a:gd name="T2" fmla="*/ 0 w 407"/>
              <a:gd name="T3" fmla="*/ 2147483647 h 411"/>
              <a:gd name="T4" fmla="*/ 2147483647 w 407"/>
              <a:gd name="T5" fmla="*/ 2147483647 h 411"/>
              <a:gd name="T6" fmla="*/ 2147483647 w 407"/>
              <a:gd name="T7" fmla="*/ 2147483647 h 411"/>
              <a:gd name="T8" fmla="*/ 2147483647 w 407"/>
              <a:gd name="T9" fmla="*/ 2147483647 h 411"/>
              <a:gd name="T10" fmla="*/ 2147483647 w 407"/>
              <a:gd name="T11" fmla="*/ 2147483647 h 411"/>
              <a:gd name="T12" fmla="*/ 2147483647 w 407"/>
              <a:gd name="T13" fmla="*/ 2147483647 h 411"/>
              <a:gd name="T14" fmla="*/ 2147483647 w 407"/>
              <a:gd name="T15" fmla="*/ 2147483647 h 411"/>
              <a:gd name="T16" fmla="*/ 2147483647 w 407"/>
              <a:gd name="T17" fmla="*/ 2147483647 h 411"/>
              <a:gd name="T18" fmla="*/ 2147483647 w 407"/>
              <a:gd name="T19" fmla="*/ 2147483647 h 411"/>
              <a:gd name="T20" fmla="*/ 2147483647 w 407"/>
              <a:gd name="T21" fmla="*/ 2147483647 h 411"/>
              <a:gd name="T22" fmla="*/ 2147483647 w 407"/>
              <a:gd name="T23" fmla="*/ 2147483647 h 411"/>
              <a:gd name="T24" fmla="*/ 2147483647 w 407"/>
              <a:gd name="T25" fmla="*/ 2147483647 h 411"/>
              <a:gd name="T26" fmla="*/ 2147483647 w 407"/>
              <a:gd name="T27" fmla="*/ 2147483647 h 411"/>
              <a:gd name="T28" fmla="*/ 2147483647 w 407"/>
              <a:gd name="T29" fmla="*/ 2147483647 h 411"/>
              <a:gd name="T30" fmla="*/ 2147483647 w 407"/>
              <a:gd name="T31" fmla="*/ 0 h 411"/>
              <a:gd name="T32" fmla="*/ 0 w 407"/>
              <a:gd name="T33" fmla="*/ 0 h 4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7"/>
              <a:gd name="T52" fmla="*/ 0 h 411"/>
              <a:gd name="T53" fmla="*/ 407 w 407"/>
              <a:gd name="T54" fmla="*/ 411 h 4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7" h="411">
                <a:moveTo>
                  <a:pt x="0" y="0"/>
                </a:moveTo>
                <a:lnTo>
                  <a:pt x="0" y="410"/>
                </a:lnTo>
                <a:lnTo>
                  <a:pt x="194" y="410"/>
                </a:lnTo>
                <a:lnTo>
                  <a:pt x="237" y="406"/>
                </a:lnTo>
                <a:lnTo>
                  <a:pt x="253" y="400"/>
                </a:lnTo>
                <a:lnTo>
                  <a:pt x="263" y="379"/>
                </a:lnTo>
                <a:lnTo>
                  <a:pt x="271" y="343"/>
                </a:lnTo>
                <a:lnTo>
                  <a:pt x="272" y="312"/>
                </a:lnTo>
                <a:lnTo>
                  <a:pt x="331" y="344"/>
                </a:lnTo>
                <a:lnTo>
                  <a:pt x="353" y="353"/>
                </a:lnTo>
                <a:lnTo>
                  <a:pt x="367" y="355"/>
                </a:lnTo>
                <a:lnTo>
                  <a:pt x="379" y="353"/>
                </a:lnTo>
                <a:lnTo>
                  <a:pt x="388" y="344"/>
                </a:lnTo>
                <a:lnTo>
                  <a:pt x="395" y="325"/>
                </a:lnTo>
                <a:lnTo>
                  <a:pt x="406" y="276"/>
                </a:lnTo>
                <a:lnTo>
                  <a:pt x="406" y="0"/>
                </a:lnTo>
                <a:lnTo>
                  <a:pt x="0" y="0"/>
                </a:lnTo>
              </a:path>
            </a:pathLst>
          </a:custGeom>
          <a:solidFill>
            <a:srgbClr val="00FF0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dirty="0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2587625" y="2630488"/>
            <a:ext cx="977900" cy="417512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9850" tIns="34925" rIns="69850" bIns="34925" anchor="ctr"/>
          <a:lstStyle/>
          <a:p>
            <a:pPr algn="ctr" defTabSz="514350">
              <a:defRPr/>
            </a:pPr>
            <a:r>
              <a:rPr lang="es-MX" sz="1600" b="1" dirty="0" smtClean="0">
                <a:latin typeface="+mn-lt"/>
                <a:ea typeface="+mn-ea"/>
                <a:cs typeface="Arial" charset="0"/>
              </a:rPr>
              <a:t>Salida</a:t>
            </a:r>
            <a:endParaRPr lang="es-MX" sz="1600" b="1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39952" name="Rectangle 15"/>
          <p:cNvSpPr>
            <a:spLocks noChangeArrowheads="1"/>
          </p:cNvSpPr>
          <p:nvPr/>
        </p:nvSpPr>
        <p:spPr bwMode="auto">
          <a:xfrm>
            <a:off x="7416800" y="2630488"/>
            <a:ext cx="1208088" cy="820737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sz="1200" b="1" dirty="0"/>
          </a:p>
        </p:txBody>
      </p:sp>
      <p:sp>
        <p:nvSpPr>
          <p:cNvPr id="39953" name="Freeform 16"/>
          <p:cNvSpPr>
            <a:spLocks/>
          </p:cNvSpPr>
          <p:nvPr/>
        </p:nvSpPr>
        <p:spPr bwMode="auto">
          <a:xfrm>
            <a:off x="7316788" y="2339975"/>
            <a:ext cx="1311275" cy="1114425"/>
          </a:xfrm>
          <a:custGeom>
            <a:avLst/>
            <a:gdLst>
              <a:gd name="T0" fmla="*/ 0 w 407"/>
              <a:gd name="T1" fmla="*/ 0 h 411"/>
              <a:gd name="T2" fmla="*/ 0 w 407"/>
              <a:gd name="T3" fmla="*/ 2147483647 h 411"/>
              <a:gd name="T4" fmla="*/ 2147483647 w 407"/>
              <a:gd name="T5" fmla="*/ 2147483647 h 411"/>
              <a:gd name="T6" fmla="*/ 2147483647 w 407"/>
              <a:gd name="T7" fmla="*/ 2147483647 h 411"/>
              <a:gd name="T8" fmla="*/ 2147483647 w 407"/>
              <a:gd name="T9" fmla="*/ 2147483647 h 411"/>
              <a:gd name="T10" fmla="*/ 2147483647 w 407"/>
              <a:gd name="T11" fmla="*/ 2147483647 h 411"/>
              <a:gd name="T12" fmla="*/ 2147483647 w 407"/>
              <a:gd name="T13" fmla="*/ 2147483647 h 411"/>
              <a:gd name="T14" fmla="*/ 2147483647 w 407"/>
              <a:gd name="T15" fmla="*/ 2147483647 h 411"/>
              <a:gd name="T16" fmla="*/ 2147483647 w 407"/>
              <a:gd name="T17" fmla="*/ 2147483647 h 411"/>
              <a:gd name="T18" fmla="*/ 2147483647 w 407"/>
              <a:gd name="T19" fmla="*/ 2147483647 h 411"/>
              <a:gd name="T20" fmla="*/ 2147483647 w 407"/>
              <a:gd name="T21" fmla="*/ 2147483647 h 411"/>
              <a:gd name="T22" fmla="*/ 2147483647 w 407"/>
              <a:gd name="T23" fmla="*/ 2147483647 h 411"/>
              <a:gd name="T24" fmla="*/ 2147483647 w 407"/>
              <a:gd name="T25" fmla="*/ 2147483647 h 411"/>
              <a:gd name="T26" fmla="*/ 2147483647 w 407"/>
              <a:gd name="T27" fmla="*/ 2147483647 h 411"/>
              <a:gd name="T28" fmla="*/ 2147483647 w 407"/>
              <a:gd name="T29" fmla="*/ 2147483647 h 411"/>
              <a:gd name="T30" fmla="*/ 2147483647 w 407"/>
              <a:gd name="T31" fmla="*/ 0 h 411"/>
              <a:gd name="T32" fmla="*/ 0 w 407"/>
              <a:gd name="T33" fmla="*/ 0 h 4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7"/>
              <a:gd name="T52" fmla="*/ 0 h 411"/>
              <a:gd name="T53" fmla="*/ 407 w 407"/>
              <a:gd name="T54" fmla="*/ 411 h 4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7" h="411">
                <a:moveTo>
                  <a:pt x="0" y="0"/>
                </a:moveTo>
                <a:lnTo>
                  <a:pt x="0" y="410"/>
                </a:lnTo>
                <a:lnTo>
                  <a:pt x="194" y="410"/>
                </a:lnTo>
                <a:lnTo>
                  <a:pt x="237" y="406"/>
                </a:lnTo>
                <a:lnTo>
                  <a:pt x="253" y="400"/>
                </a:lnTo>
                <a:lnTo>
                  <a:pt x="263" y="379"/>
                </a:lnTo>
                <a:lnTo>
                  <a:pt x="271" y="343"/>
                </a:lnTo>
                <a:lnTo>
                  <a:pt x="272" y="312"/>
                </a:lnTo>
                <a:lnTo>
                  <a:pt x="331" y="344"/>
                </a:lnTo>
                <a:lnTo>
                  <a:pt x="353" y="353"/>
                </a:lnTo>
                <a:lnTo>
                  <a:pt x="367" y="355"/>
                </a:lnTo>
                <a:lnTo>
                  <a:pt x="379" y="353"/>
                </a:lnTo>
                <a:lnTo>
                  <a:pt x="388" y="344"/>
                </a:lnTo>
                <a:lnTo>
                  <a:pt x="395" y="325"/>
                </a:lnTo>
                <a:lnTo>
                  <a:pt x="406" y="276"/>
                </a:lnTo>
                <a:lnTo>
                  <a:pt x="406" y="0"/>
                </a:lnTo>
                <a:lnTo>
                  <a:pt x="0" y="0"/>
                </a:lnTo>
              </a:path>
            </a:pathLst>
          </a:custGeom>
          <a:solidFill>
            <a:srgbClr val="00FF0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 dirty="0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7477125" y="2619375"/>
            <a:ext cx="979488" cy="401638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69850" tIns="34925" rIns="69850" bIns="34925" anchor="ctr"/>
          <a:lstStyle/>
          <a:p>
            <a:pPr algn="ctr" defTabSz="514350">
              <a:defRPr/>
            </a:pPr>
            <a:r>
              <a:rPr lang="es-MX" sz="1600" b="1" dirty="0" smtClean="0">
                <a:latin typeface="+mn-lt"/>
                <a:ea typeface="+mn-ea"/>
                <a:cs typeface="Arial" charset="0"/>
              </a:rPr>
              <a:t>Fin</a:t>
            </a:r>
            <a:endParaRPr lang="es-MX" sz="1600" b="1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5808663" y="4029075"/>
            <a:ext cx="1208087" cy="85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MX" sz="1200" b="1" dirty="0">
              <a:latin typeface="Univers 55" pitchFamily="34" charset="0"/>
              <a:ea typeface="+mn-ea"/>
              <a:cs typeface="Arial" charset="0"/>
            </a:endParaRPr>
          </a:p>
        </p:txBody>
      </p:sp>
      <p:sp>
        <p:nvSpPr>
          <p:cNvPr id="28" name="Freeform 16"/>
          <p:cNvSpPr>
            <a:spLocks/>
          </p:cNvSpPr>
          <p:nvPr/>
        </p:nvSpPr>
        <p:spPr bwMode="auto">
          <a:xfrm>
            <a:off x="5710238" y="3727450"/>
            <a:ext cx="1309687" cy="1160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10"/>
              </a:cxn>
              <a:cxn ang="0">
                <a:pos x="194" y="410"/>
              </a:cxn>
              <a:cxn ang="0">
                <a:pos x="237" y="406"/>
              </a:cxn>
              <a:cxn ang="0">
                <a:pos x="253" y="400"/>
              </a:cxn>
              <a:cxn ang="0">
                <a:pos x="263" y="379"/>
              </a:cxn>
              <a:cxn ang="0">
                <a:pos x="271" y="343"/>
              </a:cxn>
              <a:cxn ang="0">
                <a:pos x="272" y="312"/>
              </a:cxn>
              <a:cxn ang="0">
                <a:pos x="331" y="344"/>
              </a:cxn>
              <a:cxn ang="0">
                <a:pos x="353" y="353"/>
              </a:cxn>
              <a:cxn ang="0">
                <a:pos x="367" y="355"/>
              </a:cxn>
              <a:cxn ang="0">
                <a:pos x="379" y="353"/>
              </a:cxn>
              <a:cxn ang="0">
                <a:pos x="388" y="344"/>
              </a:cxn>
              <a:cxn ang="0">
                <a:pos x="395" y="325"/>
              </a:cxn>
              <a:cxn ang="0">
                <a:pos x="406" y="276"/>
              </a:cxn>
              <a:cxn ang="0">
                <a:pos x="406" y="0"/>
              </a:cxn>
              <a:cxn ang="0">
                <a:pos x="0" y="0"/>
              </a:cxn>
            </a:cxnLst>
            <a:rect l="0" t="0" r="r" b="b"/>
            <a:pathLst>
              <a:path w="407" h="411">
                <a:moveTo>
                  <a:pt x="0" y="0"/>
                </a:moveTo>
                <a:lnTo>
                  <a:pt x="0" y="410"/>
                </a:lnTo>
                <a:lnTo>
                  <a:pt x="194" y="410"/>
                </a:lnTo>
                <a:lnTo>
                  <a:pt x="237" y="406"/>
                </a:lnTo>
                <a:lnTo>
                  <a:pt x="253" y="400"/>
                </a:lnTo>
                <a:lnTo>
                  <a:pt x="263" y="379"/>
                </a:lnTo>
                <a:lnTo>
                  <a:pt x="271" y="343"/>
                </a:lnTo>
                <a:lnTo>
                  <a:pt x="272" y="312"/>
                </a:lnTo>
                <a:lnTo>
                  <a:pt x="331" y="344"/>
                </a:lnTo>
                <a:lnTo>
                  <a:pt x="353" y="353"/>
                </a:lnTo>
                <a:lnTo>
                  <a:pt x="367" y="355"/>
                </a:lnTo>
                <a:lnTo>
                  <a:pt x="379" y="353"/>
                </a:lnTo>
                <a:lnTo>
                  <a:pt x="388" y="344"/>
                </a:lnTo>
                <a:lnTo>
                  <a:pt x="395" y="325"/>
                </a:lnTo>
                <a:lnTo>
                  <a:pt x="406" y="276"/>
                </a:lnTo>
                <a:lnTo>
                  <a:pt x="406" y="0"/>
                </a:lnTo>
                <a:lnTo>
                  <a:pt x="0" y="0"/>
                </a:lnTo>
              </a:path>
            </a:pathLst>
          </a:custGeom>
          <a:solidFill>
            <a:srgbClr val="FF7E0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MX" sz="1200" b="1" dirty="0">
              <a:latin typeface="Univers 55" pitchFamily="34" charset="0"/>
              <a:ea typeface="+mn-ea"/>
              <a:cs typeface="Arial" charset="0"/>
            </a:endParaRPr>
          </a:p>
        </p:txBody>
      </p:sp>
      <p:sp>
        <p:nvSpPr>
          <p:cNvPr id="39957" name="Rectangle 17"/>
          <p:cNvSpPr>
            <a:spLocks noChangeArrowheads="1"/>
          </p:cNvSpPr>
          <p:nvPr/>
        </p:nvSpPr>
        <p:spPr bwMode="auto">
          <a:xfrm>
            <a:off x="5870575" y="4017963"/>
            <a:ext cx="979488" cy="4175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69850" tIns="34925" rIns="69850" bIns="34925" anchor="ctr"/>
          <a:lstStyle/>
          <a:p>
            <a:pPr algn="ctr" defTabSz="514350"/>
            <a:r>
              <a:rPr lang="es-MX" sz="1600" b="1" dirty="0" smtClean="0">
                <a:latin typeface="Arial" charset="0"/>
              </a:rPr>
              <a:t>Medición</a:t>
            </a:r>
            <a:endParaRPr lang="es-MX" sz="1600" b="1" dirty="0">
              <a:latin typeface="Arial" charset="0"/>
            </a:endParaRPr>
          </a:p>
        </p:txBody>
      </p:sp>
      <p:sp>
        <p:nvSpPr>
          <p:cNvPr id="39958" name="Rectangle 718"/>
          <p:cNvSpPr>
            <a:spLocks noChangeArrowheads="1"/>
          </p:cNvSpPr>
          <p:nvPr/>
        </p:nvSpPr>
        <p:spPr bwMode="auto">
          <a:xfrm>
            <a:off x="0" y="0"/>
            <a:ext cx="9144000" cy="558800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r" defTabSz="785813"/>
            <a:r>
              <a:rPr lang="es-MX" sz="2800" b="1" dirty="0" smtClean="0">
                <a:solidFill>
                  <a:srgbClr val="262673"/>
                </a:solidFill>
                <a:latin typeface="Arial" charset="0"/>
              </a:rPr>
              <a:t>La descripción del proceso</a:t>
            </a:r>
            <a:endParaRPr lang="es-MX" sz="2800" b="1" dirty="0">
              <a:solidFill>
                <a:srgbClr val="262673"/>
              </a:solidFill>
              <a:latin typeface="Arial" charset="0"/>
            </a:endParaRPr>
          </a:p>
        </p:txBody>
      </p:sp>
      <p:sp>
        <p:nvSpPr>
          <p:cNvPr id="39959" name="Freeform 16"/>
          <p:cNvSpPr>
            <a:spLocks/>
          </p:cNvSpPr>
          <p:nvPr/>
        </p:nvSpPr>
        <p:spPr bwMode="auto">
          <a:xfrm>
            <a:off x="4181475" y="5457825"/>
            <a:ext cx="1309688" cy="1160463"/>
          </a:xfrm>
          <a:custGeom>
            <a:avLst/>
            <a:gdLst>
              <a:gd name="T0" fmla="*/ 0 w 407"/>
              <a:gd name="T1" fmla="*/ 0 h 411"/>
              <a:gd name="T2" fmla="*/ 0 w 407"/>
              <a:gd name="T3" fmla="*/ 2147483647 h 411"/>
              <a:gd name="T4" fmla="*/ 2147483647 w 407"/>
              <a:gd name="T5" fmla="*/ 2147483647 h 411"/>
              <a:gd name="T6" fmla="*/ 2147483647 w 407"/>
              <a:gd name="T7" fmla="*/ 2147483647 h 411"/>
              <a:gd name="T8" fmla="*/ 2147483647 w 407"/>
              <a:gd name="T9" fmla="*/ 2147483647 h 411"/>
              <a:gd name="T10" fmla="*/ 2147483647 w 407"/>
              <a:gd name="T11" fmla="*/ 2147483647 h 411"/>
              <a:gd name="T12" fmla="*/ 2147483647 w 407"/>
              <a:gd name="T13" fmla="*/ 2147483647 h 411"/>
              <a:gd name="T14" fmla="*/ 2147483647 w 407"/>
              <a:gd name="T15" fmla="*/ 2147483647 h 411"/>
              <a:gd name="T16" fmla="*/ 2147483647 w 407"/>
              <a:gd name="T17" fmla="*/ 2147483647 h 411"/>
              <a:gd name="T18" fmla="*/ 2147483647 w 407"/>
              <a:gd name="T19" fmla="*/ 2147483647 h 411"/>
              <a:gd name="T20" fmla="*/ 2147483647 w 407"/>
              <a:gd name="T21" fmla="*/ 2147483647 h 411"/>
              <a:gd name="T22" fmla="*/ 2147483647 w 407"/>
              <a:gd name="T23" fmla="*/ 2147483647 h 411"/>
              <a:gd name="T24" fmla="*/ 2147483647 w 407"/>
              <a:gd name="T25" fmla="*/ 2147483647 h 411"/>
              <a:gd name="T26" fmla="*/ 2147483647 w 407"/>
              <a:gd name="T27" fmla="*/ 2147483647 h 411"/>
              <a:gd name="T28" fmla="*/ 2147483647 w 407"/>
              <a:gd name="T29" fmla="*/ 2147483647 h 411"/>
              <a:gd name="T30" fmla="*/ 2147483647 w 407"/>
              <a:gd name="T31" fmla="*/ 0 h 411"/>
              <a:gd name="T32" fmla="*/ 0 w 407"/>
              <a:gd name="T33" fmla="*/ 0 h 4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7"/>
              <a:gd name="T52" fmla="*/ 0 h 411"/>
              <a:gd name="T53" fmla="*/ 407 w 407"/>
              <a:gd name="T54" fmla="*/ 411 h 4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7" h="411">
                <a:moveTo>
                  <a:pt x="0" y="0"/>
                </a:moveTo>
                <a:lnTo>
                  <a:pt x="0" y="410"/>
                </a:lnTo>
                <a:lnTo>
                  <a:pt x="194" y="410"/>
                </a:lnTo>
                <a:lnTo>
                  <a:pt x="237" y="406"/>
                </a:lnTo>
                <a:lnTo>
                  <a:pt x="253" y="400"/>
                </a:lnTo>
                <a:lnTo>
                  <a:pt x="263" y="379"/>
                </a:lnTo>
                <a:lnTo>
                  <a:pt x="271" y="343"/>
                </a:lnTo>
                <a:lnTo>
                  <a:pt x="272" y="312"/>
                </a:lnTo>
                <a:lnTo>
                  <a:pt x="331" y="344"/>
                </a:lnTo>
                <a:lnTo>
                  <a:pt x="353" y="353"/>
                </a:lnTo>
                <a:lnTo>
                  <a:pt x="367" y="355"/>
                </a:lnTo>
                <a:lnTo>
                  <a:pt x="379" y="353"/>
                </a:lnTo>
                <a:lnTo>
                  <a:pt x="388" y="344"/>
                </a:lnTo>
                <a:lnTo>
                  <a:pt x="395" y="325"/>
                </a:lnTo>
                <a:lnTo>
                  <a:pt x="406" y="276"/>
                </a:lnTo>
                <a:lnTo>
                  <a:pt x="406" y="0"/>
                </a:lnTo>
                <a:lnTo>
                  <a:pt x="0" y="0"/>
                </a:lnTo>
              </a:path>
            </a:pathLst>
          </a:custGeom>
          <a:solidFill>
            <a:srgbClr val="FFA0BA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MX" dirty="0"/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4340225" y="5710238"/>
            <a:ext cx="979488" cy="4175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9850" tIns="34925" rIns="69850" bIns="34925" anchor="ctr"/>
          <a:lstStyle/>
          <a:p>
            <a:pPr algn="ctr" defTabSz="514350">
              <a:defRPr/>
            </a:pPr>
            <a:r>
              <a:rPr lang="es-MX" sz="1600" b="1" dirty="0" smtClean="0">
                <a:latin typeface="+mn-lt"/>
                <a:ea typeface="+mn-ea"/>
                <a:cs typeface="Arial" charset="0"/>
              </a:rPr>
              <a:t>Problema</a:t>
            </a:r>
            <a:endParaRPr lang="es-MX" sz="1600" b="1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26" name="Freeform 16"/>
          <p:cNvSpPr>
            <a:spLocks/>
          </p:cNvSpPr>
          <p:nvPr/>
        </p:nvSpPr>
        <p:spPr bwMode="auto">
          <a:xfrm>
            <a:off x="5691188" y="5461000"/>
            <a:ext cx="1309687" cy="1160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10"/>
              </a:cxn>
              <a:cxn ang="0">
                <a:pos x="194" y="410"/>
              </a:cxn>
              <a:cxn ang="0">
                <a:pos x="237" y="406"/>
              </a:cxn>
              <a:cxn ang="0">
                <a:pos x="253" y="400"/>
              </a:cxn>
              <a:cxn ang="0">
                <a:pos x="263" y="379"/>
              </a:cxn>
              <a:cxn ang="0">
                <a:pos x="271" y="343"/>
              </a:cxn>
              <a:cxn ang="0">
                <a:pos x="272" y="312"/>
              </a:cxn>
              <a:cxn ang="0">
                <a:pos x="331" y="344"/>
              </a:cxn>
              <a:cxn ang="0">
                <a:pos x="353" y="353"/>
              </a:cxn>
              <a:cxn ang="0">
                <a:pos x="367" y="355"/>
              </a:cxn>
              <a:cxn ang="0">
                <a:pos x="379" y="353"/>
              </a:cxn>
              <a:cxn ang="0">
                <a:pos x="388" y="344"/>
              </a:cxn>
              <a:cxn ang="0">
                <a:pos x="395" y="325"/>
              </a:cxn>
              <a:cxn ang="0">
                <a:pos x="406" y="276"/>
              </a:cxn>
              <a:cxn ang="0">
                <a:pos x="406" y="0"/>
              </a:cxn>
              <a:cxn ang="0">
                <a:pos x="0" y="0"/>
              </a:cxn>
            </a:cxnLst>
            <a:rect l="0" t="0" r="r" b="b"/>
            <a:pathLst>
              <a:path w="407" h="411">
                <a:moveTo>
                  <a:pt x="0" y="0"/>
                </a:moveTo>
                <a:lnTo>
                  <a:pt x="0" y="410"/>
                </a:lnTo>
                <a:lnTo>
                  <a:pt x="194" y="410"/>
                </a:lnTo>
                <a:lnTo>
                  <a:pt x="237" y="406"/>
                </a:lnTo>
                <a:lnTo>
                  <a:pt x="253" y="400"/>
                </a:lnTo>
                <a:lnTo>
                  <a:pt x="263" y="379"/>
                </a:lnTo>
                <a:lnTo>
                  <a:pt x="271" y="343"/>
                </a:lnTo>
                <a:lnTo>
                  <a:pt x="272" y="312"/>
                </a:lnTo>
                <a:lnTo>
                  <a:pt x="331" y="344"/>
                </a:lnTo>
                <a:lnTo>
                  <a:pt x="353" y="353"/>
                </a:lnTo>
                <a:lnTo>
                  <a:pt x="367" y="355"/>
                </a:lnTo>
                <a:lnTo>
                  <a:pt x="379" y="353"/>
                </a:lnTo>
                <a:lnTo>
                  <a:pt x="388" y="344"/>
                </a:lnTo>
                <a:lnTo>
                  <a:pt x="395" y="325"/>
                </a:lnTo>
                <a:lnTo>
                  <a:pt x="406" y="276"/>
                </a:lnTo>
                <a:lnTo>
                  <a:pt x="406" y="0"/>
                </a:lnTo>
                <a:lnTo>
                  <a:pt x="0" y="0"/>
                </a:lnTo>
              </a:path>
            </a:pathLst>
          </a:custGeom>
          <a:solidFill>
            <a:srgbClr val="FF7E0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MX" sz="1200" b="1" dirty="0">
              <a:latin typeface="Univers 55" pitchFamily="34" charset="0"/>
              <a:ea typeface="+mn-ea"/>
              <a:cs typeface="Arial" charset="0"/>
            </a:endParaRPr>
          </a:p>
        </p:txBody>
      </p:sp>
      <p:sp>
        <p:nvSpPr>
          <p:cNvPr id="30" name="Rectangle 17"/>
          <p:cNvSpPr>
            <a:spLocks noChangeArrowheads="1"/>
          </p:cNvSpPr>
          <p:nvPr/>
        </p:nvSpPr>
        <p:spPr bwMode="auto">
          <a:xfrm>
            <a:off x="5851525" y="5675313"/>
            <a:ext cx="979488" cy="4175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9850" tIns="34925" rIns="69850" bIns="34925" anchor="ctr"/>
          <a:lstStyle/>
          <a:p>
            <a:pPr algn="ctr" defTabSz="514350">
              <a:defRPr/>
            </a:pPr>
            <a:r>
              <a:rPr lang="es-MX" sz="1600" b="1" dirty="0" smtClean="0">
                <a:latin typeface="+mn-lt"/>
                <a:ea typeface="+mn-ea"/>
                <a:cs typeface="Arial" charset="0"/>
              </a:rPr>
              <a:t>Causa</a:t>
            </a:r>
            <a:endParaRPr lang="es-MX" sz="1600" b="1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39963" name="Freeform 16"/>
          <p:cNvSpPr>
            <a:spLocks/>
          </p:cNvSpPr>
          <p:nvPr/>
        </p:nvSpPr>
        <p:spPr bwMode="auto">
          <a:xfrm>
            <a:off x="7202488" y="5426075"/>
            <a:ext cx="1311275" cy="1114425"/>
          </a:xfrm>
          <a:custGeom>
            <a:avLst/>
            <a:gdLst>
              <a:gd name="T0" fmla="*/ 0 w 407"/>
              <a:gd name="T1" fmla="*/ 0 h 411"/>
              <a:gd name="T2" fmla="*/ 0 w 407"/>
              <a:gd name="T3" fmla="*/ 2147483647 h 411"/>
              <a:gd name="T4" fmla="*/ 2147483647 w 407"/>
              <a:gd name="T5" fmla="*/ 2147483647 h 411"/>
              <a:gd name="T6" fmla="*/ 2147483647 w 407"/>
              <a:gd name="T7" fmla="*/ 2147483647 h 411"/>
              <a:gd name="T8" fmla="*/ 2147483647 w 407"/>
              <a:gd name="T9" fmla="*/ 2147483647 h 411"/>
              <a:gd name="T10" fmla="*/ 2147483647 w 407"/>
              <a:gd name="T11" fmla="*/ 2147483647 h 411"/>
              <a:gd name="T12" fmla="*/ 2147483647 w 407"/>
              <a:gd name="T13" fmla="*/ 2147483647 h 411"/>
              <a:gd name="T14" fmla="*/ 2147483647 w 407"/>
              <a:gd name="T15" fmla="*/ 2147483647 h 411"/>
              <a:gd name="T16" fmla="*/ 2147483647 w 407"/>
              <a:gd name="T17" fmla="*/ 2147483647 h 411"/>
              <a:gd name="T18" fmla="*/ 2147483647 w 407"/>
              <a:gd name="T19" fmla="*/ 2147483647 h 411"/>
              <a:gd name="T20" fmla="*/ 2147483647 w 407"/>
              <a:gd name="T21" fmla="*/ 2147483647 h 411"/>
              <a:gd name="T22" fmla="*/ 2147483647 w 407"/>
              <a:gd name="T23" fmla="*/ 2147483647 h 411"/>
              <a:gd name="T24" fmla="*/ 2147483647 w 407"/>
              <a:gd name="T25" fmla="*/ 2147483647 h 411"/>
              <a:gd name="T26" fmla="*/ 2147483647 w 407"/>
              <a:gd name="T27" fmla="*/ 2147483647 h 411"/>
              <a:gd name="T28" fmla="*/ 2147483647 w 407"/>
              <a:gd name="T29" fmla="*/ 2147483647 h 411"/>
              <a:gd name="T30" fmla="*/ 2147483647 w 407"/>
              <a:gd name="T31" fmla="*/ 0 h 411"/>
              <a:gd name="T32" fmla="*/ 0 w 407"/>
              <a:gd name="T33" fmla="*/ 0 h 4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7"/>
              <a:gd name="T52" fmla="*/ 0 h 411"/>
              <a:gd name="T53" fmla="*/ 407 w 407"/>
              <a:gd name="T54" fmla="*/ 411 h 4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7" h="411">
                <a:moveTo>
                  <a:pt x="0" y="0"/>
                </a:moveTo>
                <a:lnTo>
                  <a:pt x="0" y="410"/>
                </a:lnTo>
                <a:lnTo>
                  <a:pt x="194" y="410"/>
                </a:lnTo>
                <a:lnTo>
                  <a:pt x="237" y="406"/>
                </a:lnTo>
                <a:lnTo>
                  <a:pt x="253" y="400"/>
                </a:lnTo>
                <a:lnTo>
                  <a:pt x="263" y="379"/>
                </a:lnTo>
                <a:lnTo>
                  <a:pt x="271" y="343"/>
                </a:lnTo>
                <a:lnTo>
                  <a:pt x="272" y="312"/>
                </a:lnTo>
                <a:lnTo>
                  <a:pt x="331" y="344"/>
                </a:lnTo>
                <a:lnTo>
                  <a:pt x="353" y="353"/>
                </a:lnTo>
                <a:lnTo>
                  <a:pt x="367" y="355"/>
                </a:lnTo>
                <a:lnTo>
                  <a:pt x="379" y="353"/>
                </a:lnTo>
                <a:lnTo>
                  <a:pt x="388" y="344"/>
                </a:lnTo>
                <a:lnTo>
                  <a:pt x="395" y="325"/>
                </a:lnTo>
                <a:lnTo>
                  <a:pt x="406" y="276"/>
                </a:lnTo>
                <a:lnTo>
                  <a:pt x="406" y="0"/>
                </a:lnTo>
                <a:lnTo>
                  <a:pt x="0" y="0"/>
                </a:lnTo>
              </a:path>
            </a:pathLst>
          </a:custGeom>
          <a:solidFill>
            <a:srgbClr val="00FF0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7369175" y="5634038"/>
            <a:ext cx="979488" cy="4175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9850" tIns="34925" rIns="69850" bIns="34925" anchor="ctr"/>
          <a:lstStyle/>
          <a:p>
            <a:pPr algn="ctr" defTabSz="514350">
              <a:defRPr/>
            </a:pPr>
            <a:r>
              <a:rPr lang="es-MX" sz="1600" b="1" dirty="0" smtClean="0">
                <a:latin typeface="+mn-lt"/>
                <a:ea typeface="+mn-ea"/>
                <a:cs typeface="Arial" charset="0"/>
              </a:rPr>
              <a:t>Mejora</a:t>
            </a:r>
            <a:endParaRPr lang="es-MX" sz="1600" b="1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228600" y="5676900"/>
            <a:ext cx="21050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000" b="1" dirty="0" smtClean="0">
                <a:latin typeface="+mn-lt"/>
                <a:ea typeface="+mn-ea"/>
                <a:cs typeface="Arial" pitchFamily="34" charset="0"/>
              </a:rPr>
              <a:t>Para identificar </a:t>
            </a:r>
            <a:br>
              <a:rPr lang="es-MX" sz="2000" b="1" dirty="0" smtClean="0">
                <a:latin typeface="+mn-lt"/>
                <a:ea typeface="+mn-ea"/>
                <a:cs typeface="Arial" pitchFamily="34" charset="0"/>
              </a:rPr>
            </a:br>
            <a:r>
              <a:rPr lang="es-MX" sz="2000" b="1" dirty="0" smtClean="0">
                <a:latin typeface="+mn-lt"/>
                <a:ea typeface="+mn-ea"/>
                <a:cs typeface="Arial" pitchFamily="34" charset="0"/>
              </a:rPr>
              <a:t>un problema:</a:t>
            </a:r>
            <a:endParaRPr lang="es-MX" sz="2000" b="1" dirty="0"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228600" y="3200400"/>
            <a:ext cx="189388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000" b="1" dirty="0" smtClean="0">
                <a:latin typeface="+mn-lt"/>
                <a:ea typeface="+mn-ea"/>
                <a:cs typeface="Arial" pitchFamily="34" charset="0"/>
              </a:rPr>
              <a:t>Para describir</a:t>
            </a:r>
            <a:br>
              <a:rPr lang="es-MX" sz="2000" b="1" dirty="0" smtClean="0">
                <a:latin typeface="+mn-lt"/>
                <a:ea typeface="+mn-ea"/>
                <a:cs typeface="Arial" pitchFamily="34" charset="0"/>
              </a:rPr>
            </a:br>
            <a:r>
              <a:rPr lang="es-MX" sz="2000" b="1" dirty="0" smtClean="0">
                <a:latin typeface="+mn-lt"/>
                <a:ea typeface="+mn-ea"/>
                <a:cs typeface="Arial" pitchFamily="34" charset="0"/>
              </a:rPr>
              <a:t>un proceso:</a:t>
            </a:r>
            <a:endParaRPr lang="es-MX" sz="2000" b="1" dirty="0"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2964E6F7-6F6C-7642-AD7C-E1649E7CFD47}" type="slidenum">
              <a:rPr lang="es-MX" smtClean="0"/>
              <a:pPr>
                <a:defRPr/>
              </a:pPr>
              <a:t>28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938595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Groep 23"/>
          <p:cNvGrpSpPr>
            <a:grpSpLocks/>
          </p:cNvGrpSpPr>
          <p:nvPr/>
        </p:nvGrpSpPr>
        <p:grpSpPr bwMode="auto">
          <a:xfrm>
            <a:off x="1817688" y="1985963"/>
            <a:ext cx="1311275" cy="647700"/>
            <a:chOff x="3236913" y="4209393"/>
            <a:chExt cx="1311275" cy="646901"/>
          </a:xfrm>
        </p:grpSpPr>
        <p:sp>
          <p:nvSpPr>
            <p:cNvPr id="42020" name="Freeform 16"/>
            <p:cNvSpPr>
              <a:spLocks/>
            </p:cNvSpPr>
            <p:nvPr/>
          </p:nvSpPr>
          <p:spPr bwMode="auto">
            <a:xfrm>
              <a:off x="3236913" y="4209393"/>
              <a:ext cx="1311275" cy="646901"/>
            </a:xfrm>
            <a:custGeom>
              <a:avLst/>
              <a:gdLst>
                <a:gd name="T0" fmla="*/ 0 w 407"/>
                <a:gd name="T1" fmla="*/ 0 h 411"/>
                <a:gd name="T2" fmla="*/ 0 w 407"/>
                <a:gd name="T3" fmla="*/ 2147483647 h 411"/>
                <a:gd name="T4" fmla="*/ 2147483647 w 407"/>
                <a:gd name="T5" fmla="*/ 2147483647 h 411"/>
                <a:gd name="T6" fmla="*/ 2147483647 w 407"/>
                <a:gd name="T7" fmla="*/ 2147483647 h 411"/>
                <a:gd name="T8" fmla="*/ 2147483647 w 407"/>
                <a:gd name="T9" fmla="*/ 2147483647 h 411"/>
                <a:gd name="T10" fmla="*/ 2147483647 w 407"/>
                <a:gd name="T11" fmla="*/ 2147483647 h 411"/>
                <a:gd name="T12" fmla="*/ 2147483647 w 407"/>
                <a:gd name="T13" fmla="*/ 2147483647 h 411"/>
                <a:gd name="T14" fmla="*/ 2147483647 w 407"/>
                <a:gd name="T15" fmla="*/ 2147483647 h 411"/>
                <a:gd name="T16" fmla="*/ 2147483647 w 407"/>
                <a:gd name="T17" fmla="*/ 2147483647 h 411"/>
                <a:gd name="T18" fmla="*/ 2147483647 w 407"/>
                <a:gd name="T19" fmla="*/ 2147483647 h 411"/>
                <a:gd name="T20" fmla="*/ 2147483647 w 407"/>
                <a:gd name="T21" fmla="*/ 2147483647 h 411"/>
                <a:gd name="T22" fmla="*/ 2147483647 w 407"/>
                <a:gd name="T23" fmla="*/ 2147483647 h 411"/>
                <a:gd name="T24" fmla="*/ 2147483647 w 407"/>
                <a:gd name="T25" fmla="*/ 2147483647 h 411"/>
                <a:gd name="T26" fmla="*/ 2147483647 w 407"/>
                <a:gd name="T27" fmla="*/ 2147483647 h 411"/>
                <a:gd name="T28" fmla="*/ 2147483647 w 407"/>
                <a:gd name="T29" fmla="*/ 2147483647 h 411"/>
                <a:gd name="T30" fmla="*/ 2147483647 w 407"/>
                <a:gd name="T31" fmla="*/ 0 h 411"/>
                <a:gd name="T32" fmla="*/ 0 w 407"/>
                <a:gd name="T33" fmla="*/ 0 h 4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7"/>
                <a:gd name="T52" fmla="*/ 0 h 411"/>
                <a:gd name="T53" fmla="*/ 407 w 407"/>
                <a:gd name="T54" fmla="*/ 411 h 4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7" h="411">
                  <a:moveTo>
                    <a:pt x="0" y="0"/>
                  </a:moveTo>
                  <a:lnTo>
                    <a:pt x="0" y="410"/>
                  </a:lnTo>
                  <a:lnTo>
                    <a:pt x="194" y="410"/>
                  </a:lnTo>
                  <a:lnTo>
                    <a:pt x="237" y="406"/>
                  </a:lnTo>
                  <a:lnTo>
                    <a:pt x="253" y="400"/>
                  </a:lnTo>
                  <a:lnTo>
                    <a:pt x="263" y="379"/>
                  </a:lnTo>
                  <a:lnTo>
                    <a:pt x="271" y="343"/>
                  </a:lnTo>
                  <a:lnTo>
                    <a:pt x="272" y="312"/>
                  </a:lnTo>
                  <a:lnTo>
                    <a:pt x="331" y="344"/>
                  </a:lnTo>
                  <a:lnTo>
                    <a:pt x="353" y="353"/>
                  </a:lnTo>
                  <a:lnTo>
                    <a:pt x="367" y="355"/>
                  </a:lnTo>
                  <a:lnTo>
                    <a:pt x="379" y="353"/>
                  </a:lnTo>
                  <a:lnTo>
                    <a:pt x="388" y="344"/>
                  </a:lnTo>
                  <a:lnTo>
                    <a:pt x="395" y="325"/>
                  </a:lnTo>
                  <a:lnTo>
                    <a:pt x="406" y="276"/>
                  </a:lnTo>
                  <a:lnTo>
                    <a:pt x="406" y="0"/>
                  </a:lnTo>
                  <a:lnTo>
                    <a:pt x="0" y="0"/>
                  </a:lnTo>
                </a:path>
              </a:pathLst>
            </a:custGeom>
            <a:solidFill>
              <a:srgbClr val="FFFF66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3397250" y="4268058"/>
              <a:ext cx="979488" cy="41858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9850" tIns="34925" rIns="69850" bIns="34925" anchor="ctr"/>
            <a:lstStyle/>
            <a:p>
              <a:pPr algn="ctr" defTabSz="514350">
                <a:defRPr/>
              </a:pPr>
              <a:r>
                <a:rPr lang="es-MX" sz="1600" b="1" dirty="0" smtClean="0">
                  <a:latin typeface="+mn-lt"/>
                  <a:ea typeface="+mn-ea"/>
                  <a:cs typeface="Arial" charset="0"/>
                </a:rPr>
                <a:t>Actividad</a:t>
              </a:r>
              <a:endParaRPr lang="es-MX" sz="1600" b="1" dirty="0">
                <a:latin typeface="+mn-lt"/>
                <a:ea typeface="+mn-ea"/>
                <a:cs typeface="Arial" charset="0"/>
              </a:endParaRPr>
            </a:p>
          </p:txBody>
        </p:sp>
      </p:grpSp>
      <p:grpSp>
        <p:nvGrpSpPr>
          <p:cNvPr id="41986" name="Groep 25"/>
          <p:cNvGrpSpPr>
            <a:grpSpLocks/>
          </p:cNvGrpSpPr>
          <p:nvPr/>
        </p:nvGrpSpPr>
        <p:grpSpPr bwMode="auto">
          <a:xfrm>
            <a:off x="1806575" y="3609975"/>
            <a:ext cx="1320800" cy="623888"/>
            <a:chOff x="4865688" y="4209393"/>
            <a:chExt cx="1320800" cy="623695"/>
          </a:xfrm>
        </p:grpSpPr>
        <p:sp>
          <p:nvSpPr>
            <p:cNvPr id="42018" name="Freeform 20"/>
            <p:cNvSpPr>
              <a:spLocks/>
            </p:cNvSpPr>
            <p:nvPr/>
          </p:nvSpPr>
          <p:spPr bwMode="auto">
            <a:xfrm>
              <a:off x="4865688" y="4209393"/>
              <a:ext cx="1320800" cy="623695"/>
            </a:xfrm>
            <a:custGeom>
              <a:avLst/>
              <a:gdLst>
                <a:gd name="T0" fmla="*/ 0 w 407"/>
                <a:gd name="T1" fmla="*/ 0 h 411"/>
                <a:gd name="T2" fmla="*/ 0 w 407"/>
                <a:gd name="T3" fmla="*/ 2147483647 h 411"/>
                <a:gd name="T4" fmla="*/ 2147483647 w 407"/>
                <a:gd name="T5" fmla="*/ 2147483647 h 411"/>
                <a:gd name="T6" fmla="*/ 2147483647 w 407"/>
                <a:gd name="T7" fmla="*/ 2147483647 h 411"/>
                <a:gd name="T8" fmla="*/ 2147483647 w 407"/>
                <a:gd name="T9" fmla="*/ 2147483647 h 411"/>
                <a:gd name="T10" fmla="*/ 2147483647 w 407"/>
                <a:gd name="T11" fmla="*/ 2147483647 h 411"/>
                <a:gd name="T12" fmla="*/ 2147483647 w 407"/>
                <a:gd name="T13" fmla="*/ 2147483647 h 411"/>
                <a:gd name="T14" fmla="*/ 2147483647 w 407"/>
                <a:gd name="T15" fmla="*/ 2147483647 h 411"/>
                <a:gd name="T16" fmla="*/ 2147483647 w 407"/>
                <a:gd name="T17" fmla="*/ 2147483647 h 411"/>
                <a:gd name="T18" fmla="*/ 2147483647 w 407"/>
                <a:gd name="T19" fmla="*/ 2147483647 h 411"/>
                <a:gd name="T20" fmla="*/ 2147483647 w 407"/>
                <a:gd name="T21" fmla="*/ 2147483647 h 411"/>
                <a:gd name="T22" fmla="*/ 2147483647 w 407"/>
                <a:gd name="T23" fmla="*/ 2147483647 h 411"/>
                <a:gd name="T24" fmla="*/ 2147483647 w 407"/>
                <a:gd name="T25" fmla="*/ 2147483647 h 411"/>
                <a:gd name="T26" fmla="*/ 2147483647 w 407"/>
                <a:gd name="T27" fmla="*/ 2147483647 h 411"/>
                <a:gd name="T28" fmla="*/ 2147483647 w 407"/>
                <a:gd name="T29" fmla="*/ 2147483647 h 411"/>
                <a:gd name="T30" fmla="*/ 2147483647 w 407"/>
                <a:gd name="T31" fmla="*/ 0 h 411"/>
                <a:gd name="T32" fmla="*/ 0 w 407"/>
                <a:gd name="T33" fmla="*/ 0 h 4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7"/>
                <a:gd name="T52" fmla="*/ 0 h 411"/>
                <a:gd name="T53" fmla="*/ 407 w 407"/>
                <a:gd name="T54" fmla="*/ 411 h 4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7" h="411">
                  <a:moveTo>
                    <a:pt x="0" y="0"/>
                  </a:moveTo>
                  <a:lnTo>
                    <a:pt x="0" y="410"/>
                  </a:lnTo>
                  <a:lnTo>
                    <a:pt x="194" y="410"/>
                  </a:lnTo>
                  <a:lnTo>
                    <a:pt x="237" y="406"/>
                  </a:lnTo>
                  <a:lnTo>
                    <a:pt x="253" y="400"/>
                  </a:lnTo>
                  <a:lnTo>
                    <a:pt x="263" y="379"/>
                  </a:lnTo>
                  <a:lnTo>
                    <a:pt x="271" y="343"/>
                  </a:lnTo>
                  <a:lnTo>
                    <a:pt x="272" y="312"/>
                  </a:lnTo>
                  <a:lnTo>
                    <a:pt x="331" y="344"/>
                  </a:lnTo>
                  <a:lnTo>
                    <a:pt x="353" y="353"/>
                  </a:lnTo>
                  <a:lnTo>
                    <a:pt x="367" y="355"/>
                  </a:lnTo>
                  <a:lnTo>
                    <a:pt x="379" y="353"/>
                  </a:lnTo>
                  <a:lnTo>
                    <a:pt x="388" y="344"/>
                  </a:lnTo>
                  <a:lnTo>
                    <a:pt x="395" y="325"/>
                  </a:lnTo>
                  <a:lnTo>
                    <a:pt x="406" y="276"/>
                  </a:lnTo>
                  <a:lnTo>
                    <a:pt x="406" y="0"/>
                  </a:lnTo>
                  <a:lnTo>
                    <a:pt x="0" y="0"/>
                  </a:lnTo>
                </a:path>
              </a:pathLst>
            </a:custGeom>
            <a:solidFill>
              <a:srgbClr val="FFFF66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2019" name="AutoShape 21"/>
            <p:cNvSpPr>
              <a:spLocks noChangeArrowheads="1"/>
            </p:cNvSpPr>
            <p:nvPr/>
          </p:nvSpPr>
          <p:spPr bwMode="auto">
            <a:xfrm>
              <a:off x="4949826" y="4210981"/>
              <a:ext cx="1162050" cy="472929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9850" tIns="34925" rIns="69850" bIns="34925" anchor="ctr"/>
            <a:lstStyle/>
            <a:p>
              <a:pPr algn="ctr" defTabSz="514350"/>
              <a:r>
                <a:rPr lang="es-MX" sz="1200" b="1" dirty="0" smtClean="0">
                  <a:latin typeface="Arial" charset="0"/>
                </a:rPr>
                <a:t>Decisión?</a:t>
              </a:r>
              <a:endParaRPr lang="es-MX" sz="1200" b="1" dirty="0">
                <a:latin typeface="Arial" charset="0"/>
              </a:endParaRPr>
            </a:p>
          </p:txBody>
        </p:sp>
      </p:grpSp>
      <p:grpSp>
        <p:nvGrpSpPr>
          <p:cNvPr id="41987" name="Groep 22"/>
          <p:cNvGrpSpPr>
            <a:grpSpLocks/>
          </p:cNvGrpSpPr>
          <p:nvPr/>
        </p:nvGrpSpPr>
        <p:grpSpPr bwMode="auto">
          <a:xfrm>
            <a:off x="1827213" y="1214438"/>
            <a:ext cx="1311275" cy="635000"/>
            <a:chOff x="1606550" y="4225159"/>
            <a:chExt cx="1311275" cy="635927"/>
          </a:xfrm>
        </p:grpSpPr>
        <p:sp>
          <p:nvSpPr>
            <p:cNvPr id="42016" name="Freeform 16"/>
            <p:cNvSpPr>
              <a:spLocks/>
            </p:cNvSpPr>
            <p:nvPr/>
          </p:nvSpPr>
          <p:spPr bwMode="auto">
            <a:xfrm>
              <a:off x="1606550" y="4225159"/>
              <a:ext cx="1311275" cy="635927"/>
            </a:xfrm>
            <a:custGeom>
              <a:avLst/>
              <a:gdLst>
                <a:gd name="T0" fmla="*/ 0 w 407"/>
                <a:gd name="T1" fmla="*/ 0 h 411"/>
                <a:gd name="T2" fmla="*/ 0 w 407"/>
                <a:gd name="T3" fmla="*/ 2147483647 h 411"/>
                <a:gd name="T4" fmla="*/ 2147483647 w 407"/>
                <a:gd name="T5" fmla="*/ 2147483647 h 411"/>
                <a:gd name="T6" fmla="*/ 2147483647 w 407"/>
                <a:gd name="T7" fmla="*/ 2147483647 h 411"/>
                <a:gd name="T8" fmla="*/ 2147483647 w 407"/>
                <a:gd name="T9" fmla="*/ 2147483647 h 411"/>
                <a:gd name="T10" fmla="*/ 2147483647 w 407"/>
                <a:gd name="T11" fmla="*/ 2147483647 h 411"/>
                <a:gd name="T12" fmla="*/ 2147483647 w 407"/>
                <a:gd name="T13" fmla="*/ 2147483647 h 411"/>
                <a:gd name="T14" fmla="*/ 2147483647 w 407"/>
                <a:gd name="T15" fmla="*/ 2147483647 h 411"/>
                <a:gd name="T16" fmla="*/ 2147483647 w 407"/>
                <a:gd name="T17" fmla="*/ 2147483647 h 411"/>
                <a:gd name="T18" fmla="*/ 2147483647 w 407"/>
                <a:gd name="T19" fmla="*/ 2147483647 h 411"/>
                <a:gd name="T20" fmla="*/ 2147483647 w 407"/>
                <a:gd name="T21" fmla="*/ 2147483647 h 411"/>
                <a:gd name="T22" fmla="*/ 2147483647 w 407"/>
                <a:gd name="T23" fmla="*/ 2147483647 h 411"/>
                <a:gd name="T24" fmla="*/ 2147483647 w 407"/>
                <a:gd name="T25" fmla="*/ 2147483647 h 411"/>
                <a:gd name="T26" fmla="*/ 2147483647 w 407"/>
                <a:gd name="T27" fmla="*/ 2147483647 h 411"/>
                <a:gd name="T28" fmla="*/ 2147483647 w 407"/>
                <a:gd name="T29" fmla="*/ 2147483647 h 411"/>
                <a:gd name="T30" fmla="*/ 2147483647 w 407"/>
                <a:gd name="T31" fmla="*/ 0 h 411"/>
                <a:gd name="T32" fmla="*/ 0 w 407"/>
                <a:gd name="T33" fmla="*/ 0 h 4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7"/>
                <a:gd name="T52" fmla="*/ 0 h 411"/>
                <a:gd name="T53" fmla="*/ 407 w 407"/>
                <a:gd name="T54" fmla="*/ 411 h 4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7" h="411">
                  <a:moveTo>
                    <a:pt x="0" y="0"/>
                  </a:moveTo>
                  <a:lnTo>
                    <a:pt x="0" y="410"/>
                  </a:lnTo>
                  <a:lnTo>
                    <a:pt x="194" y="410"/>
                  </a:lnTo>
                  <a:lnTo>
                    <a:pt x="237" y="406"/>
                  </a:lnTo>
                  <a:lnTo>
                    <a:pt x="253" y="400"/>
                  </a:lnTo>
                  <a:lnTo>
                    <a:pt x="263" y="379"/>
                  </a:lnTo>
                  <a:lnTo>
                    <a:pt x="271" y="343"/>
                  </a:lnTo>
                  <a:lnTo>
                    <a:pt x="272" y="312"/>
                  </a:lnTo>
                  <a:lnTo>
                    <a:pt x="331" y="344"/>
                  </a:lnTo>
                  <a:lnTo>
                    <a:pt x="353" y="353"/>
                  </a:lnTo>
                  <a:lnTo>
                    <a:pt x="367" y="355"/>
                  </a:lnTo>
                  <a:lnTo>
                    <a:pt x="379" y="353"/>
                  </a:lnTo>
                  <a:lnTo>
                    <a:pt x="388" y="344"/>
                  </a:lnTo>
                  <a:lnTo>
                    <a:pt x="395" y="325"/>
                  </a:lnTo>
                  <a:lnTo>
                    <a:pt x="406" y="276"/>
                  </a:lnTo>
                  <a:lnTo>
                    <a:pt x="406" y="0"/>
                  </a:lnTo>
                  <a:lnTo>
                    <a:pt x="0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1768475" y="4268084"/>
              <a:ext cx="977900" cy="418123"/>
            </a:xfrm>
            <a:prstGeom prst="flowChartAlternateProcess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9850" tIns="34925" rIns="69850" bIns="34925" anchor="ctr"/>
            <a:lstStyle/>
            <a:p>
              <a:pPr algn="ctr" defTabSz="514350">
                <a:defRPr/>
              </a:pPr>
              <a:r>
                <a:rPr lang="es-MX" sz="1600" b="1" dirty="0" smtClean="0">
                  <a:latin typeface="+mn-lt"/>
                  <a:ea typeface="+mn-ea"/>
                  <a:cs typeface="Arial" charset="0"/>
                </a:rPr>
                <a:t>Salida</a:t>
              </a:r>
              <a:endParaRPr lang="es-MX" sz="1600" b="1" dirty="0">
                <a:latin typeface="+mn-lt"/>
                <a:ea typeface="+mn-ea"/>
                <a:cs typeface="Arial" charset="0"/>
              </a:endParaRPr>
            </a:p>
          </p:txBody>
        </p:sp>
      </p:grpSp>
      <p:grpSp>
        <p:nvGrpSpPr>
          <p:cNvPr id="41988" name="Groep 29"/>
          <p:cNvGrpSpPr>
            <a:grpSpLocks/>
          </p:cNvGrpSpPr>
          <p:nvPr/>
        </p:nvGrpSpPr>
        <p:grpSpPr bwMode="auto">
          <a:xfrm>
            <a:off x="1846263" y="6084888"/>
            <a:ext cx="1311275" cy="615950"/>
            <a:chOff x="6497638" y="4209393"/>
            <a:chExt cx="1311275" cy="614855"/>
          </a:xfrm>
        </p:grpSpPr>
        <p:sp>
          <p:nvSpPr>
            <p:cNvPr id="42014" name="Freeform 16"/>
            <p:cNvSpPr>
              <a:spLocks/>
            </p:cNvSpPr>
            <p:nvPr/>
          </p:nvSpPr>
          <p:spPr bwMode="auto">
            <a:xfrm>
              <a:off x="6497638" y="4209393"/>
              <a:ext cx="1311275" cy="614855"/>
            </a:xfrm>
            <a:custGeom>
              <a:avLst/>
              <a:gdLst>
                <a:gd name="T0" fmla="*/ 0 w 407"/>
                <a:gd name="T1" fmla="*/ 0 h 411"/>
                <a:gd name="T2" fmla="*/ 0 w 407"/>
                <a:gd name="T3" fmla="*/ 2147483647 h 411"/>
                <a:gd name="T4" fmla="*/ 2147483647 w 407"/>
                <a:gd name="T5" fmla="*/ 2147483647 h 411"/>
                <a:gd name="T6" fmla="*/ 2147483647 w 407"/>
                <a:gd name="T7" fmla="*/ 2147483647 h 411"/>
                <a:gd name="T8" fmla="*/ 2147483647 w 407"/>
                <a:gd name="T9" fmla="*/ 2147483647 h 411"/>
                <a:gd name="T10" fmla="*/ 2147483647 w 407"/>
                <a:gd name="T11" fmla="*/ 2147483647 h 411"/>
                <a:gd name="T12" fmla="*/ 2147483647 w 407"/>
                <a:gd name="T13" fmla="*/ 2147483647 h 411"/>
                <a:gd name="T14" fmla="*/ 2147483647 w 407"/>
                <a:gd name="T15" fmla="*/ 2147483647 h 411"/>
                <a:gd name="T16" fmla="*/ 2147483647 w 407"/>
                <a:gd name="T17" fmla="*/ 2147483647 h 411"/>
                <a:gd name="T18" fmla="*/ 2147483647 w 407"/>
                <a:gd name="T19" fmla="*/ 2147483647 h 411"/>
                <a:gd name="T20" fmla="*/ 2147483647 w 407"/>
                <a:gd name="T21" fmla="*/ 2147483647 h 411"/>
                <a:gd name="T22" fmla="*/ 2147483647 w 407"/>
                <a:gd name="T23" fmla="*/ 2147483647 h 411"/>
                <a:gd name="T24" fmla="*/ 2147483647 w 407"/>
                <a:gd name="T25" fmla="*/ 2147483647 h 411"/>
                <a:gd name="T26" fmla="*/ 2147483647 w 407"/>
                <a:gd name="T27" fmla="*/ 2147483647 h 411"/>
                <a:gd name="T28" fmla="*/ 2147483647 w 407"/>
                <a:gd name="T29" fmla="*/ 2147483647 h 411"/>
                <a:gd name="T30" fmla="*/ 2147483647 w 407"/>
                <a:gd name="T31" fmla="*/ 0 h 411"/>
                <a:gd name="T32" fmla="*/ 0 w 407"/>
                <a:gd name="T33" fmla="*/ 0 h 4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7"/>
                <a:gd name="T52" fmla="*/ 0 h 411"/>
                <a:gd name="T53" fmla="*/ 407 w 407"/>
                <a:gd name="T54" fmla="*/ 411 h 4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7" h="411">
                  <a:moveTo>
                    <a:pt x="0" y="0"/>
                  </a:moveTo>
                  <a:lnTo>
                    <a:pt x="0" y="410"/>
                  </a:lnTo>
                  <a:lnTo>
                    <a:pt x="194" y="410"/>
                  </a:lnTo>
                  <a:lnTo>
                    <a:pt x="237" y="406"/>
                  </a:lnTo>
                  <a:lnTo>
                    <a:pt x="253" y="400"/>
                  </a:lnTo>
                  <a:lnTo>
                    <a:pt x="263" y="379"/>
                  </a:lnTo>
                  <a:lnTo>
                    <a:pt x="271" y="343"/>
                  </a:lnTo>
                  <a:lnTo>
                    <a:pt x="272" y="312"/>
                  </a:lnTo>
                  <a:lnTo>
                    <a:pt x="331" y="344"/>
                  </a:lnTo>
                  <a:lnTo>
                    <a:pt x="353" y="353"/>
                  </a:lnTo>
                  <a:lnTo>
                    <a:pt x="367" y="355"/>
                  </a:lnTo>
                  <a:lnTo>
                    <a:pt x="379" y="353"/>
                  </a:lnTo>
                  <a:lnTo>
                    <a:pt x="388" y="344"/>
                  </a:lnTo>
                  <a:lnTo>
                    <a:pt x="395" y="325"/>
                  </a:lnTo>
                  <a:lnTo>
                    <a:pt x="406" y="276"/>
                  </a:lnTo>
                  <a:lnTo>
                    <a:pt x="406" y="0"/>
                  </a:lnTo>
                  <a:lnTo>
                    <a:pt x="0" y="0"/>
                  </a:lnTo>
                </a:path>
              </a:pathLst>
            </a:custGeom>
            <a:solidFill>
              <a:srgbClr val="00FF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25" name="Rectangle 17"/>
            <p:cNvSpPr>
              <a:spLocks noChangeArrowheads="1"/>
            </p:cNvSpPr>
            <p:nvPr/>
          </p:nvSpPr>
          <p:spPr bwMode="auto">
            <a:xfrm>
              <a:off x="6657975" y="4256933"/>
              <a:ext cx="979488" cy="402508"/>
            </a:xfrm>
            <a:prstGeom prst="flowChartAlternateProcess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9850" tIns="34925" rIns="69850" bIns="34925" anchor="ctr"/>
            <a:lstStyle/>
            <a:p>
              <a:pPr algn="ctr" defTabSz="514350">
                <a:defRPr/>
              </a:pPr>
              <a:r>
                <a:rPr lang="es-MX" sz="1200" b="1" dirty="0" smtClean="0">
                  <a:latin typeface="+mn-lt"/>
                  <a:ea typeface="+mn-ea"/>
                  <a:cs typeface="Arial" charset="0"/>
                </a:rPr>
                <a:t>Fin</a:t>
              </a:r>
              <a:endParaRPr lang="es-MX" sz="1200" b="1" dirty="0">
                <a:latin typeface="+mn-lt"/>
                <a:ea typeface="+mn-ea"/>
                <a:cs typeface="Arial" charset="0"/>
              </a:endParaRPr>
            </a:p>
          </p:txBody>
        </p:sp>
      </p:grpSp>
      <p:grpSp>
        <p:nvGrpSpPr>
          <p:cNvPr id="41989" name="Groep 35"/>
          <p:cNvGrpSpPr>
            <a:grpSpLocks/>
          </p:cNvGrpSpPr>
          <p:nvPr/>
        </p:nvGrpSpPr>
        <p:grpSpPr bwMode="auto">
          <a:xfrm>
            <a:off x="1906588" y="1214438"/>
            <a:ext cx="1311275" cy="635000"/>
            <a:chOff x="1606550" y="4225159"/>
            <a:chExt cx="1311275" cy="635927"/>
          </a:xfrm>
        </p:grpSpPr>
        <p:sp>
          <p:nvSpPr>
            <p:cNvPr id="37" name="Freeform 16"/>
            <p:cNvSpPr>
              <a:spLocks/>
            </p:cNvSpPr>
            <p:nvPr/>
          </p:nvSpPr>
          <p:spPr bwMode="auto">
            <a:xfrm>
              <a:off x="1606550" y="4225159"/>
              <a:ext cx="1311275" cy="6359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0"/>
                </a:cxn>
                <a:cxn ang="0">
                  <a:pos x="194" y="410"/>
                </a:cxn>
                <a:cxn ang="0">
                  <a:pos x="237" y="406"/>
                </a:cxn>
                <a:cxn ang="0">
                  <a:pos x="253" y="400"/>
                </a:cxn>
                <a:cxn ang="0">
                  <a:pos x="263" y="379"/>
                </a:cxn>
                <a:cxn ang="0">
                  <a:pos x="271" y="343"/>
                </a:cxn>
                <a:cxn ang="0">
                  <a:pos x="272" y="312"/>
                </a:cxn>
                <a:cxn ang="0">
                  <a:pos x="331" y="344"/>
                </a:cxn>
                <a:cxn ang="0">
                  <a:pos x="353" y="353"/>
                </a:cxn>
                <a:cxn ang="0">
                  <a:pos x="367" y="355"/>
                </a:cxn>
                <a:cxn ang="0">
                  <a:pos x="379" y="353"/>
                </a:cxn>
                <a:cxn ang="0">
                  <a:pos x="388" y="344"/>
                </a:cxn>
                <a:cxn ang="0">
                  <a:pos x="395" y="325"/>
                </a:cxn>
                <a:cxn ang="0">
                  <a:pos x="406" y="276"/>
                </a:cxn>
                <a:cxn ang="0">
                  <a:pos x="406" y="0"/>
                </a:cxn>
                <a:cxn ang="0">
                  <a:pos x="0" y="0"/>
                </a:cxn>
              </a:cxnLst>
              <a:rect l="0" t="0" r="r" b="b"/>
              <a:pathLst>
                <a:path w="407" h="411">
                  <a:moveTo>
                    <a:pt x="0" y="0"/>
                  </a:moveTo>
                  <a:lnTo>
                    <a:pt x="0" y="410"/>
                  </a:lnTo>
                  <a:lnTo>
                    <a:pt x="194" y="410"/>
                  </a:lnTo>
                  <a:lnTo>
                    <a:pt x="237" y="406"/>
                  </a:lnTo>
                  <a:lnTo>
                    <a:pt x="253" y="400"/>
                  </a:lnTo>
                  <a:lnTo>
                    <a:pt x="263" y="379"/>
                  </a:lnTo>
                  <a:lnTo>
                    <a:pt x="271" y="343"/>
                  </a:lnTo>
                  <a:lnTo>
                    <a:pt x="272" y="312"/>
                  </a:lnTo>
                  <a:lnTo>
                    <a:pt x="331" y="344"/>
                  </a:lnTo>
                  <a:lnTo>
                    <a:pt x="353" y="353"/>
                  </a:lnTo>
                  <a:lnTo>
                    <a:pt x="367" y="355"/>
                  </a:lnTo>
                  <a:lnTo>
                    <a:pt x="379" y="353"/>
                  </a:lnTo>
                  <a:lnTo>
                    <a:pt x="388" y="344"/>
                  </a:lnTo>
                  <a:lnTo>
                    <a:pt x="395" y="325"/>
                  </a:lnTo>
                  <a:lnTo>
                    <a:pt x="406" y="276"/>
                  </a:lnTo>
                  <a:lnTo>
                    <a:pt x="406" y="0"/>
                  </a:lnTo>
                  <a:lnTo>
                    <a:pt x="0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MX" sz="1050" b="1" dirty="0">
                <a:latin typeface="Univers 55" pitchFamily="34" charset="0"/>
                <a:ea typeface="+mn-ea"/>
                <a:cs typeface="Arial" charset="0"/>
              </a:endParaRPr>
            </a:p>
          </p:txBody>
        </p:sp>
        <p:sp>
          <p:nvSpPr>
            <p:cNvPr id="38" name="Rectangle 17"/>
            <p:cNvSpPr>
              <a:spLocks noChangeArrowheads="1"/>
            </p:cNvSpPr>
            <p:nvPr/>
          </p:nvSpPr>
          <p:spPr bwMode="auto">
            <a:xfrm>
              <a:off x="1768475" y="4268084"/>
              <a:ext cx="977900" cy="418123"/>
            </a:xfrm>
            <a:prstGeom prst="flowChartAlternateProcess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9850" tIns="34925" rIns="69850" bIns="34925" anchor="ctr"/>
            <a:lstStyle/>
            <a:p>
              <a:pPr algn="ctr" defTabSz="514350">
                <a:defRPr/>
              </a:pPr>
              <a:r>
                <a:rPr lang="es-MX" sz="1200" b="1" dirty="0" smtClean="0">
                  <a:latin typeface="+mn-lt"/>
                  <a:ea typeface="+mn-ea"/>
                  <a:cs typeface="Arial" charset="0"/>
                </a:rPr>
                <a:t>Salida</a:t>
              </a:r>
              <a:endParaRPr lang="es-MX" sz="1200" b="1" dirty="0">
                <a:latin typeface="+mn-lt"/>
                <a:ea typeface="+mn-ea"/>
                <a:cs typeface="Arial" charset="0"/>
              </a:endParaRPr>
            </a:p>
          </p:txBody>
        </p:sp>
      </p:grpSp>
      <p:grpSp>
        <p:nvGrpSpPr>
          <p:cNvPr id="41990" name="Groep 41"/>
          <p:cNvGrpSpPr>
            <a:grpSpLocks/>
          </p:cNvGrpSpPr>
          <p:nvPr/>
        </p:nvGrpSpPr>
        <p:grpSpPr bwMode="auto">
          <a:xfrm>
            <a:off x="3336925" y="4387850"/>
            <a:ext cx="1311275" cy="647700"/>
            <a:chOff x="3236913" y="4209393"/>
            <a:chExt cx="1311275" cy="646901"/>
          </a:xfrm>
        </p:grpSpPr>
        <p:sp>
          <p:nvSpPr>
            <p:cNvPr id="42010" name="Freeform 16"/>
            <p:cNvSpPr>
              <a:spLocks/>
            </p:cNvSpPr>
            <p:nvPr/>
          </p:nvSpPr>
          <p:spPr bwMode="auto">
            <a:xfrm>
              <a:off x="3236913" y="4209393"/>
              <a:ext cx="1311275" cy="646901"/>
            </a:xfrm>
            <a:custGeom>
              <a:avLst/>
              <a:gdLst>
                <a:gd name="T0" fmla="*/ 0 w 407"/>
                <a:gd name="T1" fmla="*/ 0 h 411"/>
                <a:gd name="T2" fmla="*/ 0 w 407"/>
                <a:gd name="T3" fmla="*/ 2147483647 h 411"/>
                <a:gd name="T4" fmla="*/ 2147483647 w 407"/>
                <a:gd name="T5" fmla="*/ 2147483647 h 411"/>
                <a:gd name="T6" fmla="*/ 2147483647 w 407"/>
                <a:gd name="T7" fmla="*/ 2147483647 h 411"/>
                <a:gd name="T8" fmla="*/ 2147483647 w 407"/>
                <a:gd name="T9" fmla="*/ 2147483647 h 411"/>
                <a:gd name="T10" fmla="*/ 2147483647 w 407"/>
                <a:gd name="T11" fmla="*/ 2147483647 h 411"/>
                <a:gd name="T12" fmla="*/ 2147483647 w 407"/>
                <a:gd name="T13" fmla="*/ 2147483647 h 411"/>
                <a:gd name="T14" fmla="*/ 2147483647 w 407"/>
                <a:gd name="T15" fmla="*/ 2147483647 h 411"/>
                <a:gd name="T16" fmla="*/ 2147483647 w 407"/>
                <a:gd name="T17" fmla="*/ 2147483647 h 411"/>
                <a:gd name="T18" fmla="*/ 2147483647 w 407"/>
                <a:gd name="T19" fmla="*/ 2147483647 h 411"/>
                <a:gd name="T20" fmla="*/ 2147483647 w 407"/>
                <a:gd name="T21" fmla="*/ 2147483647 h 411"/>
                <a:gd name="T22" fmla="*/ 2147483647 w 407"/>
                <a:gd name="T23" fmla="*/ 2147483647 h 411"/>
                <a:gd name="T24" fmla="*/ 2147483647 w 407"/>
                <a:gd name="T25" fmla="*/ 2147483647 h 411"/>
                <a:gd name="T26" fmla="*/ 2147483647 w 407"/>
                <a:gd name="T27" fmla="*/ 2147483647 h 411"/>
                <a:gd name="T28" fmla="*/ 2147483647 w 407"/>
                <a:gd name="T29" fmla="*/ 2147483647 h 411"/>
                <a:gd name="T30" fmla="*/ 2147483647 w 407"/>
                <a:gd name="T31" fmla="*/ 0 h 411"/>
                <a:gd name="T32" fmla="*/ 0 w 407"/>
                <a:gd name="T33" fmla="*/ 0 h 4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7"/>
                <a:gd name="T52" fmla="*/ 0 h 411"/>
                <a:gd name="T53" fmla="*/ 407 w 407"/>
                <a:gd name="T54" fmla="*/ 411 h 4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7" h="411">
                  <a:moveTo>
                    <a:pt x="0" y="0"/>
                  </a:moveTo>
                  <a:lnTo>
                    <a:pt x="0" y="410"/>
                  </a:lnTo>
                  <a:lnTo>
                    <a:pt x="194" y="410"/>
                  </a:lnTo>
                  <a:lnTo>
                    <a:pt x="237" y="406"/>
                  </a:lnTo>
                  <a:lnTo>
                    <a:pt x="253" y="400"/>
                  </a:lnTo>
                  <a:lnTo>
                    <a:pt x="263" y="379"/>
                  </a:lnTo>
                  <a:lnTo>
                    <a:pt x="271" y="343"/>
                  </a:lnTo>
                  <a:lnTo>
                    <a:pt x="272" y="312"/>
                  </a:lnTo>
                  <a:lnTo>
                    <a:pt x="331" y="344"/>
                  </a:lnTo>
                  <a:lnTo>
                    <a:pt x="353" y="353"/>
                  </a:lnTo>
                  <a:lnTo>
                    <a:pt x="367" y="355"/>
                  </a:lnTo>
                  <a:lnTo>
                    <a:pt x="379" y="353"/>
                  </a:lnTo>
                  <a:lnTo>
                    <a:pt x="388" y="344"/>
                  </a:lnTo>
                  <a:lnTo>
                    <a:pt x="395" y="325"/>
                  </a:lnTo>
                  <a:lnTo>
                    <a:pt x="406" y="276"/>
                  </a:lnTo>
                  <a:lnTo>
                    <a:pt x="406" y="0"/>
                  </a:lnTo>
                  <a:lnTo>
                    <a:pt x="0" y="0"/>
                  </a:lnTo>
                </a:path>
              </a:pathLst>
            </a:custGeom>
            <a:solidFill>
              <a:srgbClr val="FFFF66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4" name="Rectangle 17"/>
            <p:cNvSpPr>
              <a:spLocks noChangeArrowheads="1"/>
            </p:cNvSpPr>
            <p:nvPr/>
          </p:nvSpPr>
          <p:spPr bwMode="auto">
            <a:xfrm>
              <a:off x="3397251" y="4268059"/>
              <a:ext cx="979487" cy="41858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9850" tIns="34925" rIns="69850" bIns="34925" anchor="ctr"/>
            <a:lstStyle/>
            <a:p>
              <a:pPr algn="ctr" defTabSz="514350">
                <a:defRPr/>
              </a:pPr>
              <a:r>
                <a:rPr lang="es-MX" sz="1200" b="1" dirty="0" smtClean="0">
                  <a:latin typeface="+mn-lt"/>
                  <a:ea typeface="+mn-ea"/>
                  <a:cs typeface="Arial" charset="0"/>
                </a:rPr>
                <a:t>Actividad 5</a:t>
              </a:r>
              <a:endParaRPr lang="es-MX" sz="1200" b="1" dirty="0">
                <a:latin typeface="+mn-lt"/>
                <a:ea typeface="+mn-ea"/>
                <a:cs typeface="Arial" charset="0"/>
              </a:endParaRPr>
            </a:p>
          </p:txBody>
        </p:sp>
      </p:grpSp>
      <p:grpSp>
        <p:nvGrpSpPr>
          <p:cNvPr id="41991" name="Groep 44"/>
          <p:cNvGrpSpPr>
            <a:grpSpLocks/>
          </p:cNvGrpSpPr>
          <p:nvPr/>
        </p:nvGrpSpPr>
        <p:grpSpPr bwMode="auto">
          <a:xfrm>
            <a:off x="241300" y="4414838"/>
            <a:ext cx="1311275" cy="646112"/>
            <a:chOff x="3236913" y="4209393"/>
            <a:chExt cx="1311275" cy="646901"/>
          </a:xfrm>
        </p:grpSpPr>
        <p:sp>
          <p:nvSpPr>
            <p:cNvPr id="42008" name="Freeform 16"/>
            <p:cNvSpPr>
              <a:spLocks/>
            </p:cNvSpPr>
            <p:nvPr/>
          </p:nvSpPr>
          <p:spPr bwMode="auto">
            <a:xfrm>
              <a:off x="3236913" y="4209393"/>
              <a:ext cx="1311275" cy="646901"/>
            </a:xfrm>
            <a:custGeom>
              <a:avLst/>
              <a:gdLst>
                <a:gd name="T0" fmla="*/ 0 w 407"/>
                <a:gd name="T1" fmla="*/ 0 h 411"/>
                <a:gd name="T2" fmla="*/ 0 w 407"/>
                <a:gd name="T3" fmla="*/ 2147483647 h 411"/>
                <a:gd name="T4" fmla="*/ 2147483647 w 407"/>
                <a:gd name="T5" fmla="*/ 2147483647 h 411"/>
                <a:gd name="T6" fmla="*/ 2147483647 w 407"/>
                <a:gd name="T7" fmla="*/ 2147483647 h 411"/>
                <a:gd name="T8" fmla="*/ 2147483647 w 407"/>
                <a:gd name="T9" fmla="*/ 2147483647 h 411"/>
                <a:gd name="T10" fmla="*/ 2147483647 w 407"/>
                <a:gd name="T11" fmla="*/ 2147483647 h 411"/>
                <a:gd name="T12" fmla="*/ 2147483647 w 407"/>
                <a:gd name="T13" fmla="*/ 2147483647 h 411"/>
                <a:gd name="T14" fmla="*/ 2147483647 w 407"/>
                <a:gd name="T15" fmla="*/ 2147483647 h 411"/>
                <a:gd name="T16" fmla="*/ 2147483647 w 407"/>
                <a:gd name="T17" fmla="*/ 2147483647 h 411"/>
                <a:gd name="T18" fmla="*/ 2147483647 w 407"/>
                <a:gd name="T19" fmla="*/ 2147483647 h 411"/>
                <a:gd name="T20" fmla="*/ 2147483647 w 407"/>
                <a:gd name="T21" fmla="*/ 2147483647 h 411"/>
                <a:gd name="T22" fmla="*/ 2147483647 w 407"/>
                <a:gd name="T23" fmla="*/ 2147483647 h 411"/>
                <a:gd name="T24" fmla="*/ 2147483647 w 407"/>
                <a:gd name="T25" fmla="*/ 2147483647 h 411"/>
                <a:gd name="T26" fmla="*/ 2147483647 w 407"/>
                <a:gd name="T27" fmla="*/ 2147483647 h 411"/>
                <a:gd name="T28" fmla="*/ 2147483647 w 407"/>
                <a:gd name="T29" fmla="*/ 2147483647 h 411"/>
                <a:gd name="T30" fmla="*/ 2147483647 w 407"/>
                <a:gd name="T31" fmla="*/ 0 h 411"/>
                <a:gd name="T32" fmla="*/ 0 w 407"/>
                <a:gd name="T33" fmla="*/ 0 h 4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7"/>
                <a:gd name="T52" fmla="*/ 0 h 411"/>
                <a:gd name="T53" fmla="*/ 407 w 407"/>
                <a:gd name="T54" fmla="*/ 411 h 4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7" h="411">
                  <a:moveTo>
                    <a:pt x="0" y="0"/>
                  </a:moveTo>
                  <a:lnTo>
                    <a:pt x="0" y="410"/>
                  </a:lnTo>
                  <a:lnTo>
                    <a:pt x="194" y="410"/>
                  </a:lnTo>
                  <a:lnTo>
                    <a:pt x="237" y="406"/>
                  </a:lnTo>
                  <a:lnTo>
                    <a:pt x="253" y="400"/>
                  </a:lnTo>
                  <a:lnTo>
                    <a:pt x="263" y="379"/>
                  </a:lnTo>
                  <a:lnTo>
                    <a:pt x="271" y="343"/>
                  </a:lnTo>
                  <a:lnTo>
                    <a:pt x="272" y="312"/>
                  </a:lnTo>
                  <a:lnTo>
                    <a:pt x="331" y="344"/>
                  </a:lnTo>
                  <a:lnTo>
                    <a:pt x="353" y="353"/>
                  </a:lnTo>
                  <a:lnTo>
                    <a:pt x="367" y="355"/>
                  </a:lnTo>
                  <a:lnTo>
                    <a:pt x="379" y="353"/>
                  </a:lnTo>
                  <a:lnTo>
                    <a:pt x="388" y="344"/>
                  </a:lnTo>
                  <a:lnTo>
                    <a:pt x="395" y="325"/>
                  </a:lnTo>
                  <a:lnTo>
                    <a:pt x="406" y="276"/>
                  </a:lnTo>
                  <a:lnTo>
                    <a:pt x="406" y="0"/>
                  </a:lnTo>
                  <a:lnTo>
                    <a:pt x="0" y="0"/>
                  </a:lnTo>
                </a:path>
              </a:pathLst>
            </a:custGeom>
            <a:solidFill>
              <a:srgbClr val="FFFF66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7" name="Rectangle 17"/>
            <p:cNvSpPr>
              <a:spLocks noChangeArrowheads="1"/>
            </p:cNvSpPr>
            <p:nvPr/>
          </p:nvSpPr>
          <p:spPr bwMode="auto">
            <a:xfrm>
              <a:off x="3397251" y="4268202"/>
              <a:ext cx="979487" cy="4180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9850" tIns="34925" rIns="69850" bIns="34925" anchor="ctr"/>
            <a:lstStyle/>
            <a:p>
              <a:pPr algn="ctr" defTabSz="514350">
                <a:defRPr/>
              </a:pPr>
              <a:r>
                <a:rPr lang="es-MX" sz="1200" b="1" dirty="0" smtClean="0">
                  <a:latin typeface="+mn-lt"/>
                  <a:ea typeface="+mn-ea"/>
                  <a:cs typeface="Arial" charset="0"/>
                </a:rPr>
                <a:t>Actividad 3</a:t>
              </a:r>
              <a:endParaRPr lang="es-MX" sz="1200" b="1" dirty="0">
                <a:latin typeface="+mn-lt"/>
                <a:ea typeface="+mn-ea"/>
                <a:cs typeface="Arial" charset="0"/>
              </a:endParaRPr>
            </a:p>
          </p:txBody>
        </p:sp>
      </p:grpSp>
      <p:grpSp>
        <p:nvGrpSpPr>
          <p:cNvPr id="41992" name="Groep 47"/>
          <p:cNvGrpSpPr>
            <a:grpSpLocks/>
          </p:cNvGrpSpPr>
          <p:nvPr/>
        </p:nvGrpSpPr>
        <p:grpSpPr bwMode="auto">
          <a:xfrm>
            <a:off x="230188" y="5208588"/>
            <a:ext cx="1311275" cy="646112"/>
            <a:chOff x="3236913" y="4209393"/>
            <a:chExt cx="1311275" cy="646901"/>
          </a:xfrm>
        </p:grpSpPr>
        <p:sp>
          <p:nvSpPr>
            <p:cNvPr id="42006" name="Freeform 16"/>
            <p:cNvSpPr>
              <a:spLocks/>
            </p:cNvSpPr>
            <p:nvPr/>
          </p:nvSpPr>
          <p:spPr bwMode="auto">
            <a:xfrm>
              <a:off x="3236913" y="4209393"/>
              <a:ext cx="1311275" cy="646901"/>
            </a:xfrm>
            <a:custGeom>
              <a:avLst/>
              <a:gdLst>
                <a:gd name="T0" fmla="*/ 0 w 407"/>
                <a:gd name="T1" fmla="*/ 0 h 411"/>
                <a:gd name="T2" fmla="*/ 0 w 407"/>
                <a:gd name="T3" fmla="*/ 2147483647 h 411"/>
                <a:gd name="T4" fmla="*/ 2147483647 w 407"/>
                <a:gd name="T5" fmla="*/ 2147483647 h 411"/>
                <a:gd name="T6" fmla="*/ 2147483647 w 407"/>
                <a:gd name="T7" fmla="*/ 2147483647 h 411"/>
                <a:gd name="T8" fmla="*/ 2147483647 w 407"/>
                <a:gd name="T9" fmla="*/ 2147483647 h 411"/>
                <a:gd name="T10" fmla="*/ 2147483647 w 407"/>
                <a:gd name="T11" fmla="*/ 2147483647 h 411"/>
                <a:gd name="T12" fmla="*/ 2147483647 w 407"/>
                <a:gd name="T13" fmla="*/ 2147483647 h 411"/>
                <a:gd name="T14" fmla="*/ 2147483647 w 407"/>
                <a:gd name="T15" fmla="*/ 2147483647 h 411"/>
                <a:gd name="T16" fmla="*/ 2147483647 w 407"/>
                <a:gd name="T17" fmla="*/ 2147483647 h 411"/>
                <a:gd name="T18" fmla="*/ 2147483647 w 407"/>
                <a:gd name="T19" fmla="*/ 2147483647 h 411"/>
                <a:gd name="T20" fmla="*/ 2147483647 w 407"/>
                <a:gd name="T21" fmla="*/ 2147483647 h 411"/>
                <a:gd name="T22" fmla="*/ 2147483647 w 407"/>
                <a:gd name="T23" fmla="*/ 2147483647 h 411"/>
                <a:gd name="T24" fmla="*/ 2147483647 w 407"/>
                <a:gd name="T25" fmla="*/ 2147483647 h 411"/>
                <a:gd name="T26" fmla="*/ 2147483647 w 407"/>
                <a:gd name="T27" fmla="*/ 2147483647 h 411"/>
                <a:gd name="T28" fmla="*/ 2147483647 w 407"/>
                <a:gd name="T29" fmla="*/ 2147483647 h 411"/>
                <a:gd name="T30" fmla="*/ 2147483647 w 407"/>
                <a:gd name="T31" fmla="*/ 0 h 411"/>
                <a:gd name="T32" fmla="*/ 0 w 407"/>
                <a:gd name="T33" fmla="*/ 0 h 4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7"/>
                <a:gd name="T52" fmla="*/ 0 h 411"/>
                <a:gd name="T53" fmla="*/ 407 w 407"/>
                <a:gd name="T54" fmla="*/ 411 h 4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7" h="411">
                  <a:moveTo>
                    <a:pt x="0" y="0"/>
                  </a:moveTo>
                  <a:lnTo>
                    <a:pt x="0" y="410"/>
                  </a:lnTo>
                  <a:lnTo>
                    <a:pt x="194" y="410"/>
                  </a:lnTo>
                  <a:lnTo>
                    <a:pt x="237" y="406"/>
                  </a:lnTo>
                  <a:lnTo>
                    <a:pt x="253" y="400"/>
                  </a:lnTo>
                  <a:lnTo>
                    <a:pt x="263" y="379"/>
                  </a:lnTo>
                  <a:lnTo>
                    <a:pt x="271" y="343"/>
                  </a:lnTo>
                  <a:lnTo>
                    <a:pt x="272" y="312"/>
                  </a:lnTo>
                  <a:lnTo>
                    <a:pt x="331" y="344"/>
                  </a:lnTo>
                  <a:lnTo>
                    <a:pt x="353" y="353"/>
                  </a:lnTo>
                  <a:lnTo>
                    <a:pt x="367" y="355"/>
                  </a:lnTo>
                  <a:lnTo>
                    <a:pt x="379" y="353"/>
                  </a:lnTo>
                  <a:lnTo>
                    <a:pt x="388" y="344"/>
                  </a:lnTo>
                  <a:lnTo>
                    <a:pt x="395" y="325"/>
                  </a:lnTo>
                  <a:lnTo>
                    <a:pt x="406" y="276"/>
                  </a:lnTo>
                  <a:lnTo>
                    <a:pt x="406" y="0"/>
                  </a:lnTo>
                  <a:lnTo>
                    <a:pt x="0" y="0"/>
                  </a:lnTo>
                </a:path>
              </a:pathLst>
            </a:custGeom>
            <a:solidFill>
              <a:srgbClr val="FFFF66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50" name="Rectangle 17"/>
            <p:cNvSpPr>
              <a:spLocks noChangeArrowheads="1"/>
            </p:cNvSpPr>
            <p:nvPr/>
          </p:nvSpPr>
          <p:spPr bwMode="auto">
            <a:xfrm>
              <a:off x="3397250" y="4268202"/>
              <a:ext cx="979488" cy="4180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9850" tIns="34925" rIns="69850" bIns="34925" anchor="ctr"/>
            <a:lstStyle/>
            <a:p>
              <a:pPr algn="ctr" defTabSz="514350">
                <a:defRPr/>
              </a:pPr>
              <a:r>
                <a:rPr lang="es-MX" sz="1200" b="1" dirty="0" smtClean="0">
                  <a:latin typeface="+mn-lt"/>
                  <a:ea typeface="+mn-ea"/>
                  <a:cs typeface="Arial" charset="0"/>
                </a:rPr>
                <a:t>Actividad 4</a:t>
              </a:r>
              <a:endParaRPr lang="es-MX" sz="1200" b="1" dirty="0">
                <a:latin typeface="+mn-lt"/>
                <a:ea typeface="+mn-ea"/>
                <a:cs typeface="Arial" charset="0"/>
              </a:endParaRPr>
            </a:p>
          </p:txBody>
        </p:sp>
      </p:grpSp>
      <p:cxnSp>
        <p:nvCxnSpPr>
          <p:cNvPr id="52" name="Rechte verbindingslijn met pijl 51"/>
          <p:cNvCxnSpPr/>
          <p:nvPr/>
        </p:nvCxnSpPr>
        <p:spPr>
          <a:xfrm rot="5400000">
            <a:off x="1589088" y="2727325"/>
            <a:ext cx="1768475" cy="3175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994" name="Groep 32"/>
          <p:cNvGrpSpPr>
            <a:grpSpLocks/>
          </p:cNvGrpSpPr>
          <p:nvPr/>
        </p:nvGrpSpPr>
        <p:grpSpPr bwMode="auto">
          <a:xfrm>
            <a:off x="1897063" y="1985963"/>
            <a:ext cx="1311275" cy="647700"/>
            <a:chOff x="3236913" y="4209393"/>
            <a:chExt cx="1311275" cy="646901"/>
          </a:xfrm>
        </p:grpSpPr>
        <p:sp>
          <p:nvSpPr>
            <p:cNvPr id="42004" name="Freeform 16"/>
            <p:cNvSpPr>
              <a:spLocks/>
            </p:cNvSpPr>
            <p:nvPr/>
          </p:nvSpPr>
          <p:spPr bwMode="auto">
            <a:xfrm>
              <a:off x="3236913" y="4209393"/>
              <a:ext cx="1311275" cy="646901"/>
            </a:xfrm>
            <a:custGeom>
              <a:avLst/>
              <a:gdLst>
                <a:gd name="T0" fmla="*/ 0 w 407"/>
                <a:gd name="T1" fmla="*/ 0 h 411"/>
                <a:gd name="T2" fmla="*/ 0 w 407"/>
                <a:gd name="T3" fmla="*/ 2147483647 h 411"/>
                <a:gd name="T4" fmla="*/ 2147483647 w 407"/>
                <a:gd name="T5" fmla="*/ 2147483647 h 411"/>
                <a:gd name="T6" fmla="*/ 2147483647 w 407"/>
                <a:gd name="T7" fmla="*/ 2147483647 h 411"/>
                <a:gd name="T8" fmla="*/ 2147483647 w 407"/>
                <a:gd name="T9" fmla="*/ 2147483647 h 411"/>
                <a:gd name="T10" fmla="*/ 2147483647 w 407"/>
                <a:gd name="T11" fmla="*/ 2147483647 h 411"/>
                <a:gd name="T12" fmla="*/ 2147483647 w 407"/>
                <a:gd name="T13" fmla="*/ 2147483647 h 411"/>
                <a:gd name="T14" fmla="*/ 2147483647 w 407"/>
                <a:gd name="T15" fmla="*/ 2147483647 h 411"/>
                <a:gd name="T16" fmla="*/ 2147483647 w 407"/>
                <a:gd name="T17" fmla="*/ 2147483647 h 411"/>
                <a:gd name="T18" fmla="*/ 2147483647 w 407"/>
                <a:gd name="T19" fmla="*/ 2147483647 h 411"/>
                <a:gd name="T20" fmla="*/ 2147483647 w 407"/>
                <a:gd name="T21" fmla="*/ 2147483647 h 411"/>
                <a:gd name="T22" fmla="*/ 2147483647 w 407"/>
                <a:gd name="T23" fmla="*/ 2147483647 h 411"/>
                <a:gd name="T24" fmla="*/ 2147483647 w 407"/>
                <a:gd name="T25" fmla="*/ 2147483647 h 411"/>
                <a:gd name="T26" fmla="*/ 2147483647 w 407"/>
                <a:gd name="T27" fmla="*/ 2147483647 h 411"/>
                <a:gd name="T28" fmla="*/ 2147483647 w 407"/>
                <a:gd name="T29" fmla="*/ 2147483647 h 411"/>
                <a:gd name="T30" fmla="*/ 2147483647 w 407"/>
                <a:gd name="T31" fmla="*/ 0 h 411"/>
                <a:gd name="T32" fmla="*/ 0 w 407"/>
                <a:gd name="T33" fmla="*/ 0 h 4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7"/>
                <a:gd name="T52" fmla="*/ 0 h 411"/>
                <a:gd name="T53" fmla="*/ 407 w 407"/>
                <a:gd name="T54" fmla="*/ 411 h 4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7" h="411">
                  <a:moveTo>
                    <a:pt x="0" y="0"/>
                  </a:moveTo>
                  <a:lnTo>
                    <a:pt x="0" y="410"/>
                  </a:lnTo>
                  <a:lnTo>
                    <a:pt x="194" y="410"/>
                  </a:lnTo>
                  <a:lnTo>
                    <a:pt x="237" y="406"/>
                  </a:lnTo>
                  <a:lnTo>
                    <a:pt x="253" y="400"/>
                  </a:lnTo>
                  <a:lnTo>
                    <a:pt x="263" y="379"/>
                  </a:lnTo>
                  <a:lnTo>
                    <a:pt x="271" y="343"/>
                  </a:lnTo>
                  <a:lnTo>
                    <a:pt x="272" y="312"/>
                  </a:lnTo>
                  <a:lnTo>
                    <a:pt x="331" y="344"/>
                  </a:lnTo>
                  <a:lnTo>
                    <a:pt x="353" y="353"/>
                  </a:lnTo>
                  <a:lnTo>
                    <a:pt x="367" y="355"/>
                  </a:lnTo>
                  <a:lnTo>
                    <a:pt x="379" y="353"/>
                  </a:lnTo>
                  <a:lnTo>
                    <a:pt x="388" y="344"/>
                  </a:lnTo>
                  <a:lnTo>
                    <a:pt x="395" y="325"/>
                  </a:lnTo>
                  <a:lnTo>
                    <a:pt x="406" y="276"/>
                  </a:lnTo>
                  <a:lnTo>
                    <a:pt x="406" y="0"/>
                  </a:lnTo>
                  <a:lnTo>
                    <a:pt x="0" y="0"/>
                  </a:lnTo>
                </a:path>
              </a:pathLst>
            </a:custGeom>
            <a:solidFill>
              <a:srgbClr val="FFFF66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35" name="Rectangle 17"/>
            <p:cNvSpPr>
              <a:spLocks noChangeArrowheads="1"/>
            </p:cNvSpPr>
            <p:nvPr/>
          </p:nvSpPr>
          <p:spPr bwMode="auto">
            <a:xfrm>
              <a:off x="3397250" y="4268058"/>
              <a:ext cx="979488" cy="41858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9850" tIns="34925" rIns="69850" bIns="34925" anchor="ctr"/>
            <a:lstStyle/>
            <a:p>
              <a:pPr algn="ctr" defTabSz="514350">
                <a:defRPr/>
              </a:pPr>
              <a:r>
                <a:rPr lang="es-MX" sz="1200" b="1" dirty="0" smtClean="0">
                  <a:latin typeface="+mn-lt"/>
                  <a:ea typeface="+mn-ea"/>
                  <a:cs typeface="Arial" charset="0"/>
                </a:rPr>
                <a:t>Actividad 1</a:t>
              </a:r>
              <a:endParaRPr lang="es-MX" sz="1200" b="1" dirty="0">
                <a:latin typeface="+mn-lt"/>
                <a:ea typeface="+mn-ea"/>
                <a:cs typeface="Arial" charset="0"/>
              </a:endParaRPr>
            </a:p>
          </p:txBody>
        </p:sp>
      </p:grpSp>
      <p:grpSp>
        <p:nvGrpSpPr>
          <p:cNvPr id="41995" name="Groep 38"/>
          <p:cNvGrpSpPr>
            <a:grpSpLocks/>
          </p:cNvGrpSpPr>
          <p:nvPr/>
        </p:nvGrpSpPr>
        <p:grpSpPr bwMode="auto">
          <a:xfrm>
            <a:off x="1812925" y="2770188"/>
            <a:ext cx="1311275" cy="646112"/>
            <a:chOff x="3236913" y="4209393"/>
            <a:chExt cx="1311275" cy="646901"/>
          </a:xfrm>
        </p:grpSpPr>
        <p:sp>
          <p:nvSpPr>
            <p:cNvPr id="42002" name="Freeform 16"/>
            <p:cNvSpPr>
              <a:spLocks/>
            </p:cNvSpPr>
            <p:nvPr/>
          </p:nvSpPr>
          <p:spPr bwMode="auto">
            <a:xfrm>
              <a:off x="3236913" y="4209393"/>
              <a:ext cx="1311275" cy="646901"/>
            </a:xfrm>
            <a:custGeom>
              <a:avLst/>
              <a:gdLst>
                <a:gd name="T0" fmla="*/ 0 w 407"/>
                <a:gd name="T1" fmla="*/ 0 h 411"/>
                <a:gd name="T2" fmla="*/ 0 w 407"/>
                <a:gd name="T3" fmla="*/ 2147483647 h 411"/>
                <a:gd name="T4" fmla="*/ 2147483647 w 407"/>
                <a:gd name="T5" fmla="*/ 2147483647 h 411"/>
                <a:gd name="T6" fmla="*/ 2147483647 w 407"/>
                <a:gd name="T7" fmla="*/ 2147483647 h 411"/>
                <a:gd name="T8" fmla="*/ 2147483647 w 407"/>
                <a:gd name="T9" fmla="*/ 2147483647 h 411"/>
                <a:gd name="T10" fmla="*/ 2147483647 w 407"/>
                <a:gd name="T11" fmla="*/ 2147483647 h 411"/>
                <a:gd name="T12" fmla="*/ 2147483647 w 407"/>
                <a:gd name="T13" fmla="*/ 2147483647 h 411"/>
                <a:gd name="T14" fmla="*/ 2147483647 w 407"/>
                <a:gd name="T15" fmla="*/ 2147483647 h 411"/>
                <a:gd name="T16" fmla="*/ 2147483647 w 407"/>
                <a:gd name="T17" fmla="*/ 2147483647 h 411"/>
                <a:gd name="T18" fmla="*/ 2147483647 w 407"/>
                <a:gd name="T19" fmla="*/ 2147483647 h 411"/>
                <a:gd name="T20" fmla="*/ 2147483647 w 407"/>
                <a:gd name="T21" fmla="*/ 2147483647 h 411"/>
                <a:gd name="T22" fmla="*/ 2147483647 w 407"/>
                <a:gd name="T23" fmla="*/ 2147483647 h 411"/>
                <a:gd name="T24" fmla="*/ 2147483647 w 407"/>
                <a:gd name="T25" fmla="*/ 2147483647 h 411"/>
                <a:gd name="T26" fmla="*/ 2147483647 w 407"/>
                <a:gd name="T27" fmla="*/ 2147483647 h 411"/>
                <a:gd name="T28" fmla="*/ 2147483647 w 407"/>
                <a:gd name="T29" fmla="*/ 2147483647 h 411"/>
                <a:gd name="T30" fmla="*/ 2147483647 w 407"/>
                <a:gd name="T31" fmla="*/ 0 h 411"/>
                <a:gd name="T32" fmla="*/ 0 w 407"/>
                <a:gd name="T33" fmla="*/ 0 h 4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7"/>
                <a:gd name="T52" fmla="*/ 0 h 411"/>
                <a:gd name="T53" fmla="*/ 407 w 407"/>
                <a:gd name="T54" fmla="*/ 411 h 4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7" h="411">
                  <a:moveTo>
                    <a:pt x="0" y="0"/>
                  </a:moveTo>
                  <a:lnTo>
                    <a:pt x="0" y="410"/>
                  </a:lnTo>
                  <a:lnTo>
                    <a:pt x="194" y="410"/>
                  </a:lnTo>
                  <a:lnTo>
                    <a:pt x="237" y="406"/>
                  </a:lnTo>
                  <a:lnTo>
                    <a:pt x="253" y="400"/>
                  </a:lnTo>
                  <a:lnTo>
                    <a:pt x="263" y="379"/>
                  </a:lnTo>
                  <a:lnTo>
                    <a:pt x="271" y="343"/>
                  </a:lnTo>
                  <a:lnTo>
                    <a:pt x="272" y="312"/>
                  </a:lnTo>
                  <a:lnTo>
                    <a:pt x="331" y="344"/>
                  </a:lnTo>
                  <a:lnTo>
                    <a:pt x="353" y="353"/>
                  </a:lnTo>
                  <a:lnTo>
                    <a:pt x="367" y="355"/>
                  </a:lnTo>
                  <a:lnTo>
                    <a:pt x="379" y="353"/>
                  </a:lnTo>
                  <a:lnTo>
                    <a:pt x="388" y="344"/>
                  </a:lnTo>
                  <a:lnTo>
                    <a:pt x="395" y="325"/>
                  </a:lnTo>
                  <a:lnTo>
                    <a:pt x="406" y="276"/>
                  </a:lnTo>
                  <a:lnTo>
                    <a:pt x="406" y="0"/>
                  </a:lnTo>
                  <a:lnTo>
                    <a:pt x="0" y="0"/>
                  </a:lnTo>
                </a:path>
              </a:pathLst>
            </a:custGeom>
            <a:solidFill>
              <a:srgbClr val="FFFF66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41" name="Rectangle 17"/>
            <p:cNvSpPr>
              <a:spLocks noChangeArrowheads="1"/>
            </p:cNvSpPr>
            <p:nvPr/>
          </p:nvSpPr>
          <p:spPr bwMode="auto">
            <a:xfrm>
              <a:off x="3397251" y="4268202"/>
              <a:ext cx="979487" cy="4180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9850" tIns="34925" rIns="69850" bIns="34925" anchor="ctr"/>
            <a:lstStyle/>
            <a:p>
              <a:pPr algn="ctr" defTabSz="514350">
                <a:defRPr/>
              </a:pPr>
              <a:r>
                <a:rPr lang="es-MX" sz="1200" b="1" dirty="0" smtClean="0">
                  <a:latin typeface="+mn-lt"/>
                  <a:ea typeface="+mn-ea"/>
                  <a:cs typeface="Arial" charset="0"/>
                </a:rPr>
                <a:t>Actividad 2</a:t>
              </a:r>
              <a:endParaRPr lang="es-MX" sz="1200" b="1" dirty="0">
                <a:latin typeface="+mn-lt"/>
                <a:ea typeface="+mn-ea"/>
                <a:cs typeface="Arial" charset="0"/>
              </a:endParaRPr>
            </a:p>
          </p:txBody>
        </p:sp>
      </p:grpSp>
      <p:cxnSp>
        <p:nvCxnSpPr>
          <p:cNvPr id="55" name="Gebogen verbindingslijn 54"/>
          <p:cNvCxnSpPr/>
          <p:nvPr/>
        </p:nvCxnSpPr>
        <p:spPr>
          <a:xfrm rot="10800000" flipV="1">
            <a:off x="803275" y="3848100"/>
            <a:ext cx="1087438" cy="566738"/>
          </a:xfrm>
          <a:prstGeom prst="bentConnector3">
            <a:avLst>
              <a:gd name="adj1" fmla="val 89150"/>
            </a:avLst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Vorm 58"/>
          <p:cNvCxnSpPr/>
          <p:nvPr/>
        </p:nvCxnSpPr>
        <p:spPr>
          <a:xfrm>
            <a:off x="3052763" y="3848100"/>
            <a:ext cx="933450" cy="600075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bogen verbindingslijn 64"/>
          <p:cNvCxnSpPr/>
          <p:nvPr/>
        </p:nvCxnSpPr>
        <p:spPr>
          <a:xfrm rot="5400000">
            <a:off x="2786857" y="4885531"/>
            <a:ext cx="1219200" cy="1179513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bogen verbindingslijn 69"/>
          <p:cNvCxnSpPr/>
          <p:nvPr/>
        </p:nvCxnSpPr>
        <p:spPr>
          <a:xfrm>
            <a:off x="725488" y="5848350"/>
            <a:ext cx="1087437" cy="504825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met pijl 71"/>
          <p:cNvCxnSpPr/>
          <p:nvPr/>
        </p:nvCxnSpPr>
        <p:spPr>
          <a:xfrm rot="5400000">
            <a:off x="698500" y="5073651"/>
            <a:ext cx="376237" cy="1111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01" name="Rectangle 718"/>
          <p:cNvSpPr>
            <a:spLocks noChangeArrowheads="1"/>
          </p:cNvSpPr>
          <p:nvPr/>
        </p:nvSpPr>
        <p:spPr bwMode="auto">
          <a:xfrm>
            <a:off x="0" y="0"/>
            <a:ext cx="9144000" cy="558800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r" defTabSz="785813"/>
            <a:r>
              <a:rPr lang="es-MX" sz="2800" b="1" dirty="0" smtClean="0">
                <a:solidFill>
                  <a:srgbClr val="262673"/>
                </a:solidFill>
                <a:latin typeface="Arial" charset="0"/>
              </a:rPr>
              <a:t> La descripción del proceso</a:t>
            </a:r>
            <a:endParaRPr lang="es-MX" sz="2800" b="1" dirty="0">
              <a:solidFill>
                <a:srgbClr val="262673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2964E6F7-6F6C-7642-AD7C-E1649E7CFD47}" type="slidenum">
              <a:rPr lang="es-MX" smtClean="0"/>
              <a:pPr>
                <a:defRPr/>
              </a:pPr>
              <a:t>29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868380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4E6F7-6F6C-7642-AD7C-E1649E7CFD47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  <p:pic>
        <p:nvPicPr>
          <p:cNvPr id="5" name="Picture 4" descr="Sport ca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7" y="3429000"/>
            <a:ext cx="5089386" cy="3174142"/>
          </a:xfrm>
          <a:prstGeom prst="rect">
            <a:avLst/>
          </a:prstGeom>
        </p:spPr>
      </p:pic>
      <p:pic>
        <p:nvPicPr>
          <p:cNvPr id="4" name="Picture 3" descr="Bulgoger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992" y="779895"/>
            <a:ext cx="3567207" cy="2889637"/>
          </a:xfrm>
          <a:prstGeom prst="rect">
            <a:avLst/>
          </a:prstGeom>
        </p:spPr>
      </p:pic>
      <p:pic>
        <p:nvPicPr>
          <p:cNvPr id="6" name="Picture 5" descr="Bomberos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954" y="3429000"/>
            <a:ext cx="4062046" cy="3429000"/>
          </a:xfrm>
          <a:prstGeom prst="rect">
            <a:avLst/>
          </a:prstGeom>
        </p:spPr>
      </p:pic>
      <p:sp>
        <p:nvSpPr>
          <p:cNvPr id="7" name="Rectangle 718"/>
          <p:cNvSpPr>
            <a:spLocks noChangeArrowheads="1"/>
          </p:cNvSpPr>
          <p:nvPr/>
        </p:nvSpPr>
        <p:spPr bwMode="auto">
          <a:xfrm>
            <a:off x="0" y="0"/>
            <a:ext cx="9144000" cy="558800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r" defTabSz="785813"/>
            <a:r>
              <a:rPr lang="es-MX" sz="3200" b="1" dirty="0">
                <a:solidFill>
                  <a:srgbClr val="222268"/>
                </a:solidFill>
                <a:latin typeface="Arial" charset="0"/>
              </a:rPr>
              <a:t>Un ejemplo “Real” – una </a:t>
            </a:r>
            <a:r>
              <a:rPr lang="es-MX" sz="3200" b="1" dirty="0" smtClean="0">
                <a:solidFill>
                  <a:srgbClr val="222268"/>
                </a:solidFill>
                <a:latin typeface="Arial" charset="0"/>
              </a:rPr>
              <a:t>simulación</a:t>
            </a:r>
            <a:endParaRPr lang="es-MX" sz="3200" b="1" dirty="0">
              <a:solidFill>
                <a:srgbClr val="22226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720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6738"/>
          </a:xfrm>
          <a:solidFill>
            <a:srgbClr val="00FF00"/>
          </a:solidFill>
        </p:spPr>
        <p:txBody>
          <a:bodyPr lIns="92075" tIns="46038" rIns="92075" bIns="46038">
            <a:normAutofit fontScale="90000"/>
          </a:bodyPr>
          <a:lstStyle/>
          <a:p>
            <a:pPr algn="r" defTabSz="785813"/>
            <a:r>
              <a:rPr lang="es-MX" sz="3200" b="1" dirty="0" smtClean="0">
                <a:solidFill>
                  <a:srgbClr val="222268"/>
                </a:solidFill>
                <a:latin typeface="Arial" charset="0"/>
                <a:cs typeface="Arial" charset="0"/>
              </a:rPr>
              <a:t>¡Dirigir las fuerzas!</a:t>
            </a:r>
            <a:endParaRPr lang="es-MX" sz="3200" b="1" dirty="0">
              <a:solidFill>
                <a:srgbClr val="222268"/>
              </a:solidFill>
              <a:latin typeface="Arial" charset="0"/>
              <a:cs typeface="Arial" charset="0"/>
            </a:endParaRPr>
          </a:p>
        </p:txBody>
      </p:sp>
      <p:cxnSp>
        <p:nvCxnSpPr>
          <p:cNvPr id="5" name="Rechte verbindingslijn 4"/>
          <p:cNvCxnSpPr/>
          <p:nvPr/>
        </p:nvCxnSpPr>
        <p:spPr>
          <a:xfrm flipV="1">
            <a:off x="636588" y="3449638"/>
            <a:ext cx="6488112" cy="317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fgeronde rechthoek 6"/>
          <p:cNvSpPr/>
          <p:nvPr/>
        </p:nvSpPr>
        <p:spPr>
          <a:xfrm>
            <a:off x="7110413" y="2811463"/>
            <a:ext cx="1855787" cy="127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2000" b="1" dirty="0" smtClean="0">
                <a:solidFill>
                  <a:srgbClr val="222268"/>
                </a:solidFill>
                <a:latin typeface="Arial" charset="0"/>
                <a:ea typeface="ＭＳ Ｐゴシック" charset="0"/>
                <a:cs typeface="Arial" charset="0"/>
              </a:rPr>
              <a:t>Objetivo del proyecto:</a:t>
            </a:r>
          </a:p>
          <a:p>
            <a:pPr algn="ctr"/>
            <a:r>
              <a:rPr lang="es-MX" sz="2000" b="1" dirty="0" smtClean="0">
                <a:solidFill>
                  <a:srgbClr val="222268"/>
                </a:solidFill>
                <a:latin typeface="Arial" charset="0"/>
                <a:ea typeface="ＭＳ Ｐゴシック" charset="0"/>
                <a:cs typeface="Arial" charset="0"/>
              </a:rPr>
              <a:t>……………</a:t>
            </a:r>
            <a:endParaRPr lang="es-MX" sz="2000" b="1" dirty="0">
              <a:solidFill>
                <a:srgbClr val="222268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PIJL-OMLAAG 7"/>
          <p:cNvSpPr/>
          <p:nvPr/>
        </p:nvSpPr>
        <p:spPr>
          <a:xfrm>
            <a:off x="819150" y="1333500"/>
            <a:ext cx="109538" cy="208756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9" name="PIJL-OMLAAG 8"/>
          <p:cNvSpPr/>
          <p:nvPr/>
        </p:nvSpPr>
        <p:spPr>
          <a:xfrm>
            <a:off x="2155825" y="2006600"/>
            <a:ext cx="109538" cy="141446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10" name="PIJL-OMLAAG 9"/>
          <p:cNvSpPr/>
          <p:nvPr/>
        </p:nvSpPr>
        <p:spPr>
          <a:xfrm>
            <a:off x="3490913" y="1333500"/>
            <a:ext cx="109537" cy="208756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11" name="PIJL-OMLAAG 10"/>
          <p:cNvSpPr/>
          <p:nvPr/>
        </p:nvSpPr>
        <p:spPr>
          <a:xfrm>
            <a:off x="4827588" y="1787525"/>
            <a:ext cx="112712" cy="16335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12" name="PIJL-OMLAAG 11"/>
          <p:cNvSpPr/>
          <p:nvPr/>
        </p:nvSpPr>
        <p:spPr>
          <a:xfrm>
            <a:off x="6164263" y="1333500"/>
            <a:ext cx="109537" cy="208756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13" name="PIJL-OMLAAG 12"/>
          <p:cNvSpPr/>
          <p:nvPr/>
        </p:nvSpPr>
        <p:spPr>
          <a:xfrm flipV="1">
            <a:off x="1666875" y="3505200"/>
            <a:ext cx="107950" cy="1585913"/>
          </a:xfrm>
          <a:prstGeom prst="downArrow">
            <a:avLst/>
          </a:prstGeom>
          <a:solidFill>
            <a:srgbClr val="00E200"/>
          </a:solidFill>
          <a:ln>
            <a:solidFill>
              <a:srgbClr val="00E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14" name="PIJL-OMLAAG 13"/>
          <p:cNvSpPr/>
          <p:nvPr/>
        </p:nvSpPr>
        <p:spPr>
          <a:xfrm flipV="1">
            <a:off x="2989263" y="3505200"/>
            <a:ext cx="122237" cy="1039813"/>
          </a:xfrm>
          <a:prstGeom prst="downArrow">
            <a:avLst/>
          </a:prstGeom>
          <a:solidFill>
            <a:srgbClr val="00E200"/>
          </a:solidFill>
          <a:ln>
            <a:solidFill>
              <a:srgbClr val="00E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15" name="PIJL-OMLAAG 14"/>
          <p:cNvSpPr/>
          <p:nvPr/>
        </p:nvSpPr>
        <p:spPr>
          <a:xfrm flipV="1">
            <a:off x="4340225" y="3505200"/>
            <a:ext cx="109538" cy="2087563"/>
          </a:xfrm>
          <a:prstGeom prst="downArrow">
            <a:avLst/>
          </a:prstGeom>
          <a:solidFill>
            <a:srgbClr val="00E200"/>
          </a:solidFill>
          <a:ln>
            <a:solidFill>
              <a:srgbClr val="00E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16" name="PIJL-OMLAAG 15"/>
          <p:cNvSpPr/>
          <p:nvPr/>
        </p:nvSpPr>
        <p:spPr>
          <a:xfrm flipV="1">
            <a:off x="5676900" y="3505200"/>
            <a:ext cx="123825" cy="820738"/>
          </a:xfrm>
          <a:prstGeom prst="downArrow">
            <a:avLst/>
          </a:prstGeom>
          <a:solidFill>
            <a:srgbClr val="00E200"/>
          </a:solidFill>
          <a:ln>
            <a:solidFill>
              <a:srgbClr val="00E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17" name="Ovaal 16"/>
          <p:cNvSpPr/>
          <p:nvPr/>
        </p:nvSpPr>
        <p:spPr>
          <a:xfrm>
            <a:off x="636588" y="900113"/>
            <a:ext cx="482600" cy="409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 smtClean="0">
                <a:solidFill>
                  <a:srgbClr val="002060"/>
                </a:solidFill>
              </a:rPr>
              <a:t>A</a:t>
            </a:r>
            <a:endParaRPr lang="es-MX" b="1" dirty="0">
              <a:solidFill>
                <a:srgbClr val="002060"/>
              </a:solidFill>
            </a:endParaRPr>
          </a:p>
        </p:txBody>
      </p:sp>
      <p:sp>
        <p:nvSpPr>
          <p:cNvPr id="18" name="Ovaal 17"/>
          <p:cNvSpPr/>
          <p:nvPr/>
        </p:nvSpPr>
        <p:spPr>
          <a:xfrm>
            <a:off x="1949450" y="1598613"/>
            <a:ext cx="482600" cy="409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 smtClean="0">
                <a:solidFill>
                  <a:srgbClr val="002060"/>
                </a:solidFill>
              </a:rPr>
              <a:t>B</a:t>
            </a:r>
            <a:endParaRPr lang="es-MX" b="1" dirty="0">
              <a:solidFill>
                <a:srgbClr val="002060"/>
              </a:solidFill>
            </a:endParaRPr>
          </a:p>
        </p:txBody>
      </p:sp>
      <p:sp>
        <p:nvSpPr>
          <p:cNvPr id="19" name="Ovaal 18"/>
          <p:cNvSpPr/>
          <p:nvPr/>
        </p:nvSpPr>
        <p:spPr>
          <a:xfrm>
            <a:off x="3286125" y="915988"/>
            <a:ext cx="482600" cy="409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 smtClean="0">
                <a:solidFill>
                  <a:srgbClr val="002060"/>
                </a:solidFill>
              </a:rPr>
              <a:t>C</a:t>
            </a:r>
            <a:endParaRPr lang="es-MX" b="1" dirty="0">
              <a:solidFill>
                <a:srgbClr val="002060"/>
              </a:solidFill>
            </a:endParaRPr>
          </a:p>
        </p:txBody>
      </p:sp>
      <p:sp>
        <p:nvSpPr>
          <p:cNvPr id="20" name="Ovaal 19"/>
          <p:cNvSpPr/>
          <p:nvPr/>
        </p:nvSpPr>
        <p:spPr>
          <a:xfrm>
            <a:off x="4637088" y="1381125"/>
            <a:ext cx="482600" cy="409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 smtClean="0">
                <a:solidFill>
                  <a:srgbClr val="002060"/>
                </a:solidFill>
              </a:rPr>
              <a:t>D</a:t>
            </a:r>
            <a:endParaRPr lang="es-MX" b="1" dirty="0">
              <a:solidFill>
                <a:srgbClr val="002060"/>
              </a:solidFill>
            </a:endParaRPr>
          </a:p>
        </p:txBody>
      </p:sp>
      <p:sp>
        <p:nvSpPr>
          <p:cNvPr id="21" name="Ovaal 20"/>
          <p:cNvSpPr/>
          <p:nvPr/>
        </p:nvSpPr>
        <p:spPr>
          <a:xfrm>
            <a:off x="5961063" y="930275"/>
            <a:ext cx="482600" cy="409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 smtClean="0">
                <a:solidFill>
                  <a:srgbClr val="002060"/>
                </a:solidFill>
              </a:rPr>
              <a:t>E</a:t>
            </a:r>
            <a:endParaRPr lang="es-MX" b="1" dirty="0">
              <a:solidFill>
                <a:srgbClr val="002060"/>
              </a:solidFill>
            </a:endParaRPr>
          </a:p>
        </p:txBody>
      </p:sp>
      <p:sp>
        <p:nvSpPr>
          <p:cNvPr id="22" name="Ovaal 21"/>
          <p:cNvSpPr/>
          <p:nvPr/>
        </p:nvSpPr>
        <p:spPr>
          <a:xfrm>
            <a:off x="1457325" y="5092700"/>
            <a:ext cx="482600" cy="409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 smtClean="0">
                <a:solidFill>
                  <a:srgbClr val="002060"/>
                </a:solidFill>
              </a:rPr>
              <a:t>M</a:t>
            </a:r>
            <a:endParaRPr lang="es-MX" b="1" dirty="0">
              <a:solidFill>
                <a:srgbClr val="002060"/>
              </a:solidFill>
            </a:endParaRPr>
          </a:p>
        </p:txBody>
      </p:sp>
      <p:sp>
        <p:nvSpPr>
          <p:cNvPr id="23" name="Ovaal 22"/>
          <p:cNvSpPr/>
          <p:nvPr/>
        </p:nvSpPr>
        <p:spPr>
          <a:xfrm>
            <a:off x="2808288" y="4546600"/>
            <a:ext cx="482600" cy="409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 smtClean="0">
                <a:solidFill>
                  <a:srgbClr val="002060"/>
                </a:solidFill>
              </a:rPr>
              <a:t>N</a:t>
            </a:r>
            <a:endParaRPr lang="es-MX" b="1" dirty="0">
              <a:solidFill>
                <a:srgbClr val="002060"/>
              </a:solidFill>
            </a:endParaRPr>
          </a:p>
        </p:txBody>
      </p:sp>
      <p:sp>
        <p:nvSpPr>
          <p:cNvPr id="24" name="Ovaal 23"/>
          <p:cNvSpPr/>
          <p:nvPr/>
        </p:nvSpPr>
        <p:spPr>
          <a:xfrm>
            <a:off x="4173538" y="5597525"/>
            <a:ext cx="482600" cy="409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 smtClean="0">
                <a:solidFill>
                  <a:srgbClr val="002060"/>
                </a:solidFill>
              </a:rPr>
              <a:t>P</a:t>
            </a:r>
            <a:endParaRPr lang="es-MX" b="1" dirty="0">
              <a:solidFill>
                <a:srgbClr val="002060"/>
              </a:solidFill>
            </a:endParaRPr>
          </a:p>
        </p:txBody>
      </p:sp>
      <p:sp>
        <p:nvSpPr>
          <p:cNvPr id="25" name="Ovaal 24"/>
          <p:cNvSpPr/>
          <p:nvPr/>
        </p:nvSpPr>
        <p:spPr>
          <a:xfrm>
            <a:off x="5511800" y="4329113"/>
            <a:ext cx="482600" cy="409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 smtClean="0">
                <a:solidFill>
                  <a:srgbClr val="002060"/>
                </a:solidFill>
              </a:rPr>
              <a:t>Q</a:t>
            </a:r>
            <a:endParaRPr lang="es-MX" b="1" dirty="0">
              <a:solidFill>
                <a:srgbClr val="002060"/>
              </a:solidFill>
            </a:endParaRPr>
          </a:p>
        </p:txBody>
      </p:sp>
      <p:pic>
        <p:nvPicPr>
          <p:cNvPr id="24601" name="Picture 2" descr="C:\Users\bob\AppData\Local\Microsoft\Windows\Temporary Internet Files\Content.IE5\A7MPV1ZY\MCj0437555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817563"/>
            <a:ext cx="18669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2" name="Picture 3" descr="C:\Users\bob\AppData\Local\Microsoft\Windows\Temporary Internet Files\Content.IE5\X0YGPFAY\MCj0437789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181475"/>
            <a:ext cx="18288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PIJL-OMHOOG 29"/>
          <p:cNvSpPr/>
          <p:nvPr/>
        </p:nvSpPr>
        <p:spPr>
          <a:xfrm>
            <a:off x="8024813" y="2160588"/>
            <a:ext cx="520700" cy="582612"/>
          </a:xfrm>
          <a:prstGeom prst="up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31" name="PIJL-OMHOOG 30"/>
          <p:cNvSpPr/>
          <p:nvPr/>
        </p:nvSpPr>
        <p:spPr>
          <a:xfrm flipV="1">
            <a:off x="8035925" y="4141788"/>
            <a:ext cx="520700" cy="58261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cxnSp>
        <p:nvCxnSpPr>
          <p:cNvPr id="33" name="Rechte verbindingslijn 32"/>
          <p:cNvCxnSpPr/>
          <p:nvPr/>
        </p:nvCxnSpPr>
        <p:spPr>
          <a:xfrm>
            <a:off x="1951038" y="2443163"/>
            <a:ext cx="533400" cy="28575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/>
          <p:cNvCxnSpPr/>
          <p:nvPr/>
        </p:nvCxnSpPr>
        <p:spPr>
          <a:xfrm flipV="1">
            <a:off x="1927225" y="2416175"/>
            <a:ext cx="557213" cy="328613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IJL-OMLAAG 35"/>
          <p:cNvSpPr/>
          <p:nvPr/>
        </p:nvSpPr>
        <p:spPr>
          <a:xfrm>
            <a:off x="5948363" y="1776413"/>
            <a:ext cx="112712" cy="16335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37" name="PIJL-OMLAAG 36"/>
          <p:cNvSpPr/>
          <p:nvPr/>
        </p:nvSpPr>
        <p:spPr>
          <a:xfrm>
            <a:off x="5881688" y="1255713"/>
            <a:ext cx="246062" cy="490537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38" name="PIJL-OMHOOG 37"/>
          <p:cNvSpPr/>
          <p:nvPr/>
        </p:nvSpPr>
        <p:spPr>
          <a:xfrm>
            <a:off x="2913063" y="4954588"/>
            <a:ext cx="273050" cy="914400"/>
          </a:xfrm>
          <a:prstGeom prst="up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2" name="Tekstvak 41"/>
          <p:cNvSpPr txBox="1"/>
          <p:nvPr/>
        </p:nvSpPr>
        <p:spPr>
          <a:xfrm>
            <a:off x="2471738" y="5092700"/>
            <a:ext cx="3413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4000" b="1" dirty="0" smtClean="0">
                <a:latin typeface="+mj-lt"/>
                <a:ea typeface="+mn-ea"/>
                <a:cs typeface="Arial" pitchFamily="34" charset="0"/>
              </a:rPr>
              <a:t>?</a:t>
            </a:r>
            <a:endParaRPr lang="es-MX" sz="4000" b="1" dirty="0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43" name="Tekstvak 42"/>
          <p:cNvSpPr txBox="1"/>
          <p:nvPr/>
        </p:nvSpPr>
        <p:spPr>
          <a:xfrm>
            <a:off x="1546225" y="2255838"/>
            <a:ext cx="3413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4000" b="1" dirty="0" smtClean="0">
                <a:latin typeface="+mj-lt"/>
                <a:ea typeface="+mn-ea"/>
                <a:cs typeface="Arial" pitchFamily="34" charset="0"/>
              </a:rPr>
              <a:t>?</a:t>
            </a:r>
            <a:endParaRPr lang="es-MX" sz="4000" b="1" dirty="0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44" name="Tekstvak 43"/>
          <p:cNvSpPr txBox="1"/>
          <p:nvPr/>
        </p:nvSpPr>
        <p:spPr>
          <a:xfrm>
            <a:off x="5465763" y="1112838"/>
            <a:ext cx="3413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4000" b="1" dirty="0" smtClean="0">
                <a:latin typeface="+mj-lt"/>
                <a:ea typeface="+mn-ea"/>
                <a:cs typeface="Arial" pitchFamily="34" charset="0"/>
              </a:rPr>
              <a:t>?</a:t>
            </a:r>
            <a:endParaRPr lang="es-MX" sz="4000" b="1" dirty="0"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39" name="Tekstvak 38"/>
          <p:cNvSpPr txBox="1"/>
          <p:nvPr/>
        </p:nvSpPr>
        <p:spPr>
          <a:xfrm>
            <a:off x="536575" y="488950"/>
            <a:ext cx="287109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400" b="1" dirty="0" smtClean="0">
                <a:solidFill>
                  <a:srgbClr val="FF0000"/>
                </a:solidFill>
                <a:latin typeface="+mj-lt"/>
                <a:ea typeface="+mn-ea"/>
                <a:cs typeface="Arial" pitchFamily="34" charset="0"/>
              </a:rPr>
              <a:t>Las fuerzas negativas</a:t>
            </a:r>
            <a:endParaRPr lang="es-MX" sz="2400" b="1" dirty="0">
              <a:solidFill>
                <a:srgbClr val="FF0000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40" name="Tekstvak 39"/>
          <p:cNvSpPr txBox="1"/>
          <p:nvPr/>
        </p:nvSpPr>
        <p:spPr>
          <a:xfrm>
            <a:off x="593725" y="5954713"/>
            <a:ext cx="278213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400" b="1" dirty="0" smtClean="0">
                <a:solidFill>
                  <a:srgbClr val="008000"/>
                </a:solidFill>
                <a:latin typeface="+mj-lt"/>
                <a:ea typeface="+mn-ea"/>
                <a:cs typeface="Arial" pitchFamily="34" charset="0"/>
              </a:rPr>
              <a:t>Las fuerzas positivas</a:t>
            </a:r>
            <a:endParaRPr lang="es-MX" sz="2400" b="1" dirty="0">
              <a:solidFill>
                <a:srgbClr val="008000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41" name="Tijdelijke aanduiding voor dianummer 40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Console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Console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7297D02-D749-1642-81C0-DF5522BC95F5}" type="slidenum">
              <a:rPr lang="es-MX" smtClean="0">
                <a:latin typeface="Arial" charset="0"/>
              </a:rPr>
              <a:pPr eaLnBrk="1" hangingPunct="1"/>
              <a:t>30</a:t>
            </a:fld>
            <a:endParaRPr lang="es-MX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768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17588"/>
          </a:xfrm>
          <a:solidFill>
            <a:srgbClr val="FF0000"/>
          </a:solidFill>
        </p:spPr>
        <p:txBody>
          <a:bodyPr lIns="92075" tIns="46038" rIns="92075" bIns="46038">
            <a:normAutofit fontScale="90000"/>
          </a:bodyPr>
          <a:lstStyle/>
          <a:p>
            <a:pPr algn="r" defTabSz="785813"/>
            <a:r>
              <a:rPr lang="es-MX" sz="3200" b="1" dirty="0" smtClean="0">
                <a:solidFill>
                  <a:srgbClr val="2D2D8A"/>
                </a:solidFill>
                <a:latin typeface="Arial" charset="0"/>
              </a:rPr>
              <a:t>Asignación 4: Evaluar el proceso </a:t>
            </a:r>
            <a:br>
              <a:rPr lang="es-MX" sz="3200" b="1" dirty="0" smtClean="0">
                <a:solidFill>
                  <a:srgbClr val="2D2D8A"/>
                </a:solidFill>
                <a:latin typeface="Arial" charset="0"/>
              </a:rPr>
            </a:br>
            <a:r>
              <a:rPr lang="es-MX" sz="3200" b="1" dirty="0" smtClean="0">
                <a:solidFill>
                  <a:srgbClr val="2D2D8A"/>
                </a:solidFill>
                <a:latin typeface="Arial" charset="0"/>
              </a:rPr>
              <a:t>con las herramientas básicas</a:t>
            </a:r>
            <a:endParaRPr lang="es-MX" sz="3200" b="1" dirty="0">
              <a:solidFill>
                <a:srgbClr val="2D2D8A"/>
              </a:solidFill>
              <a:latin typeface="Arial" charset="0"/>
            </a:endParaRPr>
          </a:p>
        </p:txBody>
      </p:sp>
      <p:sp>
        <p:nvSpPr>
          <p:cNvPr id="52226" name="Rectangle 3"/>
          <p:cNvSpPr txBox="1">
            <a:spLocks noChangeArrowheads="1"/>
          </p:cNvSpPr>
          <p:nvPr/>
        </p:nvSpPr>
        <p:spPr bwMode="auto">
          <a:xfrm>
            <a:off x="161925" y="1217613"/>
            <a:ext cx="8702675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635000" indent="-4572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es-MX" b="1" dirty="0" smtClean="0">
                <a:solidFill>
                  <a:srgbClr val="222268"/>
                </a:solidFill>
                <a:latin typeface="Arial" charset="0"/>
              </a:rPr>
              <a:t>Dibujar un mapa del proceso (“diagrama de flujo”).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es-MX" b="1" dirty="0" smtClean="0">
                <a:solidFill>
                  <a:srgbClr val="222268"/>
                </a:solidFill>
                <a:latin typeface="Arial" charset="0"/>
              </a:rPr>
              <a:t>Identificar los lugares dónde aparecen los problemas (Post-Its rosas para describir los problemas).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es-MX" b="1" dirty="0" smtClean="0">
                <a:solidFill>
                  <a:srgbClr val="222268"/>
                </a:solidFill>
                <a:latin typeface="Arial" charset="0"/>
              </a:rPr>
              <a:t>Usar la herramienta “5 ¿porqué?” para una investigación más profunda de las causas y los resultados </a:t>
            </a:r>
            <a:br>
              <a:rPr lang="es-MX" b="1" dirty="0" smtClean="0">
                <a:solidFill>
                  <a:srgbClr val="222268"/>
                </a:solidFill>
                <a:latin typeface="Arial" charset="0"/>
              </a:rPr>
            </a:br>
            <a:r>
              <a:rPr lang="es-MX" b="1" dirty="0" smtClean="0">
                <a:solidFill>
                  <a:srgbClr val="222268"/>
                </a:solidFill>
                <a:latin typeface="Arial" charset="0"/>
              </a:rPr>
              <a:t>(Post-Its anaranjado para describir las causas).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es-MX" b="1" dirty="0" smtClean="0">
                <a:solidFill>
                  <a:srgbClr val="222268"/>
                </a:solidFill>
                <a:latin typeface="Arial" charset="0"/>
              </a:rPr>
              <a:t>Preparar la mejora en proceso (Post-Its verdes).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es-MX" b="1" dirty="0" smtClean="0">
                <a:solidFill>
                  <a:srgbClr val="222268"/>
                </a:solidFill>
                <a:latin typeface="Arial" charset="0"/>
              </a:rPr>
              <a:t>Identificar y reducir los riesgos </a:t>
            </a:r>
            <a:br>
              <a:rPr lang="es-MX" b="1" dirty="0" smtClean="0">
                <a:solidFill>
                  <a:srgbClr val="222268"/>
                </a:solidFill>
                <a:latin typeface="Arial" charset="0"/>
              </a:rPr>
            </a:br>
            <a:r>
              <a:rPr lang="es-MX" b="1" dirty="0" smtClean="0">
                <a:solidFill>
                  <a:srgbClr val="222268"/>
                </a:solidFill>
                <a:latin typeface="Arial" charset="0"/>
              </a:rPr>
              <a:t>(piense en Murphy – Post-Its rosas).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charset="0"/>
              <a:buAutoNum type="arabicPeriod"/>
            </a:pPr>
            <a:endParaRPr lang="es-MX" b="1" dirty="0" smtClean="0">
              <a:solidFill>
                <a:srgbClr val="222268"/>
              </a:solidFill>
              <a:latin typeface="Arial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s-MX" b="1" dirty="0" smtClean="0">
                <a:solidFill>
                  <a:srgbClr val="222268"/>
                </a:solidFill>
                <a:latin typeface="Arial" charset="0"/>
              </a:rPr>
              <a:t>  </a:t>
            </a:r>
            <a:endParaRPr lang="es-MX" b="1" dirty="0">
              <a:solidFill>
                <a:srgbClr val="222268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44563802-DF29-AA4E-9E7E-681CAFA00CC9}" type="slidenum">
              <a:rPr lang="es-MX" smtClean="0"/>
              <a:pPr>
                <a:defRPr/>
              </a:pPr>
              <a:t>31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89671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6738"/>
          </a:xfrm>
          <a:solidFill>
            <a:srgbClr val="FF0000"/>
          </a:solidFill>
        </p:spPr>
        <p:txBody>
          <a:bodyPr lIns="92075" tIns="46038" rIns="92075" bIns="46038">
            <a:normAutofit fontScale="90000"/>
          </a:bodyPr>
          <a:lstStyle/>
          <a:p>
            <a:pPr algn="r" defTabSz="785813"/>
            <a:r>
              <a:rPr lang="es-MX" sz="3200" b="1" dirty="0" smtClean="0">
                <a:solidFill>
                  <a:srgbClr val="222268"/>
                </a:solidFill>
                <a:latin typeface="Arial" charset="0"/>
              </a:rPr>
              <a:t>Asignación 5 </a:t>
            </a:r>
            <a:endParaRPr lang="es-MX" sz="3200" b="1" dirty="0">
              <a:solidFill>
                <a:srgbClr val="222268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69A35E08-3979-404B-A975-3EFB18DB9FB8}" type="slidenum">
              <a:rPr lang="es-MX" smtClean="0"/>
              <a:pPr>
                <a:defRPr/>
              </a:pPr>
              <a:t>32</a:t>
            </a:fld>
            <a:endParaRPr lang="es-MX" dirty="0"/>
          </a:p>
        </p:txBody>
      </p:sp>
      <p:sp>
        <p:nvSpPr>
          <p:cNvPr id="4" name="Rectangle 718"/>
          <p:cNvSpPr txBox="1">
            <a:spLocks noChangeArrowheads="1"/>
          </p:cNvSpPr>
          <p:nvPr/>
        </p:nvSpPr>
        <p:spPr bwMode="auto">
          <a:xfrm>
            <a:off x="215988" y="1027289"/>
            <a:ext cx="8667574" cy="180904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defTabSz="785813"/>
            <a:r>
              <a:rPr lang="es-MX" sz="3200" dirty="0" smtClean="0">
                <a:solidFill>
                  <a:srgbClr val="222268"/>
                </a:solidFill>
                <a:latin typeface="Arial" charset="0"/>
              </a:rPr>
              <a:t>Desarrollar e implementar las medidas </a:t>
            </a:r>
          </a:p>
          <a:p>
            <a:pPr algn="l" defTabSz="785813"/>
            <a:r>
              <a:rPr lang="es-MX" sz="3200" dirty="0" smtClean="0">
                <a:solidFill>
                  <a:srgbClr val="222268"/>
                </a:solidFill>
                <a:latin typeface="Arial" charset="0"/>
              </a:rPr>
              <a:t>para mejorar el proceso de la fabricación de los coches.</a:t>
            </a:r>
            <a:endParaRPr lang="es-MX" sz="3200" dirty="0">
              <a:solidFill>
                <a:srgbClr val="22226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45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375" y="677863"/>
            <a:ext cx="8478838" cy="5345112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s-MX" sz="2400" b="1" dirty="0" smtClean="0">
                <a:solidFill>
                  <a:srgbClr val="222268"/>
                </a:solidFill>
                <a:latin typeface="Arial" charset="0"/>
              </a:rPr>
              <a:t>Producir 5 coches de LEGO (2ª vez)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s-MX" sz="2400" b="1" dirty="0" smtClean="0">
                <a:solidFill>
                  <a:srgbClr val="222268"/>
                </a:solidFill>
                <a:latin typeface="Arial" charset="0"/>
              </a:rPr>
              <a:t>Objetivos: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lphaLcParenR"/>
            </a:pPr>
            <a:r>
              <a:rPr lang="es-MX" sz="2400" dirty="0" smtClean="0">
                <a:solidFill>
                  <a:srgbClr val="222268"/>
                </a:solidFill>
                <a:latin typeface="Arial" charset="0"/>
              </a:rPr>
              <a:t>Finalizar a tiempo todos los coches.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lphaLcParenR"/>
            </a:pPr>
            <a:r>
              <a:rPr lang="es-MX" sz="2400" dirty="0" smtClean="0">
                <a:solidFill>
                  <a:srgbClr val="222268"/>
                </a:solidFill>
                <a:latin typeface="Arial" charset="0"/>
              </a:rPr>
              <a:t>Todos los coches deben  tener conformidad con la especificación (dibujo).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s-MX" sz="2400" b="1" dirty="0" smtClean="0">
                <a:solidFill>
                  <a:srgbClr val="222268"/>
                </a:solidFill>
                <a:latin typeface="Arial" charset="0"/>
              </a:rPr>
              <a:t>Tiempo: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lphaLcParenR"/>
            </a:pPr>
            <a:r>
              <a:rPr lang="es-MX" sz="2400" dirty="0" smtClean="0">
                <a:solidFill>
                  <a:srgbClr val="222268"/>
                </a:solidFill>
                <a:latin typeface="Arial" charset="0"/>
              </a:rPr>
              <a:t>Para la preparación:   	     </a:t>
            </a:r>
            <a:r>
              <a:rPr lang="es-MX" sz="2400" dirty="0">
                <a:solidFill>
                  <a:srgbClr val="222268"/>
                </a:solidFill>
                <a:latin typeface="Arial" charset="0"/>
              </a:rPr>
              <a:t>5</a:t>
            </a:r>
            <a:r>
              <a:rPr lang="es-MX" sz="2400" dirty="0" smtClean="0">
                <a:solidFill>
                  <a:srgbClr val="222268"/>
                </a:solidFill>
                <a:latin typeface="Arial" charset="0"/>
              </a:rPr>
              <a:t> minutos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lphaLcParenR"/>
            </a:pPr>
            <a:r>
              <a:rPr lang="es-MX" sz="2400" dirty="0" smtClean="0">
                <a:solidFill>
                  <a:srgbClr val="222268"/>
                </a:solidFill>
                <a:latin typeface="Arial" charset="0"/>
              </a:rPr>
              <a:t>Para la producción:	         10 minutos</a:t>
            </a:r>
            <a:br>
              <a:rPr lang="es-MX" sz="2400" dirty="0" smtClean="0">
                <a:solidFill>
                  <a:srgbClr val="222268"/>
                </a:solidFill>
                <a:latin typeface="Arial" charset="0"/>
              </a:rPr>
            </a:br>
            <a:r>
              <a:rPr lang="es-MX" sz="2400" b="1" dirty="0" smtClean="0">
                <a:solidFill>
                  <a:srgbClr val="222268"/>
                </a:solidFill>
                <a:latin typeface="Arial" charset="0"/>
              </a:rPr>
              <a:t/>
            </a:r>
            <a:br>
              <a:rPr lang="es-MX" sz="2400" b="1" dirty="0" smtClean="0">
                <a:solidFill>
                  <a:srgbClr val="222268"/>
                </a:solidFill>
                <a:latin typeface="Arial" charset="0"/>
              </a:rPr>
            </a:br>
            <a:endParaRPr lang="es-MX" sz="2400" b="1" dirty="0">
              <a:solidFill>
                <a:srgbClr val="222268"/>
              </a:solidFill>
              <a:latin typeface="Arial" charset="0"/>
            </a:endParaRPr>
          </a:p>
        </p:txBody>
      </p:sp>
      <p:sp>
        <p:nvSpPr>
          <p:cNvPr id="27650" name="Rectangle 718"/>
          <p:cNvSpPr>
            <a:spLocks noChangeArrowheads="1"/>
          </p:cNvSpPr>
          <p:nvPr/>
        </p:nvSpPr>
        <p:spPr bwMode="auto">
          <a:xfrm>
            <a:off x="0" y="0"/>
            <a:ext cx="9144000" cy="5588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lIns="92075" tIns="46038" rIns="92075" bIns="46038" anchor="ctr"/>
          <a:lstStyle/>
          <a:p>
            <a:pPr algn="r" defTabSz="785813"/>
            <a:r>
              <a:rPr lang="es-MX" sz="3200" b="1" dirty="0" smtClean="0">
                <a:solidFill>
                  <a:srgbClr val="222268"/>
                </a:solidFill>
                <a:latin typeface="Arial" charset="0"/>
              </a:rPr>
              <a:t>Asignación 6a</a:t>
            </a:r>
            <a:endParaRPr lang="es-MX" sz="3200" b="1" dirty="0">
              <a:solidFill>
                <a:srgbClr val="222268"/>
              </a:solidFill>
              <a:latin typeface="Arial" charset="0"/>
            </a:endParaRPr>
          </a:p>
        </p:txBody>
      </p:sp>
      <p:pic>
        <p:nvPicPr>
          <p:cNvPr id="27651" name="Picture 4" descr="C:\Program Files\Microsoft Office\Media\CntCD1\ClipArt3\j0233343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35" y="5632980"/>
            <a:ext cx="1138237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44563802-DF29-AA4E-9E7E-681CAFA00CC9}" type="slidenum">
              <a:rPr lang="es-MX" smtClean="0"/>
              <a:pPr>
                <a:defRPr/>
              </a:pPr>
              <a:t>33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9321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18"/>
          <p:cNvSpPr>
            <a:spLocks noChangeArrowheads="1"/>
          </p:cNvSpPr>
          <p:nvPr/>
        </p:nvSpPr>
        <p:spPr bwMode="auto">
          <a:xfrm>
            <a:off x="0" y="0"/>
            <a:ext cx="9144000" cy="5588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lIns="92075" tIns="46038" rIns="92075" bIns="46038" anchor="ctr"/>
          <a:lstStyle/>
          <a:p>
            <a:pPr algn="r" defTabSz="785813"/>
            <a:r>
              <a:rPr lang="es-MX" sz="3200" b="1" dirty="0">
                <a:solidFill>
                  <a:srgbClr val="222268"/>
                </a:solidFill>
                <a:latin typeface="Arial" charset="0"/>
              </a:rPr>
              <a:t>L</a:t>
            </a:r>
            <a:r>
              <a:rPr lang="es-MX" sz="3200" b="1" dirty="0" smtClean="0">
                <a:solidFill>
                  <a:srgbClr val="222268"/>
                </a:solidFill>
                <a:latin typeface="Arial" charset="0"/>
              </a:rPr>
              <a:t>os resultados 2ª vez </a:t>
            </a:r>
            <a:endParaRPr lang="es-MX" sz="3200" b="1" dirty="0">
              <a:solidFill>
                <a:srgbClr val="222268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44563802-DF29-AA4E-9E7E-681CAFA00CC9}" type="slidenum">
              <a:rPr lang="es-MX" smtClean="0"/>
              <a:pPr>
                <a:defRPr/>
              </a:pPr>
              <a:t>34</a:t>
            </a:fld>
            <a:endParaRPr lang="es-MX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011488"/>
              </p:ext>
            </p:extLst>
          </p:nvPr>
        </p:nvGraphicFramePr>
        <p:xfrm>
          <a:off x="315736" y="1030111"/>
          <a:ext cx="8353778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77572"/>
                <a:gridCol w="2276206"/>
              </a:tblGrid>
              <a:tr h="3934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O" sz="2800" b="1" dirty="0" smtClean="0">
                          <a:solidFill>
                            <a:srgbClr val="000090"/>
                          </a:solidFill>
                          <a:latin typeface="+mn-lt"/>
                        </a:rPr>
                        <a:t>Numero del equipos</a:t>
                      </a:r>
                      <a:endParaRPr lang="es-CO" sz="2800" b="1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O" sz="2800" b="1" dirty="0" smtClean="0">
                          <a:solidFill>
                            <a:srgbClr val="000090"/>
                          </a:solidFill>
                          <a:latin typeface="+mn-lt"/>
                        </a:rPr>
                        <a:t>    12</a:t>
                      </a:r>
                      <a:endParaRPr lang="es-CO" sz="2800" b="1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4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O" sz="2800" b="1" dirty="0" smtClean="0">
                          <a:solidFill>
                            <a:srgbClr val="000090"/>
                          </a:solidFill>
                          <a:latin typeface="+mn-lt"/>
                        </a:rPr>
                        <a:t>Número de coches producidos / equipo</a:t>
                      </a:r>
                      <a:endParaRPr lang="es-CO" sz="2800" b="1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O" sz="2800" b="1" dirty="0" smtClean="0">
                          <a:solidFill>
                            <a:srgbClr val="000090"/>
                          </a:solidFill>
                          <a:latin typeface="+mn-lt"/>
                        </a:rPr>
                        <a:t>~  2,8</a:t>
                      </a:r>
                      <a:endParaRPr lang="es-CO" sz="2800" b="1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O" sz="2800" b="1" dirty="0" smtClean="0">
                          <a:solidFill>
                            <a:srgbClr val="000090"/>
                          </a:solidFill>
                          <a:latin typeface="+mn-lt"/>
                        </a:rPr>
                        <a:t>Número de coches conforme al dibujo</a:t>
                      </a:r>
                      <a:endParaRPr lang="es-CO" sz="2800" b="1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O" sz="2800" b="1" dirty="0" smtClean="0">
                          <a:solidFill>
                            <a:srgbClr val="000090"/>
                          </a:solidFill>
                          <a:latin typeface="+mn-lt"/>
                        </a:rPr>
                        <a:t> ~ 1,7</a:t>
                      </a:r>
                      <a:endParaRPr lang="es-CO" sz="2800" b="1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475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18"/>
          <p:cNvSpPr>
            <a:spLocks noChangeArrowheads="1"/>
          </p:cNvSpPr>
          <p:nvPr/>
        </p:nvSpPr>
        <p:spPr bwMode="auto">
          <a:xfrm>
            <a:off x="0" y="0"/>
            <a:ext cx="9144000" cy="5588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lIns="92075" tIns="46038" rIns="92075" bIns="46038" anchor="ctr"/>
          <a:lstStyle/>
          <a:p>
            <a:pPr algn="r" defTabSz="785813"/>
            <a:r>
              <a:rPr lang="es-MX" sz="3200" b="1" dirty="0" smtClean="0">
                <a:solidFill>
                  <a:srgbClr val="262673"/>
                </a:solidFill>
                <a:latin typeface="Arial" charset="0"/>
              </a:rPr>
              <a:t> Asignación 7a: El papel del observador</a:t>
            </a:r>
            <a:endParaRPr lang="es-MX" sz="3200" b="1" dirty="0">
              <a:solidFill>
                <a:srgbClr val="26267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779" y="592667"/>
            <a:ext cx="8734778" cy="58984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s-MX" sz="2400" b="1" dirty="0" smtClean="0">
                <a:solidFill>
                  <a:srgbClr val="000090"/>
                </a:solidFill>
                <a:latin typeface="+mn-lt"/>
              </a:rPr>
              <a:t>Observar y anotar las cosas como: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s-MX" sz="2400" dirty="0" smtClean="0">
                <a:solidFill>
                  <a:srgbClr val="000090"/>
                </a:solidFill>
                <a:latin typeface="+mn-lt"/>
              </a:rPr>
              <a:t>Preparación del equipo antes la producción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s-MX" sz="2400" dirty="0" smtClean="0">
                <a:solidFill>
                  <a:srgbClr val="000090"/>
                </a:solidFill>
                <a:latin typeface="+mn-lt"/>
              </a:rPr>
              <a:t>Planificación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s-MX" sz="2400" dirty="0" smtClean="0">
                <a:solidFill>
                  <a:srgbClr val="000090"/>
                </a:solidFill>
                <a:latin typeface="+mn-lt"/>
              </a:rPr>
              <a:t>Liderazgo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s-MX" sz="2400" dirty="0" smtClean="0">
                <a:solidFill>
                  <a:srgbClr val="000090"/>
                </a:solidFill>
                <a:latin typeface="+mn-lt"/>
              </a:rPr>
              <a:t>El uso de los materiales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s-MX" sz="2400" dirty="0" smtClean="0">
                <a:solidFill>
                  <a:srgbClr val="000090"/>
                </a:solidFill>
                <a:latin typeface="+mn-lt"/>
              </a:rPr>
              <a:t>El uso de los dibujos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s-MX" sz="2400" dirty="0" smtClean="0">
                <a:solidFill>
                  <a:srgbClr val="000090"/>
                </a:solidFill>
                <a:latin typeface="+mn-lt"/>
              </a:rPr>
              <a:t>Gestión del tiempo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s-MX" sz="2400" dirty="0" smtClean="0">
                <a:solidFill>
                  <a:srgbClr val="000090"/>
                </a:solidFill>
                <a:latin typeface="+mn-lt"/>
              </a:rPr>
              <a:t>Comunicación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s-MX" sz="2400" dirty="0" smtClean="0">
                <a:solidFill>
                  <a:srgbClr val="000090"/>
                </a:solidFill>
                <a:latin typeface="+mn-lt"/>
              </a:rPr>
              <a:t>Disciplina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s-MX" sz="2400" dirty="0" smtClean="0">
                <a:solidFill>
                  <a:srgbClr val="000090"/>
                </a:solidFill>
                <a:latin typeface="+mn-lt"/>
              </a:rPr>
              <a:t>Ordenado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s-MX" sz="2400" dirty="0" smtClean="0">
                <a:solidFill>
                  <a:srgbClr val="000090"/>
                </a:solidFill>
                <a:latin typeface="+mn-lt"/>
              </a:rPr>
              <a:t>La marcha del proceso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s-MX" sz="2400" dirty="0" smtClean="0">
                <a:solidFill>
                  <a:srgbClr val="000090"/>
                </a:solidFill>
                <a:latin typeface="+mn-lt"/>
              </a:rPr>
              <a:t>Cooperación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s-MX" sz="2400" dirty="0" smtClean="0">
                <a:solidFill>
                  <a:srgbClr val="000090"/>
                </a:solidFill>
                <a:latin typeface="+mn-lt"/>
              </a:rPr>
              <a:t>Los problemas </a:t>
            </a:r>
          </a:p>
          <a:p>
            <a:pPr marL="457200" indent="-457200" algn="ctr">
              <a:lnSpc>
                <a:spcPct val="120000"/>
              </a:lnSpc>
              <a:buFont typeface="Arial"/>
              <a:buChar char="•"/>
            </a:pPr>
            <a:endParaRPr lang="es-MX" sz="2400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2964E6F7-6F6C-7642-AD7C-E1649E7CFD47}" type="slidenum">
              <a:rPr lang="es-MX" smtClean="0"/>
              <a:pPr>
                <a:defRPr/>
              </a:pPr>
              <a:t>35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01899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375" y="677863"/>
            <a:ext cx="8478838" cy="5345112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s-MX" sz="2400" b="1" dirty="0" smtClean="0">
                <a:solidFill>
                  <a:srgbClr val="222268"/>
                </a:solidFill>
                <a:latin typeface="Arial" charset="0"/>
              </a:rPr>
              <a:t>Producir 5 coches de LEGO (3ª vez)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s-MX" sz="2400" b="1" dirty="0" smtClean="0">
                <a:solidFill>
                  <a:srgbClr val="222268"/>
                </a:solidFill>
                <a:latin typeface="Arial" charset="0"/>
              </a:rPr>
              <a:t>Objetivos: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lphaLcParenR"/>
            </a:pPr>
            <a:r>
              <a:rPr lang="es-MX" sz="2400" dirty="0" smtClean="0">
                <a:solidFill>
                  <a:srgbClr val="222268"/>
                </a:solidFill>
                <a:latin typeface="Arial" charset="0"/>
              </a:rPr>
              <a:t>Finalizar a tiempo todos los coches.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lphaLcParenR"/>
            </a:pPr>
            <a:r>
              <a:rPr lang="es-MX" sz="2400" dirty="0" smtClean="0">
                <a:solidFill>
                  <a:srgbClr val="222268"/>
                </a:solidFill>
                <a:latin typeface="Arial" charset="0"/>
              </a:rPr>
              <a:t>Todos los coches deben  tener conformidad con la especificación (dibujo).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s-MX" sz="2400" b="1" dirty="0" smtClean="0">
                <a:solidFill>
                  <a:srgbClr val="222268"/>
                </a:solidFill>
                <a:latin typeface="Arial" charset="0"/>
              </a:rPr>
              <a:t>Tiempo: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lphaLcParenR"/>
            </a:pPr>
            <a:r>
              <a:rPr lang="es-MX" sz="2400" dirty="0" smtClean="0">
                <a:solidFill>
                  <a:srgbClr val="222268"/>
                </a:solidFill>
                <a:latin typeface="Arial" charset="0"/>
              </a:rPr>
              <a:t>Para la preparación:   	      5 minutos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lphaLcParenR"/>
            </a:pPr>
            <a:r>
              <a:rPr lang="es-MX" sz="2400" dirty="0" smtClean="0">
                <a:solidFill>
                  <a:srgbClr val="222268"/>
                </a:solidFill>
                <a:latin typeface="Arial" charset="0"/>
              </a:rPr>
              <a:t>Para la producción:	          10 minutos</a:t>
            </a:r>
            <a:br>
              <a:rPr lang="es-MX" sz="2400" dirty="0" smtClean="0">
                <a:solidFill>
                  <a:srgbClr val="222268"/>
                </a:solidFill>
                <a:latin typeface="Arial" charset="0"/>
              </a:rPr>
            </a:br>
            <a:r>
              <a:rPr lang="es-MX" sz="2400" b="1" dirty="0" smtClean="0">
                <a:solidFill>
                  <a:srgbClr val="222268"/>
                </a:solidFill>
                <a:latin typeface="Arial" charset="0"/>
              </a:rPr>
              <a:t/>
            </a:r>
            <a:br>
              <a:rPr lang="es-MX" sz="2400" b="1" dirty="0" smtClean="0">
                <a:solidFill>
                  <a:srgbClr val="222268"/>
                </a:solidFill>
                <a:latin typeface="Arial" charset="0"/>
              </a:rPr>
            </a:br>
            <a:endParaRPr lang="es-MX" sz="2400" b="1" dirty="0">
              <a:solidFill>
                <a:srgbClr val="222268"/>
              </a:solidFill>
              <a:latin typeface="Arial" charset="0"/>
            </a:endParaRPr>
          </a:p>
        </p:txBody>
      </p:sp>
      <p:sp>
        <p:nvSpPr>
          <p:cNvPr id="27650" name="Rectangle 718"/>
          <p:cNvSpPr>
            <a:spLocks noChangeArrowheads="1"/>
          </p:cNvSpPr>
          <p:nvPr/>
        </p:nvSpPr>
        <p:spPr bwMode="auto">
          <a:xfrm>
            <a:off x="0" y="0"/>
            <a:ext cx="9144000" cy="5588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lIns="92075" tIns="46038" rIns="92075" bIns="46038" anchor="ctr"/>
          <a:lstStyle/>
          <a:p>
            <a:pPr algn="r" defTabSz="785813"/>
            <a:r>
              <a:rPr lang="es-MX" sz="3200" b="1" dirty="0" smtClean="0">
                <a:solidFill>
                  <a:srgbClr val="222268"/>
                </a:solidFill>
                <a:latin typeface="Arial" charset="0"/>
              </a:rPr>
              <a:t>Asignación 7a</a:t>
            </a:r>
            <a:endParaRPr lang="es-MX" sz="3200" b="1" dirty="0">
              <a:solidFill>
                <a:srgbClr val="222268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44563802-DF29-AA4E-9E7E-681CAFA00CC9}" type="slidenum">
              <a:rPr lang="es-MX" smtClean="0"/>
              <a:pPr>
                <a:defRPr/>
              </a:pPr>
              <a:t>36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37028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18"/>
          <p:cNvSpPr>
            <a:spLocks noChangeArrowheads="1"/>
          </p:cNvSpPr>
          <p:nvPr/>
        </p:nvSpPr>
        <p:spPr bwMode="auto">
          <a:xfrm>
            <a:off x="0" y="0"/>
            <a:ext cx="9144000" cy="5588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lIns="92075" tIns="46038" rIns="92075" bIns="46038" anchor="ctr"/>
          <a:lstStyle/>
          <a:p>
            <a:pPr algn="r" defTabSz="785813"/>
            <a:r>
              <a:rPr lang="es-MX" sz="3200" b="1" dirty="0">
                <a:solidFill>
                  <a:srgbClr val="222268"/>
                </a:solidFill>
                <a:latin typeface="Arial" charset="0"/>
              </a:rPr>
              <a:t>L</a:t>
            </a:r>
            <a:r>
              <a:rPr lang="es-MX" sz="3200" b="1" dirty="0" smtClean="0">
                <a:solidFill>
                  <a:srgbClr val="222268"/>
                </a:solidFill>
                <a:latin typeface="Arial" charset="0"/>
              </a:rPr>
              <a:t>os resultados 3ª vez </a:t>
            </a:r>
            <a:endParaRPr lang="es-MX" sz="3200" b="1" dirty="0">
              <a:solidFill>
                <a:srgbClr val="222268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44563802-DF29-AA4E-9E7E-681CAFA00CC9}" type="slidenum">
              <a:rPr lang="es-MX" smtClean="0"/>
              <a:pPr>
                <a:defRPr/>
              </a:pPr>
              <a:t>37</a:t>
            </a:fld>
            <a:endParaRPr lang="es-MX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770487"/>
              </p:ext>
            </p:extLst>
          </p:nvPr>
        </p:nvGraphicFramePr>
        <p:xfrm>
          <a:off x="315736" y="603105"/>
          <a:ext cx="8353778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77572"/>
                <a:gridCol w="2276206"/>
              </a:tblGrid>
              <a:tr h="6461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O" sz="2800" b="1" dirty="0" smtClean="0">
                          <a:solidFill>
                            <a:srgbClr val="000090"/>
                          </a:solidFill>
                          <a:latin typeface="+mn-lt"/>
                        </a:rPr>
                        <a:t>Numero del equipos</a:t>
                      </a:r>
                      <a:endParaRPr lang="es-CO" sz="2800" b="1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O" sz="2800" b="1" dirty="0" smtClean="0">
                          <a:solidFill>
                            <a:srgbClr val="000090"/>
                          </a:solidFill>
                          <a:latin typeface="+mn-lt"/>
                        </a:rPr>
                        <a:t>     12</a:t>
                      </a:r>
                      <a:endParaRPr lang="es-CO" sz="2800" b="1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1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O" sz="2800" b="1" dirty="0" smtClean="0">
                          <a:solidFill>
                            <a:srgbClr val="000090"/>
                          </a:solidFill>
                          <a:latin typeface="+mn-lt"/>
                        </a:rPr>
                        <a:t>Número de coches producidos / equipo</a:t>
                      </a:r>
                      <a:endParaRPr lang="es-CO" sz="2800" b="1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O" sz="2800" b="1" dirty="0" smtClean="0">
                          <a:solidFill>
                            <a:srgbClr val="000090"/>
                          </a:solidFill>
                          <a:latin typeface="+mn-lt"/>
                        </a:rPr>
                        <a:t> ~  3,7</a:t>
                      </a:r>
                      <a:endParaRPr lang="es-CO" sz="2800" b="1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1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O" sz="2800" b="1" dirty="0" smtClean="0">
                          <a:solidFill>
                            <a:srgbClr val="000090"/>
                          </a:solidFill>
                          <a:latin typeface="+mn-lt"/>
                        </a:rPr>
                        <a:t>Número de coches conforme al dibujo</a:t>
                      </a:r>
                      <a:endParaRPr lang="es-CO" sz="2800" b="1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O" sz="2800" b="1" dirty="0" smtClean="0">
                          <a:solidFill>
                            <a:srgbClr val="000090"/>
                          </a:solidFill>
                          <a:latin typeface="+mn-lt"/>
                        </a:rPr>
                        <a:t> ~  2,7</a:t>
                      </a:r>
                      <a:endParaRPr lang="es-CO" sz="2800" b="1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37202858"/>
              </p:ext>
            </p:extLst>
          </p:nvPr>
        </p:nvGraphicFramePr>
        <p:xfrm>
          <a:off x="2070351" y="3057025"/>
          <a:ext cx="5652397" cy="3640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0475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56"/>
            <a:ext cx="9144000" cy="1470025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s-CO" sz="3600" dirty="0" smtClean="0">
                <a:solidFill>
                  <a:srgbClr val="000090"/>
                </a:solidFill>
              </a:rPr>
              <a:t>Puntos de aprendizaje al fin del taller:</a:t>
            </a:r>
            <a:br>
              <a:rPr lang="es-CO" sz="3600" dirty="0" smtClean="0">
                <a:solidFill>
                  <a:srgbClr val="000090"/>
                </a:solidFill>
              </a:rPr>
            </a:br>
            <a:r>
              <a:rPr lang="es-CO" sz="3600" dirty="0" smtClean="0">
                <a:solidFill>
                  <a:srgbClr val="000090"/>
                </a:solidFill>
              </a:rPr>
              <a:t>“La mejora de los procesos – Un ejemplo real”</a:t>
            </a:r>
            <a:endParaRPr lang="es-CO" sz="3600" dirty="0">
              <a:solidFill>
                <a:srgbClr val="000090"/>
              </a:solidFill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257764" y="2425719"/>
            <a:ext cx="3638157" cy="3766993"/>
          </a:xfrm>
          <a:prstGeom prst="foldedCorne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O" sz="2800" dirty="0" smtClean="0">
              <a:solidFill>
                <a:srgbClr val="000090"/>
              </a:solidFill>
            </a:endParaRPr>
          </a:p>
          <a:p>
            <a:pPr algn="ctr"/>
            <a:r>
              <a:rPr lang="es-CO" sz="2800" dirty="0" smtClean="0">
                <a:solidFill>
                  <a:srgbClr val="000090"/>
                </a:solidFill>
              </a:rPr>
              <a:t>Puntos de aprendizaje:</a:t>
            </a:r>
          </a:p>
          <a:p>
            <a:pPr algn="ctr"/>
            <a:endParaRPr lang="es-CO" sz="2800" dirty="0">
              <a:solidFill>
                <a:srgbClr val="000090"/>
              </a:solidFill>
            </a:endParaRPr>
          </a:p>
          <a:p>
            <a:pPr marL="185738" indent="-185738">
              <a:buFont typeface="Arial"/>
              <a:buChar char="•"/>
            </a:pPr>
            <a:r>
              <a:rPr lang="es-CO" sz="2800" dirty="0" smtClean="0">
                <a:solidFill>
                  <a:srgbClr val="000090"/>
                </a:solidFill>
              </a:rPr>
              <a:t>Habilidad</a:t>
            </a:r>
          </a:p>
          <a:p>
            <a:pPr marL="185738" indent="-185738">
              <a:buFont typeface="Arial"/>
              <a:buChar char="•"/>
            </a:pPr>
            <a:r>
              <a:rPr lang="es-CO" sz="2800" dirty="0" smtClean="0">
                <a:solidFill>
                  <a:srgbClr val="000090"/>
                </a:solidFill>
              </a:rPr>
              <a:t>Planeación</a:t>
            </a:r>
            <a:endParaRPr lang="es-CO" sz="2800" dirty="0">
              <a:solidFill>
                <a:srgbClr val="000090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4938441" y="2392615"/>
            <a:ext cx="3638157" cy="3800097"/>
          </a:xfrm>
          <a:prstGeom prst="foldedCorne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O" sz="2800" dirty="0" smtClean="0">
              <a:solidFill>
                <a:srgbClr val="000090"/>
              </a:solidFill>
            </a:endParaRPr>
          </a:p>
          <a:p>
            <a:pPr algn="ctr"/>
            <a:r>
              <a:rPr lang="es-CO" sz="2800" dirty="0" smtClean="0">
                <a:solidFill>
                  <a:srgbClr val="000090"/>
                </a:solidFill>
              </a:rPr>
              <a:t>Puntos de aprendizaje:</a:t>
            </a:r>
          </a:p>
          <a:p>
            <a:pPr algn="ctr"/>
            <a:endParaRPr lang="es-CO" sz="2800" dirty="0">
              <a:solidFill>
                <a:srgbClr val="000090"/>
              </a:solidFill>
            </a:endParaRPr>
          </a:p>
          <a:p>
            <a:pPr marL="357188" indent="-357188">
              <a:buFont typeface="+mj-lt"/>
              <a:buAutoNum type="arabicPeriod"/>
            </a:pPr>
            <a:r>
              <a:rPr lang="es-CO" sz="2800" dirty="0" smtClean="0">
                <a:solidFill>
                  <a:srgbClr val="000090"/>
                </a:solidFill>
              </a:rPr>
              <a:t>Analisis</a:t>
            </a:r>
          </a:p>
          <a:p>
            <a:pPr marL="357188" indent="-357188">
              <a:buFont typeface="+mj-lt"/>
              <a:buAutoNum type="arabicPeriod"/>
            </a:pPr>
            <a:r>
              <a:rPr lang="es-CO" sz="2800" dirty="0" smtClean="0">
                <a:solidFill>
                  <a:srgbClr val="000090"/>
                </a:solidFill>
              </a:rPr>
              <a:t>Planeación</a:t>
            </a:r>
          </a:p>
          <a:p>
            <a:pPr marL="357188" indent="-357188">
              <a:buFont typeface="+mj-lt"/>
              <a:buAutoNum type="arabicPeriod"/>
            </a:pPr>
            <a:r>
              <a:rPr lang="es-CO" sz="2800" dirty="0" smtClean="0">
                <a:solidFill>
                  <a:srgbClr val="000090"/>
                </a:solidFill>
              </a:rPr>
              <a:t>Comunicación</a:t>
            </a:r>
          </a:p>
        </p:txBody>
      </p:sp>
    </p:spTree>
    <p:extLst>
      <p:ext uri="{BB962C8B-B14F-4D97-AF65-F5344CB8AC3E}">
        <p14:creationId xmlns:p14="http://schemas.microsoft.com/office/powerpoint/2010/main" val="269775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56"/>
            <a:ext cx="9144000" cy="1470025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s-CO" sz="3600" dirty="0" smtClean="0">
                <a:solidFill>
                  <a:srgbClr val="000090"/>
                </a:solidFill>
              </a:rPr>
              <a:t>Puntos de aprendizaje al fin del taller:</a:t>
            </a:r>
            <a:br>
              <a:rPr lang="es-CO" sz="3600" dirty="0" smtClean="0">
                <a:solidFill>
                  <a:srgbClr val="000090"/>
                </a:solidFill>
              </a:rPr>
            </a:br>
            <a:r>
              <a:rPr lang="es-CO" sz="3600" dirty="0" smtClean="0">
                <a:solidFill>
                  <a:srgbClr val="000090"/>
                </a:solidFill>
              </a:rPr>
              <a:t>“La mejora de los procesos – Un ejemplo real”</a:t>
            </a:r>
            <a:endParaRPr lang="es-CO" sz="3600" dirty="0">
              <a:solidFill>
                <a:srgbClr val="000090"/>
              </a:solidFill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385311" y="2701102"/>
            <a:ext cx="3853110" cy="3548685"/>
          </a:xfrm>
          <a:prstGeom prst="foldedCorner">
            <a:avLst/>
          </a:prstGeom>
          <a:solidFill>
            <a:srgbClr val="96FF7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O" sz="2400" dirty="0" smtClean="0">
              <a:solidFill>
                <a:srgbClr val="000090"/>
              </a:solidFill>
            </a:endParaRPr>
          </a:p>
          <a:p>
            <a:pPr algn="ctr"/>
            <a:r>
              <a:rPr lang="es-CO" sz="2400" dirty="0" smtClean="0">
                <a:solidFill>
                  <a:srgbClr val="000090"/>
                </a:solidFill>
              </a:rPr>
              <a:t>Puntos de aprendizaje:</a:t>
            </a:r>
          </a:p>
          <a:p>
            <a:pPr algn="ctr"/>
            <a:endParaRPr lang="es-CO" sz="2400" dirty="0">
              <a:solidFill>
                <a:srgbClr val="000090"/>
              </a:solidFill>
            </a:endParaRPr>
          </a:p>
          <a:p>
            <a:pPr marL="185738" indent="-185738">
              <a:buFont typeface="Arial"/>
              <a:buChar char="•"/>
            </a:pPr>
            <a:r>
              <a:rPr lang="es-CO" sz="2400" dirty="0" smtClean="0">
                <a:solidFill>
                  <a:srgbClr val="000090"/>
                </a:solidFill>
              </a:rPr>
              <a:t>Compartir información entre los colaboradores a través de la estandardazacion de la documentacion.</a:t>
            </a:r>
            <a:endParaRPr lang="es-CO" sz="2400" dirty="0">
              <a:solidFill>
                <a:srgbClr val="000090"/>
              </a:solidFill>
            </a:endParaRPr>
          </a:p>
        </p:txBody>
      </p:sp>
      <p:sp>
        <p:nvSpPr>
          <p:cNvPr id="7" name="Folded Corner 6"/>
          <p:cNvSpPr/>
          <p:nvPr/>
        </p:nvSpPr>
        <p:spPr>
          <a:xfrm>
            <a:off x="4933117" y="2701102"/>
            <a:ext cx="3853110" cy="3548685"/>
          </a:xfrm>
          <a:prstGeom prst="foldedCorner">
            <a:avLst/>
          </a:prstGeom>
          <a:solidFill>
            <a:srgbClr val="96FF7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O" sz="2400" dirty="0" smtClean="0">
              <a:solidFill>
                <a:srgbClr val="000090"/>
              </a:solidFill>
            </a:endParaRPr>
          </a:p>
          <a:p>
            <a:pPr algn="ctr"/>
            <a:r>
              <a:rPr lang="es-CO" sz="2400" dirty="0" smtClean="0">
                <a:solidFill>
                  <a:srgbClr val="000090"/>
                </a:solidFill>
              </a:rPr>
              <a:t>Puntos de aprendizaje:</a:t>
            </a:r>
          </a:p>
          <a:p>
            <a:pPr algn="ctr"/>
            <a:endParaRPr lang="es-CO" sz="2400" dirty="0">
              <a:solidFill>
                <a:srgbClr val="000090"/>
              </a:solidFill>
            </a:endParaRPr>
          </a:p>
          <a:p>
            <a:pPr marL="185738" indent="-185738">
              <a:buFont typeface="Arial"/>
              <a:buChar char="•"/>
            </a:pPr>
            <a:r>
              <a:rPr lang="es-CO" sz="2400" dirty="0" smtClean="0">
                <a:solidFill>
                  <a:srgbClr val="000090"/>
                </a:solidFill>
              </a:rPr>
              <a:t>Utilizar las oportunidades de mejora para seguir incrementando el complimiento de requisitos..</a:t>
            </a:r>
            <a:endParaRPr lang="es-CO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310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18"/>
          <p:cNvSpPr>
            <a:spLocks noChangeArrowheads="1"/>
          </p:cNvSpPr>
          <p:nvPr/>
        </p:nvSpPr>
        <p:spPr bwMode="auto">
          <a:xfrm>
            <a:off x="0" y="0"/>
            <a:ext cx="9144000" cy="558800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r" defTabSz="785813"/>
            <a:r>
              <a:rPr lang="es-MX" sz="3200" b="1" dirty="0" smtClean="0">
                <a:solidFill>
                  <a:srgbClr val="262673"/>
                </a:solidFill>
                <a:latin typeface="Arial" charset="0"/>
              </a:rPr>
              <a:t>Introducción en la simulación</a:t>
            </a:r>
            <a:endParaRPr lang="es-MX" sz="3200" b="1" dirty="0">
              <a:solidFill>
                <a:srgbClr val="26267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596" y="733779"/>
            <a:ext cx="8966626" cy="44012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MX" sz="2800" b="1" dirty="0" smtClean="0">
                <a:solidFill>
                  <a:srgbClr val="000090"/>
                </a:solidFill>
                <a:latin typeface="+mn-lt"/>
              </a:rPr>
              <a:t>¿Qué vamos a hacer?</a:t>
            </a:r>
            <a:br>
              <a:rPr lang="es-MX" sz="2800" b="1" dirty="0" smtClean="0">
                <a:solidFill>
                  <a:srgbClr val="000090"/>
                </a:solidFill>
                <a:latin typeface="+mn-lt"/>
              </a:rPr>
            </a:br>
            <a:r>
              <a:rPr lang="es-MX" sz="2800" dirty="0" smtClean="0">
                <a:solidFill>
                  <a:srgbClr val="000090"/>
                </a:solidFill>
                <a:latin typeface="+mn-lt"/>
              </a:rPr>
              <a:t>Producir coches en una fabrica (nuestro proceso).</a:t>
            </a:r>
          </a:p>
          <a:p>
            <a:r>
              <a:rPr lang="es-MX" sz="2800" dirty="0" smtClean="0">
                <a:solidFill>
                  <a:srgbClr val="000090"/>
                </a:solidFill>
                <a:latin typeface="+mn-lt"/>
              </a:rPr>
              <a:t>Simular la mejora de este proceso.</a:t>
            </a:r>
          </a:p>
          <a:p>
            <a:endParaRPr lang="es-MX" sz="2800" dirty="0" smtClean="0">
              <a:solidFill>
                <a:srgbClr val="000090"/>
              </a:solidFill>
              <a:latin typeface="+mn-lt"/>
            </a:endParaRPr>
          </a:p>
          <a:p>
            <a:r>
              <a:rPr lang="es-MX" sz="2800" b="1" dirty="0" smtClean="0">
                <a:solidFill>
                  <a:srgbClr val="000090"/>
                </a:solidFill>
                <a:latin typeface="+mn-lt"/>
              </a:rPr>
              <a:t>Algunas reglas de este taller:</a:t>
            </a:r>
          </a:p>
          <a:p>
            <a:pPr marL="352425" indent="-352425">
              <a:buFont typeface="Arial"/>
              <a:buChar char="•"/>
            </a:pPr>
            <a:r>
              <a:rPr lang="es-MX" sz="2800" dirty="0" smtClean="0">
                <a:solidFill>
                  <a:srgbClr val="000090"/>
                </a:solidFill>
                <a:latin typeface="+mn-lt"/>
              </a:rPr>
              <a:t>Los equipos van a trabajar en dos subgrupos:</a:t>
            </a:r>
          </a:p>
          <a:p>
            <a:pPr marL="809625" lvl="3" indent="-352425">
              <a:buFont typeface="Arial"/>
              <a:buChar char="•"/>
            </a:pPr>
            <a:r>
              <a:rPr lang="es-MX" sz="2800" dirty="0" smtClean="0">
                <a:solidFill>
                  <a:srgbClr val="000090"/>
                </a:solidFill>
                <a:latin typeface="+mn-lt"/>
              </a:rPr>
              <a:t>Cuatro </a:t>
            </a:r>
            <a:r>
              <a:rPr lang="es-MX" sz="2800" b="1" dirty="0" smtClean="0">
                <a:solidFill>
                  <a:srgbClr val="FF0000"/>
                </a:solidFill>
                <a:latin typeface="+mn-lt"/>
              </a:rPr>
              <a:t>operadores</a:t>
            </a:r>
            <a:r>
              <a:rPr lang="es-MX" sz="2800" dirty="0" smtClean="0">
                <a:solidFill>
                  <a:srgbClr val="000090"/>
                </a:solidFill>
                <a:latin typeface="+mn-lt"/>
              </a:rPr>
              <a:t> y cuatro </a:t>
            </a:r>
            <a:r>
              <a:rPr lang="es-MX" sz="2800" b="1" dirty="0" smtClean="0">
                <a:solidFill>
                  <a:srgbClr val="000090"/>
                </a:solidFill>
                <a:latin typeface="+mn-lt"/>
              </a:rPr>
              <a:t>observadores</a:t>
            </a:r>
            <a:r>
              <a:rPr lang="es-MX" sz="2800" dirty="0" smtClean="0">
                <a:solidFill>
                  <a:srgbClr val="000090"/>
                </a:solidFill>
                <a:latin typeface="+mn-lt"/>
              </a:rPr>
              <a:t>.</a:t>
            </a:r>
          </a:p>
          <a:p>
            <a:pPr marL="809625" lvl="3" indent="-352425">
              <a:buFont typeface="Arial"/>
              <a:buChar char="•"/>
            </a:pPr>
            <a:r>
              <a:rPr lang="es-MX" sz="2800" dirty="0" smtClean="0">
                <a:solidFill>
                  <a:srgbClr val="000090"/>
                </a:solidFill>
                <a:latin typeface="+mn-lt"/>
              </a:rPr>
              <a:t>Los observadores son solamente observadores.</a:t>
            </a:r>
          </a:p>
          <a:p>
            <a:pPr marL="352425" indent="-352425">
              <a:buFont typeface="Arial"/>
              <a:buChar char="•"/>
            </a:pPr>
            <a:r>
              <a:rPr lang="es-MX" sz="2800" dirty="0" smtClean="0">
                <a:solidFill>
                  <a:srgbClr val="000090"/>
                </a:solidFill>
                <a:latin typeface="+mn-lt"/>
              </a:rPr>
              <a:t>Empiezan y finalizan los actividades exactamente </a:t>
            </a:r>
            <a:br>
              <a:rPr lang="es-MX" sz="2800" dirty="0" smtClean="0">
                <a:solidFill>
                  <a:srgbClr val="000090"/>
                </a:solidFill>
                <a:latin typeface="+mn-lt"/>
              </a:rPr>
            </a:br>
            <a:r>
              <a:rPr lang="es-MX" sz="2800" dirty="0" smtClean="0">
                <a:solidFill>
                  <a:srgbClr val="000090"/>
                </a:solidFill>
                <a:latin typeface="+mn-lt"/>
              </a:rPr>
              <a:t>a tiempo.</a:t>
            </a:r>
          </a:p>
          <a:p>
            <a:pPr marL="352425" indent="-352425">
              <a:buFont typeface="Arial"/>
              <a:buChar char="•"/>
            </a:pPr>
            <a:r>
              <a:rPr lang="es-MX" sz="2800" dirty="0" smtClean="0">
                <a:solidFill>
                  <a:srgbClr val="000090"/>
                </a:solidFill>
                <a:latin typeface="+mn-lt"/>
              </a:rPr>
              <a:t>Líderes de los subgrupos van a tomar decisiones cuando sea necesario.   </a:t>
            </a:r>
            <a:endParaRPr lang="es-MX" sz="2800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2964E6F7-6F6C-7642-AD7C-E1649E7CFD47}" type="slidenum">
              <a:rPr lang="es-MX" smtClean="0"/>
              <a:pPr>
                <a:defRPr/>
              </a:pPr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908882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56"/>
            <a:ext cx="9144000" cy="1470025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s-CO" sz="3600" dirty="0" smtClean="0">
                <a:solidFill>
                  <a:srgbClr val="000090"/>
                </a:solidFill>
              </a:rPr>
              <a:t>Puntos de aprendizaje al fin del taller:</a:t>
            </a:r>
            <a:br>
              <a:rPr lang="es-CO" sz="3600" dirty="0" smtClean="0">
                <a:solidFill>
                  <a:srgbClr val="000090"/>
                </a:solidFill>
              </a:rPr>
            </a:br>
            <a:r>
              <a:rPr lang="es-CO" sz="3600" dirty="0" smtClean="0">
                <a:solidFill>
                  <a:srgbClr val="000090"/>
                </a:solidFill>
              </a:rPr>
              <a:t>“La mejora de los procesos – Un ejemplo real”</a:t>
            </a:r>
            <a:endParaRPr lang="es-CO" sz="3600" dirty="0">
              <a:solidFill>
                <a:srgbClr val="000090"/>
              </a:solidFill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536041" y="1503390"/>
            <a:ext cx="8069233" cy="5354610"/>
          </a:xfrm>
          <a:prstGeom prst="foldedCorne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CO" sz="2800" dirty="0" smtClean="0">
                <a:solidFill>
                  <a:srgbClr val="000090"/>
                </a:solidFill>
              </a:rPr>
              <a:t>Conclusiones:</a:t>
            </a:r>
          </a:p>
          <a:p>
            <a:pPr marL="812800" indent="-455613"/>
            <a:r>
              <a:rPr lang="es-CO" sz="2800" dirty="0" smtClean="0">
                <a:solidFill>
                  <a:srgbClr val="000090"/>
                </a:solidFill>
              </a:rPr>
              <a:t>A) La mejora se debe plantear desde:</a:t>
            </a:r>
          </a:p>
          <a:p>
            <a:pPr marL="1270000" lvl="1" indent="-455613">
              <a:buFont typeface="Arial"/>
              <a:buChar char="•"/>
            </a:pPr>
            <a:r>
              <a:rPr lang="es-CO" sz="2800" dirty="0" smtClean="0">
                <a:solidFill>
                  <a:srgbClr val="000090"/>
                </a:solidFill>
              </a:rPr>
              <a:t>Conocimiento del proceso</a:t>
            </a:r>
          </a:p>
          <a:p>
            <a:pPr marL="1270000" lvl="1" indent="-455613">
              <a:buFont typeface="Arial"/>
              <a:buChar char="•"/>
            </a:pPr>
            <a:r>
              <a:rPr lang="es-CO" sz="2800" dirty="0" smtClean="0">
                <a:solidFill>
                  <a:srgbClr val="000090"/>
                </a:solidFill>
              </a:rPr>
              <a:t>Planificación de las actividades del proceso</a:t>
            </a:r>
          </a:p>
          <a:p>
            <a:pPr marL="812800" indent="-455613">
              <a:buFont typeface="Arial"/>
              <a:buChar char="•"/>
            </a:pPr>
            <a:endParaRPr lang="es-CO" sz="2800" dirty="0">
              <a:solidFill>
                <a:srgbClr val="000090"/>
              </a:solidFill>
            </a:endParaRPr>
          </a:p>
          <a:p>
            <a:pPr marL="812800" indent="-455613"/>
            <a:r>
              <a:rPr lang="es-CO" sz="2800" dirty="0" smtClean="0">
                <a:solidFill>
                  <a:srgbClr val="000090"/>
                </a:solidFill>
              </a:rPr>
              <a:t>B) Aspectos criticos:</a:t>
            </a:r>
          </a:p>
          <a:p>
            <a:pPr marL="1270000" lvl="1" indent="-455613">
              <a:buFont typeface="Arial"/>
              <a:buChar char="•"/>
            </a:pPr>
            <a:r>
              <a:rPr lang="es-CO" sz="2800" dirty="0" smtClean="0">
                <a:solidFill>
                  <a:srgbClr val="000090"/>
                </a:solidFill>
              </a:rPr>
              <a:t>Definición y limitación</a:t>
            </a:r>
          </a:p>
          <a:p>
            <a:pPr marL="1270000" lvl="1" indent="-455613">
              <a:buFont typeface="Arial"/>
              <a:buChar char="•"/>
            </a:pPr>
            <a:r>
              <a:rPr lang="es-CO" sz="2800" dirty="0" smtClean="0">
                <a:solidFill>
                  <a:srgbClr val="000090"/>
                </a:solidFill>
              </a:rPr>
              <a:t>Preparación</a:t>
            </a:r>
          </a:p>
          <a:p>
            <a:pPr marL="1270000" lvl="1" indent="-455613">
              <a:buFont typeface="Arial"/>
              <a:buChar char="•"/>
            </a:pPr>
            <a:r>
              <a:rPr lang="es-CO" sz="2800" dirty="0" smtClean="0">
                <a:solidFill>
                  <a:srgbClr val="000090"/>
                </a:solidFill>
              </a:rPr>
              <a:t>Visualisación</a:t>
            </a:r>
          </a:p>
          <a:p>
            <a:pPr marL="1270000" lvl="1" indent="-455613">
              <a:buFont typeface="Arial"/>
              <a:buChar char="•"/>
            </a:pPr>
            <a:r>
              <a:rPr lang="es-CO" sz="2800" dirty="0" smtClean="0">
                <a:solidFill>
                  <a:srgbClr val="000090"/>
                </a:solidFill>
              </a:rPr>
              <a:t>Medición ????</a:t>
            </a:r>
          </a:p>
          <a:p>
            <a:pPr marL="1270000" lvl="1" indent="-455613">
              <a:buFont typeface="Arial"/>
              <a:buChar char="•"/>
            </a:pPr>
            <a:r>
              <a:rPr lang="es-CO" sz="2800" dirty="0" smtClean="0">
                <a:solidFill>
                  <a:srgbClr val="000090"/>
                </a:solidFill>
              </a:rPr>
              <a:t>Colaboración y auto-evaluación</a:t>
            </a:r>
          </a:p>
          <a:p>
            <a:pPr marL="1270000" lvl="1" indent="-455613">
              <a:buFont typeface="Arial"/>
              <a:buChar char="•"/>
            </a:pPr>
            <a:r>
              <a:rPr lang="es-CO" sz="2800" dirty="0" smtClean="0">
                <a:solidFill>
                  <a:srgbClr val="000090"/>
                </a:solidFill>
              </a:rPr>
              <a:t>Aprendizaje</a:t>
            </a:r>
          </a:p>
          <a:p>
            <a:pPr algn="ctr"/>
            <a:endParaRPr lang="es-CO" sz="2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202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405188"/>
          </a:xfrm>
          <a:solidFill>
            <a:srgbClr val="00FF00"/>
          </a:solidFill>
        </p:spPr>
        <p:txBody>
          <a:bodyPr lIns="92075" tIns="46038" rIns="92075" bIns="46038"/>
          <a:lstStyle/>
          <a:p>
            <a:pPr defTabSz="785813"/>
            <a:r>
              <a:rPr lang="es-MX" sz="4800" b="1" dirty="0" smtClean="0">
                <a:solidFill>
                  <a:srgbClr val="222268"/>
                </a:solidFill>
                <a:latin typeface="Arial" charset="0"/>
              </a:rPr>
              <a:t>¿Preguntas?</a:t>
            </a:r>
            <a:endParaRPr lang="es-MX" sz="4800" b="1" dirty="0">
              <a:solidFill>
                <a:srgbClr val="222268"/>
              </a:solidFill>
              <a:latin typeface="Arial" charset="0"/>
            </a:endParaRPr>
          </a:p>
        </p:txBody>
      </p:sp>
      <p:sp>
        <p:nvSpPr>
          <p:cNvPr id="82946" name="Tekstvak 5"/>
          <p:cNvSpPr txBox="1">
            <a:spLocks noChangeArrowheads="1"/>
          </p:cNvSpPr>
          <p:nvPr/>
        </p:nvSpPr>
        <p:spPr bwMode="auto">
          <a:xfrm>
            <a:off x="862013" y="4578350"/>
            <a:ext cx="75850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MX" sz="4800" b="1" dirty="0" smtClean="0">
                <a:solidFill>
                  <a:srgbClr val="222268"/>
                </a:solidFill>
                <a:latin typeface="Arial" charset="0"/>
              </a:rPr>
              <a:t>Gracias por su atención!</a:t>
            </a:r>
            <a:endParaRPr lang="es-MX" sz="4800" b="1" dirty="0">
              <a:solidFill>
                <a:srgbClr val="222268"/>
              </a:solidFill>
              <a:latin typeface="Arial" charset="0"/>
            </a:endParaRPr>
          </a:p>
        </p:txBody>
      </p:sp>
      <p:sp>
        <p:nvSpPr>
          <p:cNvPr id="82947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6DC545F4-8E01-C34B-A797-F5237D8E6E88}" type="slidenum">
              <a:rPr lang="es-MX" sz="1400" smtClean="0">
                <a:latin typeface="Arial" charset="0"/>
              </a:rPr>
              <a:pPr eaLnBrk="1" hangingPunct="1"/>
              <a:t>41</a:t>
            </a:fld>
            <a:endParaRPr lang="es-MX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674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1444"/>
          </a:xfrm>
          <a:solidFill>
            <a:srgbClr val="00FF00"/>
          </a:solidFill>
        </p:spPr>
        <p:txBody>
          <a:bodyPr lIns="92075" tIns="46038" rIns="92075" bIns="46038"/>
          <a:lstStyle/>
          <a:p>
            <a:pPr algn="r" defTabSz="785813"/>
            <a:r>
              <a:rPr lang="es-CO" sz="3200" b="1" dirty="0" smtClean="0">
                <a:solidFill>
                  <a:srgbClr val="222268"/>
                </a:solidFill>
                <a:latin typeface="Arial" charset="0"/>
              </a:rPr>
              <a:t>Información </a:t>
            </a:r>
            <a:r>
              <a:rPr lang="es-CO" sz="3200" b="1" dirty="0">
                <a:solidFill>
                  <a:srgbClr val="222268"/>
                </a:solidFill>
                <a:latin typeface="Arial" charset="0"/>
              </a:rPr>
              <a:t>de contacto</a:t>
            </a:r>
          </a:p>
        </p:txBody>
      </p:sp>
      <p:sp>
        <p:nvSpPr>
          <p:cNvPr id="84995" name="Tekstvak 7"/>
          <p:cNvSpPr txBox="1">
            <a:spLocks noChangeArrowheads="1"/>
          </p:cNvSpPr>
          <p:nvPr/>
        </p:nvSpPr>
        <p:spPr bwMode="auto">
          <a:xfrm>
            <a:off x="1354666" y="1164702"/>
            <a:ext cx="7312026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endParaRPr lang="en-US" dirty="0">
              <a:solidFill>
                <a:srgbClr val="2D2D8A"/>
              </a:solidFill>
              <a:latin typeface="Arial" charset="0"/>
            </a:endParaRPr>
          </a:p>
          <a:p>
            <a:pPr eaLnBrk="1" hangingPunct="1"/>
            <a:r>
              <a:rPr lang="en-US" sz="3200" b="1" i="1" dirty="0" smtClean="0">
                <a:solidFill>
                  <a:srgbClr val="FF6600"/>
                </a:solidFill>
                <a:latin typeface="Arial" charset="0"/>
              </a:rPr>
              <a:t>ActinQ</a:t>
            </a:r>
          </a:p>
          <a:p>
            <a:pPr eaLnBrk="1" hangingPunct="1"/>
            <a:r>
              <a:rPr lang="en-US" b="1" dirty="0">
                <a:solidFill>
                  <a:srgbClr val="FF6600"/>
                </a:solidFill>
                <a:latin typeface="Arial" charset="0"/>
              </a:rPr>
              <a:t/>
            </a:r>
            <a:br>
              <a:rPr lang="en-US" b="1" dirty="0">
                <a:solidFill>
                  <a:srgbClr val="FF6600"/>
                </a:solidFill>
                <a:latin typeface="Arial" charset="0"/>
              </a:rPr>
            </a:br>
            <a:r>
              <a:rPr lang="es-CO" dirty="0">
                <a:solidFill>
                  <a:srgbClr val="000090"/>
                </a:solidFill>
                <a:latin typeface="Arial" charset="0"/>
              </a:rPr>
              <a:t>consultoría, entrenamiento y auditoría en la calidad</a:t>
            </a:r>
          </a:p>
          <a:p>
            <a:pPr eaLnBrk="1" hangingPunct="1"/>
            <a:endParaRPr lang="es-CO" dirty="0">
              <a:solidFill>
                <a:srgbClr val="DA8200"/>
              </a:solidFill>
              <a:latin typeface="Arial" charset="0"/>
            </a:endParaRPr>
          </a:p>
          <a:p>
            <a:pPr eaLnBrk="1" hangingPunct="1"/>
            <a:r>
              <a:rPr lang="es-CO" sz="2800" b="1" dirty="0">
                <a:solidFill>
                  <a:srgbClr val="000090"/>
                </a:solidFill>
                <a:latin typeface="Arial" charset="0"/>
              </a:rPr>
              <a:t>Bob Alisic</a:t>
            </a:r>
          </a:p>
          <a:p>
            <a:pPr eaLnBrk="1" hangingPunct="1"/>
            <a:endParaRPr lang="es-CO" dirty="0">
              <a:solidFill>
                <a:srgbClr val="222268"/>
              </a:solidFill>
              <a:latin typeface="Arial" charset="0"/>
            </a:endParaRPr>
          </a:p>
          <a:p>
            <a:pPr eaLnBrk="1" hangingPunct="1"/>
            <a:r>
              <a:rPr lang="es-CO" dirty="0">
                <a:solidFill>
                  <a:srgbClr val="000090"/>
                </a:solidFill>
                <a:latin typeface="Arial" charset="0"/>
              </a:rPr>
              <a:t>Celular:		</a:t>
            </a:r>
            <a:r>
              <a:rPr lang="es-CO" dirty="0" smtClean="0">
                <a:solidFill>
                  <a:srgbClr val="000090"/>
                </a:solidFill>
                <a:latin typeface="Arial" charset="0"/>
              </a:rPr>
              <a:t>               +</a:t>
            </a:r>
            <a:r>
              <a:rPr lang="es-CO" dirty="0">
                <a:solidFill>
                  <a:srgbClr val="000090"/>
                </a:solidFill>
                <a:latin typeface="Arial" charset="0"/>
              </a:rPr>
              <a:t>31 621 227 354</a:t>
            </a:r>
            <a:br>
              <a:rPr lang="es-CO" dirty="0">
                <a:solidFill>
                  <a:srgbClr val="000090"/>
                </a:solidFill>
                <a:latin typeface="Arial" charset="0"/>
              </a:rPr>
            </a:br>
            <a:endParaRPr lang="es-CO" dirty="0">
              <a:solidFill>
                <a:srgbClr val="000090"/>
              </a:solidFill>
              <a:latin typeface="Arial" charset="0"/>
            </a:endParaRPr>
          </a:p>
          <a:p>
            <a:pPr eaLnBrk="1" hangingPunct="1"/>
            <a:r>
              <a:rPr lang="es-CO" dirty="0">
                <a:solidFill>
                  <a:srgbClr val="000090"/>
                </a:solidFill>
                <a:latin typeface="Arial" charset="0"/>
              </a:rPr>
              <a:t>Correo electrónico:	</a:t>
            </a:r>
            <a:r>
              <a:rPr lang="es-CO" dirty="0" smtClean="0">
                <a:solidFill>
                  <a:srgbClr val="000090"/>
                </a:solidFill>
                <a:latin typeface="Arial" charset="0"/>
              </a:rPr>
              <a:t>     </a:t>
            </a:r>
            <a:r>
              <a:rPr lang="es-CO" dirty="0" smtClean="0">
                <a:solidFill>
                  <a:srgbClr val="000090"/>
                </a:solidFill>
                <a:latin typeface="Arial" charset="0"/>
                <a:hlinkClick r:id="rId3"/>
              </a:rPr>
              <a:t>bob.alisic</a:t>
            </a:r>
            <a:r>
              <a:rPr lang="es-CO" dirty="0">
                <a:solidFill>
                  <a:srgbClr val="000090"/>
                </a:solidFill>
                <a:latin typeface="Arial" charset="0"/>
                <a:hlinkClick r:id="rId3"/>
              </a:rPr>
              <a:t>@ActinQ.nl</a:t>
            </a:r>
            <a:r>
              <a:rPr lang="es-CO" dirty="0">
                <a:solidFill>
                  <a:srgbClr val="000090"/>
                </a:solidFill>
                <a:latin typeface="Arial" charset="0"/>
              </a:rPr>
              <a:t/>
            </a:r>
            <a:br>
              <a:rPr lang="es-CO" dirty="0">
                <a:solidFill>
                  <a:srgbClr val="000090"/>
                </a:solidFill>
                <a:latin typeface="Arial" charset="0"/>
              </a:rPr>
            </a:br>
            <a:endParaRPr lang="es-CO" dirty="0">
              <a:solidFill>
                <a:srgbClr val="000090"/>
              </a:solidFill>
              <a:latin typeface="Arial" charset="0"/>
            </a:endParaRPr>
          </a:p>
          <a:p>
            <a:pPr eaLnBrk="1" hangingPunct="1"/>
            <a:r>
              <a:rPr lang="es-CO" dirty="0">
                <a:solidFill>
                  <a:srgbClr val="000090"/>
                </a:solidFill>
                <a:latin typeface="Arial" charset="0"/>
              </a:rPr>
              <a:t>Sitio web:		</a:t>
            </a:r>
            <a:r>
              <a:rPr lang="es-CO" dirty="0" smtClean="0">
                <a:solidFill>
                  <a:srgbClr val="000090"/>
                </a:solidFill>
                <a:latin typeface="Arial" charset="0"/>
              </a:rPr>
              <a:t>                www.ActinQ.nl</a:t>
            </a:r>
            <a:endParaRPr lang="es-CO" dirty="0">
              <a:solidFill>
                <a:srgbClr val="000090"/>
              </a:solidFill>
              <a:latin typeface="Arial" charset="0"/>
            </a:endParaRPr>
          </a:p>
        </p:txBody>
      </p:sp>
      <p:sp>
        <p:nvSpPr>
          <p:cNvPr id="84996" name="Tijdelijke aanduiding voor dianummer 9"/>
          <p:cNvSpPr>
            <a:spLocks noGrp="1"/>
          </p:cNvSpPr>
          <p:nvPr>
            <p:ph type="sldNum" sz="quarter" idx="12"/>
          </p:nvPr>
        </p:nvSpPr>
        <p:spPr>
          <a:xfrm>
            <a:off x="7010400" y="6367639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 eaLnBrk="1" hangingPunct="1"/>
            <a:fld id="{67CB2178-619D-2F49-A2FC-90909A439661}" type="slidenum">
              <a:rPr lang="nl-NL" sz="1400">
                <a:latin typeface="Arial" charset="0"/>
              </a:rPr>
              <a:pPr eaLnBrk="1" hangingPunct="1"/>
              <a:t>42</a:t>
            </a:fld>
            <a:endParaRPr lang="nl-NL" sz="1400" dirty="0">
              <a:latin typeface="Arial" charset="0"/>
            </a:endParaRPr>
          </a:p>
        </p:txBody>
      </p:sp>
      <p:pic>
        <p:nvPicPr>
          <p:cNvPr id="4" name="Picture 3" descr="ActinQ logo V2.0 18-3-201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6856"/>
            <a:ext cx="1270000" cy="191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99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375" y="677863"/>
            <a:ext cx="8478838" cy="5345112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s-MX" sz="2400" b="1" dirty="0" smtClean="0">
                <a:solidFill>
                  <a:srgbClr val="222268"/>
                </a:solidFill>
                <a:latin typeface="Arial" charset="0"/>
              </a:rPr>
              <a:t>Producir 5 coches de LEGO  (1ª vez)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s-MX" sz="2400" b="1" dirty="0" smtClean="0">
                <a:solidFill>
                  <a:srgbClr val="222268"/>
                </a:solidFill>
                <a:latin typeface="Arial" charset="0"/>
              </a:rPr>
              <a:t>Objetivos: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lphaLcParenR"/>
            </a:pPr>
            <a:r>
              <a:rPr lang="es-MX" sz="2400" dirty="0" smtClean="0">
                <a:solidFill>
                  <a:srgbClr val="222268"/>
                </a:solidFill>
                <a:latin typeface="Arial" charset="0"/>
              </a:rPr>
              <a:t>Finalizar a tiempo todos los coches.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lphaLcParenR"/>
            </a:pPr>
            <a:r>
              <a:rPr lang="es-MX" sz="2400" dirty="0" smtClean="0">
                <a:solidFill>
                  <a:srgbClr val="222268"/>
                </a:solidFill>
                <a:latin typeface="Arial" charset="0"/>
              </a:rPr>
              <a:t>Todos los coches deben  tener conformidad con la especificación (dibujo).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s-MX" sz="2400" b="1" dirty="0" smtClean="0">
                <a:solidFill>
                  <a:srgbClr val="222268"/>
                </a:solidFill>
                <a:latin typeface="Arial" charset="0"/>
              </a:rPr>
              <a:t>Tiempo: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lphaLcParenR"/>
            </a:pPr>
            <a:r>
              <a:rPr lang="es-MX" sz="2400" dirty="0" smtClean="0">
                <a:solidFill>
                  <a:srgbClr val="222268"/>
                </a:solidFill>
                <a:latin typeface="Arial" charset="0"/>
              </a:rPr>
              <a:t>Para la preparación:   	  10 minutos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lphaLcParenR"/>
            </a:pPr>
            <a:r>
              <a:rPr lang="es-MX" sz="2400" dirty="0" smtClean="0">
                <a:solidFill>
                  <a:srgbClr val="222268"/>
                </a:solidFill>
                <a:latin typeface="Arial" charset="0"/>
              </a:rPr>
              <a:t>Para la producción:	        10 minutos</a:t>
            </a:r>
            <a:br>
              <a:rPr lang="es-MX" sz="2400" dirty="0" smtClean="0">
                <a:solidFill>
                  <a:srgbClr val="222268"/>
                </a:solidFill>
                <a:latin typeface="Arial" charset="0"/>
              </a:rPr>
            </a:br>
            <a:r>
              <a:rPr lang="es-MX" sz="2400" b="1" dirty="0" smtClean="0">
                <a:solidFill>
                  <a:srgbClr val="222268"/>
                </a:solidFill>
                <a:latin typeface="Arial" charset="0"/>
              </a:rPr>
              <a:t/>
            </a:r>
            <a:br>
              <a:rPr lang="es-MX" sz="2400" b="1" dirty="0" smtClean="0">
                <a:solidFill>
                  <a:srgbClr val="222268"/>
                </a:solidFill>
                <a:latin typeface="Arial" charset="0"/>
              </a:rPr>
            </a:br>
            <a:endParaRPr lang="es-MX" sz="2400" b="1" dirty="0">
              <a:solidFill>
                <a:srgbClr val="222268"/>
              </a:solidFill>
              <a:latin typeface="Arial" charset="0"/>
            </a:endParaRPr>
          </a:p>
        </p:txBody>
      </p:sp>
      <p:sp>
        <p:nvSpPr>
          <p:cNvPr id="27650" name="Rectangle 718"/>
          <p:cNvSpPr>
            <a:spLocks noChangeArrowheads="1"/>
          </p:cNvSpPr>
          <p:nvPr/>
        </p:nvSpPr>
        <p:spPr bwMode="auto">
          <a:xfrm>
            <a:off x="0" y="0"/>
            <a:ext cx="9144000" cy="5588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lIns="92075" tIns="46038" rIns="92075" bIns="46038" anchor="ctr"/>
          <a:lstStyle/>
          <a:p>
            <a:pPr algn="r" defTabSz="785813"/>
            <a:r>
              <a:rPr lang="es-MX" sz="3200" b="1" dirty="0" smtClean="0">
                <a:solidFill>
                  <a:srgbClr val="222268"/>
                </a:solidFill>
                <a:latin typeface="Arial" charset="0"/>
              </a:rPr>
              <a:t>Asignación </a:t>
            </a:r>
            <a:r>
              <a:rPr lang="es-MX" sz="3200" b="1" dirty="0">
                <a:solidFill>
                  <a:srgbClr val="222268"/>
                </a:solidFill>
                <a:latin typeface="Arial" charset="0"/>
              </a:rPr>
              <a:t>1</a:t>
            </a:r>
            <a:r>
              <a:rPr lang="es-MX" sz="3200" b="1" dirty="0" smtClean="0">
                <a:solidFill>
                  <a:srgbClr val="222268"/>
                </a:solidFill>
                <a:latin typeface="Arial" charset="0"/>
              </a:rPr>
              <a:t> - Operadores</a:t>
            </a:r>
            <a:endParaRPr lang="es-MX" sz="3200" b="1" dirty="0">
              <a:solidFill>
                <a:srgbClr val="222268"/>
              </a:solidFill>
              <a:latin typeface="Arial" charset="0"/>
            </a:endParaRPr>
          </a:p>
        </p:txBody>
      </p:sp>
      <p:pic>
        <p:nvPicPr>
          <p:cNvPr id="27651" name="Picture 4" descr="C:\Program Files\Microsoft Office\Media\CntCD1\ClipArt3\j0233343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765" y="3877902"/>
            <a:ext cx="1138237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44563802-DF29-AA4E-9E7E-681CAFA00CC9}" type="slidenum">
              <a:rPr lang="es-MX" smtClean="0"/>
              <a:pPr>
                <a:defRPr/>
              </a:pPr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34873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jdelijke aanduiding voor inhoud 10"/>
          <p:cNvSpPr txBox="1">
            <a:spLocks/>
          </p:cNvSpPr>
          <p:nvPr/>
        </p:nvSpPr>
        <p:spPr bwMode="auto">
          <a:xfrm>
            <a:off x="161925" y="1470557"/>
            <a:ext cx="8551863" cy="462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Console" charset="0"/>
                <a:ea typeface="ＭＳ Ｐゴシック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es-MX" sz="2800" dirty="0" smtClean="0">
                <a:solidFill>
                  <a:srgbClr val="262673"/>
                </a:solidFill>
                <a:latin typeface="Arial" charset="0"/>
              </a:rPr>
              <a:t>Decisiones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es-MX" sz="2800" dirty="0" smtClean="0">
                <a:solidFill>
                  <a:srgbClr val="262673"/>
                </a:solidFill>
                <a:latin typeface="Arial" charset="0"/>
              </a:rPr>
              <a:t>Comunicación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es-MX" sz="2800" dirty="0" smtClean="0">
                <a:solidFill>
                  <a:srgbClr val="262673"/>
                </a:solidFill>
                <a:latin typeface="Arial" charset="0"/>
              </a:rPr>
              <a:t>El uso de los materiales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es-MX" sz="2800" dirty="0" smtClean="0">
                <a:solidFill>
                  <a:srgbClr val="262673"/>
                </a:solidFill>
                <a:latin typeface="Arial" charset="0"/>
              </a:rPr>
              <a:t>El uso de las herramientas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es-MX" sz="2800" dirty="0" smtClean="0">
                <a:solidFill>
                  <a:srgbClr val="262673"/>
                </a:solidFill>
                <a:latin typeface="Arial" charset="0"/>
              </a:rPr>
              <a:t>La manera de trabajar dentro del grupo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es-MX" sz="2800" dirty="0" smtClean="0">
                <a:solidFill>
                  <a:srgbClr val="262673"/>
                </a:solidFill>
                <a:latin typeface="Arial" charset="0"/>
              </a:rPr>
              <a:t>El involucramiento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es-MX" sz="2800" dirty="0" smtClean="0">
                <a:solidFill>
                  <a:srgbClr val="262673"/>
                </a:solidFill>
                <a:latin typeface="Arial" charset="0"/>
              </a:rPr>
              <a:t>El uso del tiempo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es-MX" sz="2800" dirty="0" smtClean="0">
                <a:solidFill>
                  <a:srgbClr val="262673"/>
                </a:solidFill>
                <a:latin typeface="Arial" charset="0"/>
              </a:rPr>
              <a:t>Los pasos para  verificación / control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AutoNum type="arabicPeriod"/>
            </a:pPr>
            <a:endParaRPr lang="es-MX" sz="2800" dirty="0" smtClean="0">
              <a:solidFill>
                <a:srgbClr val="262673"/>
              </a:solidFill>
              <a:latin typeface="Arial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Font typeface="Arial" charset="0"/>
              <a:buAutoNum type="arabicPeriod"/>
            </a:pPr>
            <a:endParaRPr lang="es-MX" sz="2800" dirty="0">
              <a:solidFill>
                <a:srgbClr val="262673"/>
              </a:solidFill>
              <a:latin typeface="Arial" charset="0"/>
            </a:endParaRPr>
          </a:p>
        </p:txBody>
      </p:sp>
      <p:sp>
        <p:nvSpPr>
          <p:cNvPr id="56324" name="Rectangle 718"/>
          <p:cNvSpPr>
            <a:spLocks noChangeArrowheads="1"/>
          </p:cNvSpPr>
          <p:nvPr/>
        </p:nvSpPr>
        <p:spPr bwMode="auto">
          <a:xfrm>
            <a:off x="197556" y="832556"/>
            <a:ext cx="8946444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defTabSz="785813">
              <a:defRPr/>
            </a:pPr>
            <a:r>
              <a:rPr lang="es-MX" sz="2800" b="1" dirty="0" smtClean="0">
                <a:solidFill>
                  <a:srgbClr val="000090"/>
                </a:solidFill>
                <a:latin typeface="Arial"/>
                <a:cs typeface="Arial"/>
              </a:rPr>
              <a:t>Mirar en los diferentes aspectos</a:t>
            </a:r>
            <a:endParaRPr lang="es-MX" sz="28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4E6F7-6F6C-7642-AD7C-E1649E7CFD47}" type="slidenum">
              <a:rPr lang="es-MX" smtClean="0"/>
              <a:pPr>
                <a:defRPr/>
              </a:pPr>
              <a:t>6</a:t>
            </a:fld>
            <a:endParaRPr lang="es-MX" dirty="0"/>
          </a:p>
        </p:txBody>
      </p:sp>
      <p:sp>
        <p:nvSpPr>
          <p:cNvPr id="5" name="Rectangle 718"/>
          <p:cNvSpPr>
            <a:spLocks noChangeArrowheads="1"/>
          </p:cNvSpPr>
          <p:nvPr/>
        </p:nvSpPr>
        <p:spPr bwMode="auto">
          <a:xfrm>
            <a:off x="0" y="0"/>
            <a:ext cx="9144000" cy="5588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lIns="92075" tIns="46038" rIns="92075" bIns="46038" anchor="ctr"/>
          <a:lstStyle/>
          <a:p>
            <a:pPr algn="r" defTabSz="785813"/>
            <a:r>
              <a:rPr lang="es-MX" sz="3200" b="1" dirty="0" smtClean="0">
                <a:solidFill>
                  <a:srgbClr val="262673"/>
                </a:solidFill>
                <a:latin typeface="Arial" charset="0"/>
              </a:rPr>
              <a:t>Asignación </a:t>
            </a:r>
            <a:r>
              <a:rPr lang="es-MX" sz="3200" b="1" dirty="0">
                <a:solidFill>
                  <a:srgbClr val="262673"/>
                </a:solidFill>
                <a:latin typeface="Arial" charset="0"/>
              </a:rPr>
              <a:t>1</a:t>
            </a:r>
            <a:r>
              <a:rPr lang="es-MX" sz="3200" b="1" dirty="0" smtClean="0">
                <a:solidFill>
                  <a:srgbClr val="262673"/>
                </a:solidFill>
                <a:latin typeface="Arial" charset="0"/>
              </a:rPr>
              <a:t>: El papel del observador</a:t>
            </a:r>
            <a:endParaRPr lang="es-MX" sz="3200" b="1" dirty="0">
              <a:solidFill>
                <a:srgbClr val="26267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6571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1" name="Rectangle 718"/>
          <p:cNvSpPr>
            <a:spLocks noChangeArrowheads="1"/>
          </p:cNvSpPr>
          <p:nvPr/>
        </p:nvSpPr>
        <p:spPr bwMode="auto">
          <a:xfrm>
            <a:off x="0" y="0"/>
            <a:ext cx="9144000" cy="558800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r" defTabSz="785813"/>
            <a:r>
              <a:rPr lang="es-MX" sz="2800" b="1" dirty="0" smtClean="0">
                <a:solidFill>
                  <a:srgbClr val="262673"/>
                </a:solidFill>
                <a:latin typeface="Arial" charset="0"/>
              </a:rPr>
              <a:t>La simulación</a:t>
            </a:r>
            <a:endParaRPr lang="es-MX" sz="2800" b="1" dirty="0">
              <a:solidFill>
                <a:srgbClr val="262673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2964E6F7-6F6C-7642-AD7C-E1649E7CFD47}" type="slidenum">
              <a:rPr lang="es-MX" smtClean="0"/>
              <a:pPr>
                <a:defRPr/>
              </a:pPr>
              <a:t>7</a:t>
            </a:fld>
            <a:endParaRPr lang="es-MX" dirty="0"/>
          </a:p>
        </p:txBody>
      </p:sp>
      <p:pic>
        <p:nvPicPr>
          <p:cNvPr id="5" name="Picture 4" descr="parts2-2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08" y="558800"/>
            <a:ext cx="7454183" cy="625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489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18"/>
          <p:cNvSpPr>
            <a:spLocks noChangeArrowheads="1"/>
          </p:cNvSpPr>
          <p:nvPr/>
        </p:nvSpPr>
        <p:spPr bwMode="auto">
          <a:xfrm>
            <a:off x="0" y="0"/>
            <a:ext cx="9144000" cy="5588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lIns="92075" tIns="46038" rIns="92075" bIns="46038" anchor="ctr"/>
          <a:lstStyle/>
          <a:p>
            <a:pPr algn="r" defTabSz="785813"/>
            <a:r>
              <a:rPr lang="es-MX" sz="3200" b="1" dirty="0" smtClean="0">
                <a:solidFill>
                  <a:srgbClr val="222268"/>
                </a:solidFill>
                <a:latin typeface="Arial" charset="0"/>
              </a:rPr>
              <a:t>Asignación 2: Registrar los resultados </a:t>
            </a:r>
            <a:endParaRPr lang="es-MX" sz="3200" b="1" dirty="0">
              <a:solidFill>
                <a:srgbClr val="222268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44563802-DF29-AA4E-9E7E-681CAFA00CC9}" type="slidenum">
              <a:rPr lang="es-MX" smtClean="0"/>
              <a:pPr>
                <a:defRPr/>
              </a:pPr>
              <a:t>8</a:t>
            </a:fld>
            <a:endParaRPr lang="es-MX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45379"/>
              </p:ext>
            </p:extLst>
          </p:nvPr>
        </p:nvGraphicFramePr>
        <p:xfrm>
          <a:off x="315736" y="1030111"/>
          <a:ext cx="8353778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31329"/>
                <a:gridCol w="3122449"/>
              </a:tblGrid>
              <a:tr h="3934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O" sz="2000" dirty="0" smtClean="0">
                          <a:solidFill>
                            <a:srgbClr val="000090"/>
                          </a:solidFill>
                          <a:latin typeface="+mn-lt"/>
                        </a:rPr>
                        <a:t>Equipo</a:t>
                      </a:r>
                      <a:endParaRPr lang="es-CO" sz="2000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CO" sz="2000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4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O" sz="2000" dirty="0" smtClean="0">
                          <a:solidFill>
                            <a:srgbClr val="000090"/>
                          </a:solidFill>
                          <a:latin typeface="+mn-lt"/>
                        </a:rPr>
                        <a:t>Tipo de coche</a:t>
                      </a:r>
                      <a:endParaRPr lang="es-CO" sz="2000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CO" sz="2000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4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O" sz="2000" dirty="0" smtClean="0">
                          <a:solidFill>
                            <a:srgbClr val="000090"/>
                          </a:solidFill>
                          <a:latin typeface="+mn-lt"/>
                        </a:rPr>
                        <a:t>Número de coches producidos</a:t>
                      </a:r>
                      <a:endParaRPr lang="es-CO" sz="2000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CO" sz="2000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O" sz="2000" dirty="0" smtClean="0">
                          <a:solidFill>
                            <a:srgbClr val="000090"/>
                          </a:solidFill>
                          <a:latin typeface="+mn-lt"/>
                        </a:rPr>
                        <a:t>Número de coches conforme al dibujo</a:t>
                      </a:r>
                      <a:endParaRPr lang="es-CO" sz="2000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CO" sz="2000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O" sz="2000" dirty="0" smtClean="0">
                          <a:solidFill>
                            <a:srgbClr val="000090"/>
                          </a:solidFill>
                          <a:latin typeface="+mn-lt"/>
                        </a:rPr>
                        <a:t>Número de partes no usadas </a:t>
                      </a:r>
                      <a:endParaRPr lang="es-CO" sz="2000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CO" sz="2000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O" sz="2000" dirty="0" smtClean="0">
                          <a:solidFill>
                            <a:srgbClr val="000090"/>
                          </a:solidFill>
                          <a:latin typeface="+mn-lt"/>
                        </a:rPr>
                        <a:t>Número de errores visibles </a:t>
                      </a:r>
                      <a:endParaRPr lang="es-CO" sz="2000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CO" sz="2000" dirty="0">
                        <a:solidFill>
                          <a:srgbClr val="000090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507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18"/>
          <p:cNvSpPr>
            <a:spLocks noChangeArrowheads="1"/>
          </p:cNvSpPr>
          <p:nvPr/>
        </p:nvSpPr>
        <p:spPr bwMode="auto">
          <a:xfrm>
            <a:off x="0" y="0"/>
            <a:ext cx="9144000" cy="5588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lIns="92075" tIns="46038" rIns="92075" bIns="46038" anchor="ctr"/>
          <a:lstStyle/>
          <a:p>
            <a:pPr algn="r" defTabSz="785813"/>
            <a:r>
              <a:rPr lang="es-MX" sz="3200" b="1" dirty="0" smtClean="0">
                <a:solidFill>
                  <a:srgbClr val="262673"/>
                </a:solidFill>
                <a:latin typeface="Arial" charset="0"/>
              </a:rPr>
              <a:t>Asignación 2: Evaluación de los resultados</a:t>
            </a:r>
            <a:endParaRPr lang="es-MX" sz="3200" b="1" dirty="0">
              <a:solidFill>
                <a:srgbClr val="26267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112" y="4205108"/>
            <a:ext cx="8861777" cy="182033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 cmpd="sng">
            <a:solidFill>
              <a:srgbClr val="008000"/>
            </a:solidFill>
          </a:ln>
        </p:spPr>
        <p:txBody>
          <a:bodyPr wrap="square" rtlCol="0">
            <a:noAutofit/>
          </a:bodyPr>
          <a:lstStyle/>
          <a:p>
            <a:r>
              <a:rPr lang="es-MX" sz="2800" b="1" dirty="0" smtClean="0">
                <a:solidFill>
                  <a:srgbClr val="000090"/>
                </a:solidFill>
                <a:latin typeface="+mn-lt"/>
              </a:rPr>
              <a:t>c) Operadores y observadores juntos</a:t>
            </a:r>
          </a:p>
          <a:p>
            <a:endParaRPr lang="es-MX" sz="2800" dirty="0" smtClean="0">
              <a:solidFill>
                <a:srgbClr val="000090"/>
              </a:solidFill>
              <a:latin typeface="+mn-lt"/>
            </a:endParaRPr>
          </a:p>
          <a:p>
            <a:r>
              <a:rPr lang="es-MX" sz="2800" dirty="0" smtClean="0">
                <a:solidFill>
                  <a:srgbClr val="000090"/>
                </a:solidFill>
                <a:latin typeface="+mn-lt"/>
              </a:rPr>
              <a:t>Retroalimentación de las observaciones por los observadores.</a:t>
            </a:r>
            <a:endParaRPr lang="es-MX" sz="2800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2964E6F7-6F6C-7642-AD7C-E1649E7CFD47}" type="slidenum">
              <a:rPr lang="es-MX" smtClean="0"/>
              <a:pPr>
                <a:defRPr/>
              </a:pPr>
              <a:t>9</a:t>
            </a:fld>
            <a:endParaRPr lang="es-MX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249546"/>
              </p:ext>
            </p:extLst>
          </p:nvPr>
        </p:nvGraphicFramePr>
        <p:xfrm>
          <a:off x="167569" y="635002"/>
          <a:ext cx="8863542" cy="24553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1771"/>
                <a:gridCol w="4431771"/>
              </a:tblGrid>
              <a:tr h="24553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dirty="0" smtClean="0">
                          <a:solidFill>
                            <a:srgbClr val="000090"/>
                          </a:solidFill>
                          <a:latin typeface="+mn-lt"/>
                        </a:rPr>
                        <a:t>a) El equipo de operadores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2800" dirty="0" smtClean="0">
                        <a:solidFill>
                          <a:srgbClr val="000090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dirty="0" smtClean="0">
                          <a:solidFill>
                            <a:srgbClr val="000090"/>
                          </a:solidFill>
                          <a:latin typeface="+mn-lt"/>
                        </a:rPr>
                        <a:t>Autoevaluación: ¿qué pasó (“+” y ”–”), ¿qué hay que mejorar y cómo? Formato C</a:t>
                      </a:r>
                      <a:endParaRPr lang="es-CO" sz="2800" dirty="0"/>
                    </a:p>
                  </a:txBody>
                  <a:tcPr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dirty="0" smtClean="0">
                          <a:solidFill>
                            <a:srgbClr val="000090"/>
                          </a:solidFill>
                          <a:latin typeface="+mn-lt"/>
                        </a:rPr>
                        <a:t>b) Observadores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2800" dirty="0" smtClean="0">
                        <a:solidFill>
                          <a:srgbClr val="000090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2800" dirty="0" smtClean="0">
                        <a:solidFill>
                          <a:srgbClr val="000090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dirty="0" smtClean="0">
                          <a:solidFill>
                            <a:srgbClr val="000090"/>
                          </a:solidFill>
                          <a:latin typeface="+mn-lt"/>
                        </a:rPr>
                        <a:t>Preparación de la retroalimentación.</a:t>
                      </a:r>
                      <a:endParaRPr lang="es-CO" sz="2800" dirty="0"/>
                    </a:p>
                  </a:txBody>
                  <a:tcPr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4" descr="C:\Program Files\Microsoft Office\Media\CntCD1\ClipArt3\j0233343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227" y="6007136"/>
            <a:ext cx="917398" cy="85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6"/>
          <p:cNvSpPr txBox="1"/>
          <p:nvPr/>
        </p:nvSpPr>
        <p:spPr>
          <a:xfrm>
            <a:off x="438150" y="6210300"/>
            <a:ext cx="308615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Tiempo: 15 minutos</a:t>
            </a:r>
            <a:endParaRPr lang="es-MX" sz="2400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9" name="Picture 4" descr="C:\Program Files\Microsoft Office\Media\CntCD1\ClipArt3\j0233343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227" y="3323201"/>
            <a:ext cx="917398" cy="85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6"/>
          <p:cNvSpPr txBox="1"/>
          <p:nvPr/>
        </p:nvSpPr>
        <p:spPr>
          <a:xfrm>
            <a:off x="463550" y="3427587"/>
            <a:ext cx="308615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Tiempo: 10 minutos</a:t>
            </a:r>
            <a:endParaRPr lang="es-MX" sz="2400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191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1657</Words>
  <Application>Microsoft Macintosh PowerPoint</Application>
  <PresentationFormat>On-screen Show (4:3)</PresentationFormat>
  <Paragraphs>473</Paragraphs>
  <Slides>42</Slides>
  <Notes>37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¿Qué pasó en nuestro proceso? Formato C </vt:lpstr>
      <vt:lpstr>PowerPoint Presentation</vt:lpstr>
      <vt:lpstr>PowerPoint Presentation</vt:lpstr>
      <vt:lpstr>PowerPoint Presentation</vt:lpstr>
      <vt:lpstr>¿Metas y “SMART”?</vt:lpstr>
      <vt:lpstr>Acción de mejora y sus fronteras   </vt:lpstr>
      <vt:lpstr>PowerPoint Presentation</vt:lpstr>
      <vt:lpstr>PowerPoint Presentation</vt:lpstr>
      <vt:lpstr>PowerPoint Presentation</vt:lpstr>
      <vt:lpstr>PowerPoint Presentation</vt:lpstr>
      <vt:lpstr>¿Cómo definir los indicadores del proceso? </vt:lpstr>
      <vt:lpstr>Herramientas practicas en  el proceso de la mejora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¡Dirigir las fuerzas!</vt:lpstr>
      <vt:lpstr>Asignación 4: Evaluar el proceso  con las herramientas básicas</vt:lpstr>
      <vt:lpstr>Asignación 5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Puntos de aprendizaje al fin del taller: “La mejora de los procesos – Un ejemplo real”</vt:lpstr>
      <vt:lpstr>Puntos de aprendizaje al fin del taller: “La mejora de los procesos – Un ejemplo real”</vt:lpstr>
      <vt:lpstr>Puntos de aprendizaje al fin del taller: “La mejora de los procesos – Un ejemplo real”</vt:lpstr>
      <vt:lpstr>¿Preguntas?</vt:lpstr>
      <vt:lpstr>Información de contacto</vt:lpstr>
    </vt:vector>
  </TitlesOfParts>
  <Company>ActinQ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Alisic</dc:creator>
  <cp:lastModifiedBy>Bob Alisic</cp:lastModifiedBy>
  <cp:revision>22</cp:revision>
  <dcterms:created xsi:type="dcterms:W3CDTF">2012-06-20T13:39:29Z</dcterms:created>
  <dcterms:modified xsi:type="dcterms:W3CDTF">2012-06-25T20:58:14Z</dcterms:modified>
</cp:coreProperties>
</file>