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7" r:id="rId2"/>
    <p:sldId id="424" r:id="rId3"/>
    <p:sldId id="425" r:id="rId4"/>
    <p:sldId id="426" r:id="rId5"/>
    <p:sldId id="428" r:id="rId6"/>
    <p:sldId id="429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1FDBF"/>
    <a:srgbClr val="F60000"/>
    <a:srgbClr val="66FF33"/>
    <a:srgbClr val="FF9900"/>
    <a:srgbClr val="7F7F7F"/>
    <a:srgbClr val="D9D9D9"/>
    <a:srgbClr val="000000"/>
    <a:srgbClr val="5FFB7D"/>
    <a:srgbClr val="D6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42" autoAdjust="0"/>
    <p:restoredTop sz="95495" autoAdjust="0"/>
  </p:normalViewPr>
  <p:slideViewPr>
    <p:cSldViewPr showGuides="1">
      <p:cViewPr>
        <p:scale>
          <a:sx n="60" d="100"/>
          <a:sy n="60" d="100"/>
        </p:scale>
        <p:origin x="-1488" y="-936"/>
      </p:cViewPr>
      <p:guideLst>
        <p:guide orient="horz" pos="70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6696FF-3A16-40D3-B10E-28B6C08CDBC9}" type="datetimeFigureOut">
              <a:rPr lang="nl-NL"/>
              <a:pPr>
                <a:defRPr/>
              </a:pPr>
              <a:t>27-04-12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9600EC-1739-46DD-9CE8-4B3DE87E7D7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1081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5B613B-7733-41FE-8636-3B75E7415361}" type="datetimeFigureOut">
              <a:rPr lang="es-CO"/>
              <a:pPr>
                <a:defRPr/>
              </a:pPr>
              <a:t>27-04-12</a:t>
            </a:fld>
            <a:endParaRPr lang="es-CO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s-CO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0E76EA2-6C72-4838-B1CA-F908476F8A33}" type="slidenum">
              <a:rPr lang="es-CO"/>
              <a:pPr>
                <a:defRPr/>
              </a:pPr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795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A182035-E30E-FA4B-BBF0-EACC4DE4178F}" type="slidenum">
              <a:rPr lang="en-US" sz="1200">
                <a:latin typeface="Univers 55" charset="0"/>
              </a:rPr>
              <a:pPr algn="r" eaLnBrk="1" hangingPunct="1"/>
              <a:t>1</a:t>
            </a:fld>
            <a:endParaRPr lang="en-US" sz="1200">
              <a:latin typeface="Univers 55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CO" smtClean="0"/>
          </a:p>
        </p:txBody>
      </p:sp>
      <p:sp>
        <p:nvSpPr>
          <p:cNvPr id="410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1F456B-F28B-486C-900A-54054162C28A}" type="slidenum">
              <a:rPr lang="es-CO" smtClean="0">
                <a:latin typeface="Arial" pitchFamily="34" charset="0"/>
              </a:rPr>
              <a:pPr/>
              <a:t>2</a:t>
            </a:fld>
            <a:endParaRPr lang="es-C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0CAE1DE-6BA3-2943-8FB6-47D635AF7974}" type="slidenum">
              <a:rPr lang="nl-NL">
                <a:latin typeface="Arial" charset="0"/>
              </a:rPr>
              <a:pPr eaLnBrk="1" hangingPunct="1"/>
              <a:t>3</a:t>
            </a:fld>
            <a:endParaRPr lang="nl-NL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66E5691-D917-E747-B2C5-E8222B79E156}" type="slidenum">
              <a:rPr lang="nl-NL">
                <a:latin typeface="Arial" charset="0"/>
              </a:rPr>
              <a:pPr eaLnBrk="1" hangingPunct="1"/>
              <a:t>4</a:t>
            </a:fld>
            <a:endParaRPr lang="nl-NL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66E5691-D917-E747-B2C5-E8222B79E156}" type="slidenum">
              <a:rPr lang="nl-NL">
                <a:latin typeface="Arial" charset="0"/>
              </a:rPr>
              <a:pPr eaLnBrk="1" hangingPunct="1"/>
              <a:t>5</a:t>
            </a:fld>
            <a:endParaRPr lang="nl-NL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3710B84-C4FE-244B-AE47-2F3D64042E8B}" type="slidenum">
              <a:rPr lang="en-GB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100B6-B11C-4FFD-9A92-240BBAE7E70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9962E-7CED-4256-A4B0-B2BA5E7A46A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19C0-04FE-4F61-93B7-6F9057B9B16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6DAB6-8184-4FC0-B56A-39D1ABBBFA4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76E46-1853-4BB3-8443-44B87A76A1E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1FE55-DD00-4AC6-B824-9396F3C5D2A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693E4-3236-4B3F-843C-42FD14272C7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CB271-BDCE-49DF-B035-759AF54C163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C3923-DA2B-48D6-86E9-4CAA18A451A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s-CO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F2E2C-E731-4B8A-B206-663BC07EA8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s-CO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181EB-B522-4295-9742-1DCF96969FF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MKM10 / C4 / V1.1</a:t>
            </a: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FCEF02E-B8EA-4CAE-ADA9-1985DCC0A62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18"/>
          <p:cNvSpPr>
            <a:spLocks noChangeArrowheads="1"/>
          </p:cNvSpPr>
          <p:nvPr/>
        </p:nvSpPr>
        <p:spPr bwMode="auto">
          <a:xfrm>
            <a:off x="0" y="0"/>
            <a:ext cx="9144000" cy="1760538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C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r" eaLnBrk="0" hangingPunct="0">
              <a:spcBef>
                <a:spcPct val="20000"/>
              </a:spcBef>
            </a:pPr>
            <a:r>
              <a:rPr lang="es-CO" sz="4000" dirty="0" smtClean="0">
                <a:solidFill>
                  <a:srgbClr val="262673"/>
                </a:solidFill>
                <a:latin typeface="Arial" charset="0"/>
              </a:rPr>
              <a:t>Percepciones, mejora y</a:t>
            </a:r>
            <a:r>
              <a:rPr lang="es-CO" sz="4000" dirty="0">
                <a:solidFill>
                  <a:srgbClr val="262673"/>
                </a:solidFill>
                <a:latin typeface="Arial" charset="0"/>
              </a:rPr>
              <a:t/>
            </a:r>
            <a:br>
              <a:rPr lang="es-CO" sz="4000" dirty="0">
                <a:solidFill>
                  <a:srgbClr val="262673"/>
                </a:solidFill>
                <a:latin typeface="Arial" charset="0"/>
              </a:rPr>
            </a:br>
            <a:r>
              <a:rPr lang="es-CO" sz="4000" dirty="0" smtClean="0">
                <a:solidFill>
                  <a:srgbClr val="262673"/>
                </a:solidFill>
                <a:latin typeface="Arial" charset="0"/>
              </a:rPr>
              <a:t>una ruta hacia </a:t>
            </a:r>
            <a:r>
              <a:rPr lang="es-CO" sz="4000" dirty="0">
                <a:solidFill>
                  <a:srgbClr val="262673"/>
                </a:solidFill>
                <a:latin typeface="Arial" charset="0"/>
              </a:rPr>
              <a:t>el éxito sostenido</a:t>
            </a:r>
            <a:endParaRPr lang="es-CO" sz="4000" b="1" i="1" dirty="0">
              <a:solidFill>
                <a:srgbClr val="222268"/>
              </a:solidFill>
              <a:latin typeface="Arial" charset="0"/>
            </a:endParaRPr>
          </a:p>
        </p:txBody>
      </p:sp>
      <p:sp>
        <p:nvSpPr>
          <p:cNvPr id="13" name="Text Box 97"/>
          <p:cNvSpPr txBox="1">
            <a:spLocks noChangeArrowheads="1"/>
          </p:cNvSpPr>
          <p:nvPr/>
        </p:nvSpPr>
        <p:spPr bwMode="auto">
          <a:xfrm>
            <a:off x="4575175" y="5546725"/>
            <a:ext cx="456882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defTabSz="180975"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defTabSz="180975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defTabSz="180975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defTabSz="180975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defTabSz="180975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defTabSz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s-ES" sz="1100" b="1" dirty="0">
              <a:latin typeface="Arial" charset="0"/>
            </a:endParaRPr>
          </a:p>
          <a:p>
            <a:pPr eaLnBrk="1" hangingPunct="1"/>
            <a:r>
              <a:rPr lang="es-ES" sz="3200" b="1" i="1" dirty="0" err="1">
                <a:solidFill>
                  <a:srgbClr val="DA8200"/>
                </a:solidFill>
                <a:latin typeface="Arial" charset="0"/>
              </a:rPr>
              <a:t>ActinQ</a:t>
            </a:r>
            <a:endParaRPr lang="es-ES" sz="2800" b="1" i="1" dirty="0">
              <a:solidFill>
                <a:srgbClr val="DA8200"/>
              </a:solidFill>
              <a:latin typeface="Arial" charset="0"/>
            </a:endParaRPr>
          </a:p>
          <a:p>
            <a:pPr eaLnBrk="1" hangingPunct="1"/>
            <a:r>
              <a:rPr lang="es-ES" sz="1100" b="1" dirty="0">
                <a:solidFill>
                  <a:schemeClr val="bg2"/>
                </a:solidFill>
                <a:latin typeface="Arial" charset="0"/>
              </a:rPr>
              <a:t/>
            </a:r>
            <a:br>
              <a:rPr lang="es-ES" sz="1100" b="1" dirty="0">
                <a:solidFill>
                  <a:schemeClr val="bg2"/>
                </a:solidFill>
                <a:latin typeface="Arial" charset="0"/>
              </a:rPr>
            </a:br>
            <a:r>
              <a:rPr lang="es-ES" sz="1100" dirty="0">
                <a:solidFill>
                  <a:srgbClr val="404040"/>
                </a:solidFill>
                <a:latin typeface="Arial" charset="0"/>
              </a:rPr>
              <a:t> </a:t>
            </a:r>
            <a:r>
              <a:rPr lang="es-ES" sz="1400" b="1" dirty="0">
                <a:solidFill>
                  <a:srgbClr val="404040"/>
                </a:solidFill>
                <a:latin typeface="Arial" charset="0"/>
              </a:rPr>
              <a:t>consultoría, entrenamiento y auditoría en la calidad</a:t>
            </a:r>
            <a:endParaRPr lang="es-ES" sz="1200" b="1" dirty="0">
              <a:latin typeface="Arial" charset="0"/>
            </a:endParaRPr>
          </a:p>
        </p:txBody>
      </p:sp>
      <p:sp>
        <p:nvSpPr>
          <p:cNvPr id="15" name="Tekstvak 14"/>
          <p:cNvSpPr txBox="1">
            <a:spLocks noChangeArrowheads="1"/>
          </p:cNvSpPr>
          <p:nvPr/>
        </p:nvSpPr>
        <p:spPr bwMode="auto">
          <a:xfrm>
            <a:off x="4575175" y="5165725"/>
            <a:ext cx="2397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3600" dirty="0">
                <a:solidFill>
                  <a:srgbClr val="DA8200"/>
                </a:solidFill>
                <a:latin typeface="+mn-lt"/>
                <a:ea typeface="+mn-ea"/>
              </a:rPr>
              <a:t>Bob Alisic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36512" y="2492896"/>
            <a:ext cx="9144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>1</a:t>
            </a:r>
            <a:r>
              <a:rPr lang="en-US" sz="4000" b="1" baseline="30000" dirty="0" smtClean="0">
                <a:solidFill>
                  <a:srgbClr val="000090"/>
                </a:solidFill>
                <a:latin typeface="Arial"/>
                <a:cs typeface="Arial"/>
              </a:rPr>
              <a:t>ra.</a:t>
            </a:r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0090"/>
                </a:solidFill>
                <a:latin typeface="Arial"/>
                <a:cs typeface="Arial"/>
              </a:rPr>
              <a:t>Cumbre</a:t>
            </a:r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> de la Red Mundial </a:t>
            </a:r>
            <a:r>
              <a:rPr lang="en-US" sz="4000" b="1" dirty="0" err="1" smtClean="0">
                <a:solidFill>
                  <a:srgbClr val="000090"/>
                </a:solidFill>
                <a:latin typeface="Arial"/>
                <a:cs typeface="Arial"/>
              </a:rPr>
              <a:t>para</a:t>
            </a:r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> la </a:t>
            </a:r>
            <a:r>
              <a:rPr lang="en-US" sz="4000" b="1" dirty="0" err="1" smtClean="0">
                <a:solidFill>
                  <a:srgbClr val="000090"/>
                </a:solidFill>
                <a:latin typeface="Arial"/>
                <a:cs typeface="Arial"/>
              </a:rPr>
              <a:t>Calidad</a:t>
            </a:r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> en </a:t>
            </a:r>
            <a:r>
              <a:rPr lang="en-US" sz="4000" b="1" dirty="0" err="1" smtClean="0">
                <a:solidFill>
                  <a:srgbClr val="000090"/>
                </a:solidFill>
                <a:latin typeface="Arial"/>
                <a:cs typeface="Arial"/>
              </a:rPr>
              <a:t>Gobiernos</a:t>
            </a:r>
            <a: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  <a:t/>
            </a:r>
            <a:br>
              <a:rPr lang="en-US" sz="4000" b="1" dirty="0" smtClean="0">
                <a:solidFill>
                  <a:srgbClr val="000090"/>
                </a:solidFill>
                <a:latin typeface="Arial"/>
                <a:cs typeface="Arial"/>
              </a:rPr>
            </a:br>
            <a:endParaRPr lang="es-ES" dirty="0">
              <a:solidFill>
                <a:srgbClr val="000090"/>
              </a:solidFill>
              <a:latin typeface="Arial"/>
              <a:cs typeface="Arial"/>
            </a:endParaRPr>
          </a:p>
          <a:p>
            <a:pPr algn="ctr" eaLnBrk="1" hangingPunct="1"/>
            <a:r>
              <a:rPr lang="es-ES" sz="4000" dirty="0" err="1" smtClean="0">
                <a:solidFill>
                  <a:srgbClr val="000090"/>
                </a:solidFill>
                <a:latin typeface="Arial"/>
                <a:cs typeface="Arial"/>
              </a:rPr>
              <a:t>León,Gto</a:t>
            </a:r>
            <a:r>
              <a:rPr lang="es-ES" sz="4000" dirty="0" smtClean="0">
                <a:solidFill>
                  <a:srgbClr val="000090"/>
                </a:solidFill>
                <a:latin typeface="Arial"/>
                <a:cs typeface="Arial"/>
              </a:rPr>
              <a:t>. 18 </a:t>
            </a:r>
            <a:r>
              <a:rPr lang="es-ES" sz="4000" dirty="0">
                <a:solidFill>
                  <a:srgbClr val="000090"/>
                </a:solidFill>
                <a:latin typeface="Arial"/>
                <a:cs typeface="Arial"/>
              </a:rPr>
              <a:t>de </a:t>
            </a:r>
            <a:r>
              <a:rPr lang="es-ES" sz="4000" dirty="0" smtClean="0">
                <a:solidFill>
                  <a:srgbClr val="000090"/>
                </a:solidFill>
                <a:latin typeface="Arial"/>
                <a:cs typeface="Arial"/>
              </a:rPr>
              <a:t>abril </a:t>
            </a:r>
            <a:r>
              <a:rPr lang="es-ES" sz="4000" dirty="0">
                <a:solidFill>
                  <a:srgbClr val="000090"/>
                </a:solidFill>
                <a:latin typeface="Arial"/>
                <a:cs typeface="Arial"/>
              </a:rPr>
              <a:t>de </a:t>
            </a:r>
            <a:r>
              <a:rPr lang="es-ES" sz="4000" dirty="0" smtClean="0">
                <a:solidFill>
                  <a:srgbClr val="000090"/>
                </a:solidFill>
                <a:latin typeface="Arial"/>
                <a:cs typeface="Arial"/>
              </a:rPr>
              <a:t>2012         </a:t>
            </a:r>
            <a:endParaRPr lang="es-ES" sz="4000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029123"/>
            <a:ext cx="1616054" cy="165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4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1125538"/>
            <a:ext cx="6336704" cy="475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1"/>
            <a:ext cx="9144000" cy="620713"/>
          </a:xfrm>
          <a:prstGeom prst="rect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NL" sz="3600" dirty="0" smtClean="0">
                <a:solidFill>
                  <a:srgbClr val="FFFF00"/>
                </a:solidFill>
              </a:rPr>
              <a:t>¿</a:t>
            </a:r>
            <a:r>
              <a:rPr lang="es-CO" sz="3600" dirty="0" smtClean="0">
                <a:solidFill>
                  <a:srgbClr val="FFFF00"/>
                </a:solidFill>
              </a:rPr>
              <a:t>Qué imagen vemos?</a:t>
            </a:r>
            <a:endParaRPr lang="es-CO" sz="3600" dirty="0">
              <a:solidFill>
                <a:srgbClr val="FFFF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/>
          <a:p>
            <a:pPr>
              <a:defRPr/>
            </a:pPr>
            <a:fld id="{3FF6DAB6-8184-4FC0-B56A-39D1ABBBFA45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0" y="536575"/>
          <a:ext cx="9144000" cy="631825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1. Liderazgo</a:t>
                      </a:r>
                    </a:p>
                  </a:txBody>
                  <a:tcPr marL="28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2. Visión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3. Objetivos y planes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4. Equipos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D7D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5. Relaciones con las partes interesadas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D7D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6. Comunicación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7. Reconocimiento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8. Planificación para la mejora y el desarollo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9. Planificación para el aprendizaje 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 Medición y retroalimentación</a:t>
                      </a:r>
                    </a:p>
                  </a:txBody>
                  <a:tcPr marL="28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CE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chemeClr val="accent6">
              <a:lumMod val="75000"/>
            </a:schemeClr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>
                <a:solidFill>
                  <a:srgbClr val="FFFF00"/>
                </a:solidFill>
                <a:latin typeface="Arial" charset="0"/>
                <a:cs typeface="Arial" charset="0"/>
              </a:rPr>
              <a:t>¿Diez condiciones para el éxito?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712437-DE85-1545-9590-6EBFCB0F99F7}" type="slidenum">
              <a:rPr lang="nl-NL">
                <a:latin typeface="Arial" charset="0"/>
              </a:rPr>
              <a:pPr eaLnBrk="1" hangingPunct="1"/>
              <a:t>3</a:t>
            </a:fld>
            <a:endParaRPr lang="nl-NL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6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66738"/>
          </a:xfrm>
          <a:solidFill>
            <a:schemeClr val="accent6">
              <a:lumMod val="75000"/>
            </a:schemeClr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>
                <a:solidFill>
                  <a:srgbClr val="FFFF00"/>
                </a:solidFill>
                <a:latin typeface="Arial" charset="0"/>
                <a:cs typeface="Arial" charset="0"/>
              </a:rPr>
              <a:t>¿Cuáles son las condiciones para el éxito?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2979738" y="1008063"/>
            <a:ext cx="3279775" cy="113506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¿A dónde ir?</a:t>
            </a:r>
          </a:p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¿Por qué?</a:t>
            </a:r>
          </a:p>
        </p:txBody>
      </p:sp>
      <p:sp>
        <p:nvSpPr>
          <p:cNvPr id="15" name="Afgeronde rechthoek 14"/>
          <p:cNvSpPr/>
          <p:nvPr/>
        </p:nvSpPr>
        <p:spPr>
          <a:xfrm>
            <a:off x="3011488" y="5038725"/>
            <a:ext cx="3325812" cy="1135063"/>
          </a:xfrm>
          <a:prstGeom prst="roundRect">
            <a:avLst/>
          </a:prstGeom>
          <a:solidFill>
            <a:srgbClr val="43C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¿Dónde estamos?</a:t>
            </a:r>
          </a:p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¿Nuestros resultados?</a:t>
            </a:r>
          </a:p>
        </p:txBody>
      </p:sp>
      <p:sp>
        <p:nvSpPr>
          <p:cNvPr id="16" name="Afgeronde rechthoek 15"/>
          <p:cNvSpPr/>
          <p:nvPr/>
        </p:nvSpPr>
        <p:spPr>
          <a:xfrm>
            <a:off x="6873875" y="2992438"/>
            <a:ext cx="2270125" cy="11366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¿Cómo?</a:t>
            </a:r>
          </a:p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¿Con qué?</a:t>
            </a:r>
          </a:p>
        </p:txBody>
      </p:sp>
      <p:sp>
        <p:nvSpPr>
          <p:cNvPr id="17" name="Afgeronde rechthoek 16"/>
          <p:cNvSpPr/>
          <p:nvPr/>
        </p:nvSpPr>
        <p:spPr>
          <a:xfrm>
            <a:off x="0" y="2992438"/>
            <a:ext cx="2301875" cy="1136650"/>
          </a:xfrm>
          <a:prstGeom prst="roundRect">
            <a:avLst/>
          </a:prstGeom>
          <a:solidFill>
            <a:srgbClr val="FF7D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¿Con quiénes?</a:t>
            </a:r>
          </a:p>
        </p:txBody>
      </p:sp>
      <p:sp>
        <p:nvSpPr>
          <p:cNvPr id="19" name="PIJL-LINKS en -RECHTS 18"/>
          <p:cNvSpPr/>
          <p:nvPr/>
        </p:nvSpPr>
        <p:spPr>
          <a:xfrm>
            <a:off x="2270125" y="3284538"/>
            <a:ext cx="4651375" cy="552450"/>
          </a:xfrm>
          <a:prstGeom prst="leftRightArrow">
            <a:avLst/>
          </a:prstGeom>
          <a:solidFill>
            <a:srgbClr val="D27D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0" name="PIJL-OMHOOG en -OMLAAG 19"/>
          <p:cNvSpPr/>
          <p:nvPr/>
        </p:nvSpPr>
        <p:spPr>
          <a:xfrm>
            <a:off x="4321175" y="2093913"/>
            <a:ext cx="517525" cy="2933700"/>
          </a:xfrm>
          <a:prstGeom prst="upDownArrow">
            <a:avLst/>
          </a:prstGeom>
          <a:solidFill>
            <a:srgbClr val="D27D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18" name="Ovaal 17"/>
          <p:cNvSpPr/>
          <p:nvPr/>
        </p:nvSpPr>
        <p:spPr>
          <a:xfrm>
            <a:off x="2711450" y="2832100"/>
            <a:ext cx="3736975" cy="1457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Comunicación</a:t>
            </a:r>
          </a:p>
          <a:p>
            <a:pPr algn="ctr"/>
            <a:r>
              <a:rPr lang="es-CO" sz="2400" b="1">
                <a:solidFill>
                  <a:srgbClr val="002060"/>
                </a:solidFill>
                <a:latin typeface="Arial" charset="0"/>
                <a:ea typeface="ＭＳ Ｐゴシック" charset="0"/>
                <a:cs typeface="Arial" charset="0"/>
              </a:rPr>
              <a:t>Reconocimiento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8838E05-9BB9-A045-8E1B-DBC8913A520E}" type="slidenum">
              <a:rPr lang="nl-NL">
                <a:latin typeface="Arial" charset="0"/>
              </a:rPr>
              <a:pPr eaLnBrk="1" hangingPunct="1"/>
              <a:t>4</a:t>
            </a:fld>
            <a:endParaRPr lang="nl-NL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91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18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566738"/>
          </a:xfrm>
          <a:solidFill>
            <a:schemeClr val="accent6">
              <a:lumMod val="75000"/>
            </a:schemeClr>
          </a:solidFill>
        </p:spPr>
        <p:txBody>
          <a:bodyPr lIns="92075" tIns="46038" rIns="92075" bIns="46038"/>
          <a:lstStyle/>
          <a:p>
            <a:pPr algn="r" defTabSz="785813"/>
            <a:r>
              <a:rPr lang="es-CO" sz="32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¿Qué es posible aprender de la  industria?</a:t>
            </a:r>
            <a:endParaRPr lang="es-CO" sz="3200" b="1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8838E05-9BB9-A045-8E1B-DBC8913A520E}" type="slidenum">
              <a:rPr lang="nl-NL">
                <a:latin typeface="Arial" charset="0"/>
              </a:rPr>
              <a:pPr eaLnBrk="1" hangingPunct="1"/>
              <a:t>5</a:t>
            </a:fld>
            <a:endParaRPr lang="nl-NL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04356" y="1628800"/>
            <a:ext cx="7106754" cy="4228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638" indent="-274638">
              <a:lnSpc>
                <a:spcPct val="140000"/>
              </a:lnSpc>
              <a:buFont typeface="Arial"/>
              <a:buChar char="•"/>
            </a:pPr>
            <a:r>
              <a:rPr lang="es-CO" sz="3200" b="1" dirty="0" smtClean="0"/>
              <a:t>¿Cómo empezar?</a:t>
            </a:r>
          </a:p>
          <a:p>
            <a:pPr marL="274638" indent="-274638">
              <a:lnSpc>
                <a:spcPct val="140000"/>
              </a:lnSpc>
              <a:buFont typeface="Arial"/>
              <a:buChar char="•"/>
            </a:pPr>
            <a:r>
              <a:rPr lang="es-CO" sz="3200" b="1" dirty="0" smtClean="0"/>
              <a:t>¿Cuáles son nuestros productos?</a:t>
            </a:r>
          </a:p>
          <a:p>
            <a:pPr marL="274638" indent="-274638">
              <a:lnSpc>
                <a:spcPct val="140000"/>
              </a:lnSpc>
              <a:buFont typeface="Arial"/>
              <a:buChar char="•"/>
            </a:pPr>
            <a:r>
              <a:rPr lang="es-CO" sz="3200" b="1" dirty="0" smtClean="0"/>
              <a:t>¿Quiénes son nuestros clientes?</a:t>
            </a:r>
          </a:p>
          <a:p>
            <a:pPr marL="274638" indent="-274638">
              <a:lnSpc>
                <a:spcPct val="140000"/>
              </a:lnSpc>
              <a:buFont typeface="Arial"/>
              <a:buChar char="•"/>
            </a:pPr>
            <a:r>
              <a:rPr lang="es-CO" sz="3200" b="1" dirty="0" smtClean="0"/>
              <a:t>¿Comunicación?</a:t>
            </a:r>
          </a:p>
          <a:p>
            <a:pPr marL="274638" indent="-274638">
              <a:lnSpc>
                <a:spcPct val="140000"/>
              </a:lnSpc>
              <a:buFont typeface="Arial"/>
              <a:buChar char="•"/>
            </a:pPr>
            <a:r>
              <a:rPr lang="es-CO" sz="3200" b="1" dirty="0" smtClean="0"/>
              <a:t>¿Aprendizaje? </a:t>
            </a:r>
          </a:p>
          <a:p>
            <a:pPr marL="274638" indent="-274638">
              <a:lnSpc>
                <a:spcPct val="140000"/>
              </a:lnSpc>
              <a:buFont typeface="Arial"/>
              <a:buChar char="•"/>
            </a:pP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54228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kstvak 7"/>
          <p:cNvSpPr txBox="1">
            <a:spLocks noChangeArrowheads="1"/>
          </p:cNvSpPr>
          <p:nvPr/>
        </p:nvSpPr>
        <p:spPr bwMode="auto">
          <a:xfrm>
            <a:off x="0" y="1971675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Desde hace mucho tiempo,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desde el tiempo de las pirámides hasta ahora,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el tiempo de la conectividad e Internet,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la calidad fue y aún </a:t>
            </a:r>
            <a:r>
              <a:rPr lang="es-CO" sz="2400" b="1" i="1" dirty="0" smtClean="0">
                <a:solidFill>
                  <a:srgbClr val="222268"/>
                </a:solidFill>
                <a:latin typeface="Comic Sans MS" charset="0"/>
              </a:rPr>
              <a:t>es, </a:t>
            </a:r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el </a:t>
            </a:r>
            <a:r>
              <a:rPr lang="es-CO" sz="2400" b="1" i="1" dirty="0" smtClean="0">
                <a:solidFill>
                  <a:srgbClr val="222268"/>
                </a:solidFill>
                <a:latin typeface="Comic Sans MS" charset="0"/>
              </a:rPr>
              <a:t>factor </a:t>
            </a:r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que hace </a:t>
            </a: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la diferencia entre lo peor, promedio y el excelente.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 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También en el futuro, la calidad,</a:t>
            </a:r>
            <a:br>
              <a:rPr lang="es-CO" sz="2400" b="1" i="1" dirty="0">
                <a:solidFill>
                  <a:srgbClr val="222268"/>
                </a:solidFill>
                <a:latin typeface="Comic Sans MS" charset="0"/>
              </a:rPr>
            </a:br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 pero además el comportamiento de la gente,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la creatividad, el aprendizaje y la pasión </a:t>
            </a:r>
            <a:br>
              <a:rPr lang="es-CO" sz="2400" b="1" i="1" dirty="0">
                <a:solidFill>
                  <a:srgbClr val="222268"/>
                </a:solidFill>
                <a:latin typeface="Comic Sans MS" charset="0"/>
              </a:rPr>
            </a:br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marcarán la diferencia.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 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  <a:p>
            <a:pPr algn="ctr" eaLnBrk="1" hangingPunct="1"/>
            <a:r>
              <a:rPr lang="es-CO" sz="2400" b="1" i="1" dirty="0">
                <a:solidFill>
                  <a:srgbClr val="222268"/>
                </a:solidFill>
                <a:latin typeface="Comic Sans MS" charset="0"/>
              </a:rPr>
              <a:t>¡Este es un cambio no terminado!</a:t>
            </a:r>
            <a:endParaRPr lang="es-CO" sz="2400" b="1" dirty="0">
              <a:solidFill>
                <a:srgbClr val="222268"/>
              </a:solidFill>
              <a:latin typeface="Comic Sans MS" charset="0"/>
            </a:endParaRPr>
          </a:p>
        </p:txBody>
      </p:sp>
      <p:sp>
        <p:nvSpPr>
          <p:cNvPr id="34819" name="Rectangle 718"/>
          <p:cNvSpPr>
            <a:spLocks noChangeArrowheads="1"/>
          </p:cNvSpPr>
          <p:nvPr/>
        </p:nvSpPr>
        <p:spPr bwMode="auto">
          <a:xfrm>
            <a:off x="0" y="0"/>
            <a:ext cx="9144000" cy="6143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defTabSz="785813">
              <a:defRPr/>
            </a:pPr>
            <a:r>
              <a:rPr lang="en-US" sz="3200" b="1">
                <a:solidFill>
                  <a:srgbClr val="FFFF00"/>
                </a:solidFill>
                <a:latin typeface="Arial" pitchFamily="34" charset="0"/>
                <a:ea typeface="+mn-ea"/>
                <a:cs typeface="Arial" pitchFamily="34" charset="0"/>
              </a:rPr>
              <a:t>El futuro de la calidad </a:t>
            </a:r>
          </a:p>
        </p:txBody>
      </p:sp>
      <p:pic>
        <p:nvPicPr>
          <p:cNvPr id="55300" name="Picture 3" descr="C:\Users\bob\AppData\Local\Microsoft\Windows\Temporary Internet Files\Content.IE5\OCQ8DTKW\MCj0195222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620713"/>
            <a:ext cx="2932113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kstvak 6"/>
          <p:cNvSpPr txBox="1">
            <a:spLocks noChangeArrowheads="1"/>
          </p:cNvSpPr>
          <p:nvPr/>
        </p:nvSpPr>
        <p:spPr bwMode="auto">
          <a:xfrm>
            <a:off x="7251700" y="6362700"/>
            <a:ext cx="1362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000000"/>
                </a:solidFill>
                <a:latin typeface="Comic Sans MS" charset="0"/>
              </a:rPr>
              <a:t>B.A. 2009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15A10D8-5041-344D-A870-29C510FF3D90}" type="slidenum">
              <a:rPr lang="nl-NL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nl-NL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303" name="Tekstvak 8"/>
          <p:cNvSpPr txBox="1">
            <a:spLocks noChangeArrowheads="1"/>
          </p:cNvSpPr>
          <p:nvPr/>
        </p:nvSpPr>
        <p:spPr bwMode="auto">
          <a:xfrm rot="-5400000">
            <a:off x="-780331" y="5318076"/>
            <a:ext cx="19355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Console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Console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>
                <a:latin typeface="Arial" charset="0"/>
              </a:rPr>
              <a:t>© </a:t>
            </a:r>
            <a:r>
              <a:rPr lang="nl-NL" sz="1400" b="1" i="1" dirty="0">
                <a:solidFill>
                  <a:srgbClr val="D67F00"/>
                </a:solidFill>
                <a:latin typeface="Arial" charset="0"/>
              </a:rPr>
              <a:t>ActinQ </a:t>
            </a:r>
            <a:r>
              <a:rPr lang="nl-NL" sz="1400" dirty="0">
                <a:latin typeface="Arial" charset="0"/>
              </a:rPr>
              <a:t>2010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5031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</TotalTime>
  <Words>223</Words>
  <Application>Microsoft Macintosh PowerPoint</Application>
  <PresentationFormat>On-screen Show (4:3)</PresentationFormat>
  <Paragraphs>59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Standaardontwerp</vt:lpstr>
      <vt:lpstr>PowerPoint Presentation</vt:lpstr>
      <vt:lpstr>PowerPoint Presentation</vt:lpstr>
      <vt:lpstr>¿Diez condiciones para el éxito?</vt:lpstr>
      <vt:lpstr>¿Cuáles son las condiciones para el éxito?</vt:lpstr>
      <vt:lpstr>¿Qué es posible aprender de la  industria?</vt:lpstr>
      <vt:lpstr>PowerPoint Presentation</vt:lpstr>
    </vt:vector>
  </TitlesOfParts>
  <Company>Schouten &amp; Nelissen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SCHOUTEN &amp; NELISSEN UNIVERSITY</dc:title>
  <dc:creator>%username%</dc:creator>
  <cp:lastModifiedBy>Bob Alisic</cp:lastModifiedBy>
  <cp:revision>140</cp:revision>
  <dcterms:created xsi:type="dcterms:W3CDTF">2009-01-21T11:10:38Z</dcterms:created>
  <dcterms:modified xsi:type="dcterms:W3CDTF">2012-04-27T07:42:23Z</dcterms:modified>
</cp:coreProperties>
</file>