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tiff" ContentType="image/tiff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647" r:id="rId2"/>
    <p:sldId id="648" r:id="rId3"/>
    <p:sldId id="649" r:id="rId4"/>
    <p:sldId id="650" r:id="rId5"/>
    <p:sldId id="651" r:id="rId6"/>
    <p:sldId id="652" r:id="rId7"/>
    <p:sldId id="653" r:id="rId8"/>
    <p:sldId id="654" r:id="rId9"/>
    <p:sldId id="655" r:id="rId10"/>
    <p:sldId id="656" r:id="rId11"/>
    <p:sldId id="657" r:id="rId12"/>
    <p:sldId id="658" r:id="rId13"/>
    <p:sldId id="659" r:id="rId14"/>
    <p:sldId id="660" r:id="rId15"/>
    <p:sldId id="661" r:id="rId16"/>
    <p:sldId id="662" r:id="rId17"/>
    <p:sldId id="663" r:id="rId18"/>
    <p:sldId id="664" r:id="rId19"/>
    <p:sldId id="665" r:id="rId20"/>
    <p:sldId id="666" r:id="rId21"/>
    <p:sldId id="667" r:id="rId22"/>
    <p:sldId id="668" r:id="rId23"/>
    <p:sldId id="669" r:id="rId24"/>
    <p:sldId id="670" r:id="rId25"/>
    <p:sldId id="671" r:id="rId26"/>
    <p:sldId id="672" r:id="rId27"/>
    <p:sldId id="673" r:id="rId28"/>
    <p:sldId id="674" r:id="rId29"/>
    <p:sldId id="675" r:id="rId30"/>
    <p:sldId id="676" r:id="rId31"/>
    <p:sldId id="677" r:id="rId3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Lucida Consol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D100"/>
    <a:srgbClr val="619BC1"/>
    <a:srgbClr val="00FF00"/>
    <a:srgbClr val="66FF66"/>
    <a:srgbClr val="FFFFFF"/>
    <a:srgbClr val="FF9900"/>
    <a:srgbClr val="FF4B4B"/>
    <a:srgbClr val="CC9900"/>
    <a:srgbClr val="C981BB"/>
    <a:srgbClr val="FFA6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Stijl, gemiddeld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DA37D80-6434-44D0-A028-1B22A696006F}" styleName="Stijl, licht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5" d="100"/>
          <a:sy n="85" d="100"/>
        </p:scale>
        <p:origin x="-1256" y="-224"/>
      </p:cViewPr>
      <p:guideLst>
        <p:guide orient="horz" pos="2157"/>
        <p:guide pos="28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4A71A3-E5BB-DD4C-A34A-6E30E230D12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660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3F72184-7380-B349-9996-036D59DB5B2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844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B544045-DB47-6F4E-8881-D58A7800661E}" type="slidenum">
              <a:rPr lang="en-US" sz="1200">
                <a:latin typeface="Arial" charset="0"/>
              </a:rPr>
              <a:pPr eaLnBrk="1" hangingPunct="1"/>
              <a:t>1</a:t>
            </a:fld>
            <a:endParaRPr lang="en-US" sz="12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64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84301EE-C6FD-6647-BFB2-477298C8B97D}" type="slidenum">
              <a:rPr lang="nl-NL" sz="1200">
                <a:latin typeface="Arial" charset="0"/>
              </a:rPr>
              <a:pPr eaLnBrk="1" hangingPunct="1"/>
              <a:t>10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64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84301EE-C6FD-6647-BFB2-477298C8B97D}" type="slidenum">
              <a:rPr lang="nl-NL" sz="1200">
                <a:latin typeface="Arial" charset="0"/>
              </a:rPr>
              <a:pPr eaLnBrk="1" hangingPunct="1"/>
              <a:t>11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64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84301EE-C6FD-6647-BFB2-477298C8B97D}" type="slidenum">
              <a:rPr lang="nl-NL" sz="1200">
                <a:latin typeface="Arial" charset="0"/>
              </a:rPr>
              <a:pPr eaLnBrk="1" hangingPunct="1"/>
              <a:t>12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2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643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84301EE-C6FD-6647-BFB2-477298C8B97D}" type="slidenum">
              <a:rPr lang="nl-NL" sz="1200">
                <a:latin typeface="Arial" charset="0"/>
              </a:rPr>
              <a:pPr eaLnBrk="1" hangingPunct="1"/>
              <a:t>13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98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B0F828-82A8-064F-B298-0CB684DC1CCC}" type="slidenum">
              <a:rPr lang="nl-NL" sz="1200">
                <a:latin typeface="Arial" charset="0"/>
              </a:rPr>
              <a:pPr eaLnBrk="1" hangingPunct="1"/>
              <a:t>14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0854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A62F7F7D-DA51-2E4E-A1A4-969385B2E560}" type="slidenum">
              <a:rPr lang="en-US" sz="1200">
                <a:latin typeface="Arial" charset="0"/>
              </a:rPr>
              <a:pPr eaLnBrk="1" hangingPunct="1"/>
              <a:t>15</a:t>
            </a:fld>
            <a:endParaRPr lang="en-US" sz="12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933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EF1B20C-F2DD-3C4C-985F-DE59B65CDE64}" type="slidenum">
              <a:rPr lang="nl-NL">
                <a:latin typeface="Arial" charset="0"/>
              </a:rPr>
              <a:pPr eaLnBrk="1" hangingPunct="1"/>
              <a:t>16</a:t>
            </a:fld>
            <a:endParaRPr lang="nl-NL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39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DEADC65D-1FE4-8F46-8E4A-D2E89DC60120}" type="slidenum">
              <a:rPr lang="nl-NL" sz="1200">
                <a:latin typeface="Arial" charset="0"/>
              </a:rPr>
              <a:pPr eaLnBrk="1" hangingPunct="1"/>
              <a:t>17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98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B0F828-82A8-064F-B298-0CB684DC1CCC}" type="slidenum">
              <a:rPr lang="nl-NL" sz="1200">
                <a:latin typeface="Arial" charset="0"/>
              </a:rPr>
              <a:pPr eaLnBrk="1" hangingPunct="1"/>
              <a:t>18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806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92044597-BEBC-3E43-89BA-CE225E2EDF93}" type="slidenum">
              <a:rPr lang="nl-NL" sz="1200">
                <a:latin typeface="Arial" charset="0"/>
              </a:rPr>
              <a:pPr eaLnBrk="1" hangingPunct="1"/>
              <a:t>19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891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299A70F-CCC5-F14F-88DC-8B8326B6EEAB}" type="slidenum">
              <a:rPr lang="nl-NL" sz="1200">
                <a:latin typeface="Arial" charset="0"/>
              </a:rPr>
              <a:pPr eaLnBrk="1" hangingPunct="1"/>
              <a:t>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98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B0F828-82A8-064F-B298-0CB684DC1CCC}" type="slidenum">
              <a:rPr lang="nl-NL" sz="1200">
                <a:latin typeface="Arial" charset="0"/>
              </a:rPr>
              <a:pPr eaLnBrk="1" hangingPunct="1"/>
              <a:t>20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01750" y="804863"/>
            <a:ext cx="4256088" cy="3190875"/>
          </a:xfrm>
          <a:ln/>
        </p:spPr>
      </p:sp>
      <p:sp>
        <p:nvSpPr>
          <p:cNvPr id="4710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710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85A2D87-949B-C04A-9915-F0C8A0408D7A}" type="slidenum">
              <a:rPr lang="en-GB">
                <a:latin typeface="Arial" charset="0"/>
              </a:rPr>
              <a:pPr eaLnBrk="1" hangingPunct="1"/>
              <a:t>21</a:t>
            </a:fld>
            <a:endParaRPr lang="en-GB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98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B0F828-82A8-064F-B298-0CB684DC1CCC}" type="slidenum">
              <a:rPr lang="nl-NL" sz="1200">
                <a:latin typeface="Arial" charset="0"/>
              </a:rPr>
              <a:pPr eaLnBrk="1" hangingPunct="1"/>
              <a:t>22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734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513E7C1C-4DCB-3845-A52E-177A17406966}" type="slidenum">
              <a:rPr lang="nl-NL" sz="1200">
                <a:latin typeface="Arial" charset="0"/>
              </a:rPr>
              <a:pPr eaLnBrk="1" hangingPunct="1"/>
              <a:t>23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5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BC17F7D-C60D-804C-8115-C10A573D0D25}" type="slidenum">
              <a:rPr lang="nl-NL" sz="1200">
                <a:latin typeface="Arial" charset="0"/>
              </a:rPr>
              <a:pPr eaLnBrk="1" hangingPunct="1"/>
              <a:t>24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94211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54223E9C-C393-C244-A2EE-454BB90D046A}" type="slidenum">
              <a:rPr lang="nl-NL" sz="1200">
                <a:latin typeface="Arial" charset="0"/>
              </a:rPr>
              <a:pPr eaLnBrk="1" hangingPunct="1"/>
              <a:t>25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96259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EA1155EE-E814-574B-B600-9A594077D061}" type="slidenum">
              <a:rPr lang="nl-NL" sz="1200">
                <a:latin typeface="Arial" charset="0"/>
              </a:rPr>
              <a:pPr eaLnBrk="1" hangingPunct="1"/>
              <a:t>26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5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BC17F7D-C60D-804C-8115-C10A573D0D25}" type="slidenum">
              <a:rPr lang="nl-NL" sz="1200">
                <a:latin typeface="Arial" charset="0"/>
              </a:rPr>
              <a:pPr eaLnBrk="1" hangingPunct="1"/>
              <a:t>27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11878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5A437F3A-F691-3B4F-8620-8EE6BAABD89B}" type="slidenum">
              <a:rPr lang="nl-NL" sz="1200">
                <a:latin typeface="Arial" charset="0"/>
              </a:rPr>
              <a:pPr eaLnBrk="1" hangingPunct="1"/>
              <a:t>28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16038" y="822325"/>
            <a:ext cx="4224337" cy="31686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DCB7-C0A4-44D4-9E59-758246DDD42F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891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299A70F-CCC5-F14F-88DC-8B8326B6EEAB}" type="slidenum">
              <a:rPr lang="nl-NL" sz="1200">
                <a:latin typeface="Arial" charset="0"/>
              </a:rPr>
              <a:pPr eaLnBrk="1" hangingPunct="1"/>
              <a:t>3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902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6680E352-537B-B247-A18E-0FFB98580655}" type="slidenum">
              <a:rPr lang="nl-NL" sz="1200">
                <a:latin typeface="Arial" charset="0"/>
              </a:rPr>
              <a:pPr eaLnBrk="1" hangingPunct="1"/>
              <a:t>30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10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288C0C6D-4E82-4444-8329-55F4F68423AD}" type="slidenum">
              <a:rPr lang="nl-NL" sz="1200">
                <a:latin typeface="Arial" charset="0"/>
              </a:rPr>
              <a:pPr eaLnBrk="1" hangingPunct="1"/>
              <a:t>31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891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299A70F-CCC5-F14F-88DC-8B8326B6EEAB}" type="slidenum">
              <a:rPr lang="nl-NL" sz="1200">
                <a:latin typeface="Arial" charset="0"/>
              </a:rPr>
              <a:pPr eaLnBrk="1" hangingPunct="1"/>
              <a:t>4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891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299A70F-CCC5-F14F-88DC-8B8326B6EEAB}" type="slidenum">
              <a:rPr lang="nl-NL" sz="1200">
                <a:latin typeface="Arial" charset="0"/>
              </a:rPr>
              <a:pPr eaLnBrk="1" hangingPunct="1"/>
              <a:t>5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891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299A70F-CCC5-F14F-88DC-8B8326B6EEAB}" type="slidenum">
              <a:rPr lang="nl-NL" sz="1200">
                <a:latin typeface="Arial" charset="0"/>
              </a:rPr>
              <a:pPr eaLnBrk="1" hangingPunct="1"/>
              <a:t>6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891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299A70F-CCC5-F14F-88DC-8B8326B6EEAB}" type="slidenum">
              <a:rPr lang="nl-NL" sz="1200">
                <a:latin typeface="Arial" charset="0"/>
              </a:rPr>
              <a:pPr eaLnBrk="1" hangingPunct="1"/>
              <a:t>7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98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B0F828-82A8-064F-B298-0CB684DC1CCC}" type="slidenum">
              <a:rPr lang="nl-NL" sz="1200">
                <a:latin typeface="Arial" charset="0"/>
              </a:rPr>
              <a:pPr eaLnBrk="1" hangingPunct="1"/>
              <a:t>8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98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31B0F828-82A8-064F-B298-0CB684DC1CCC}" type="slidenum">
              <a:rPr lang="nl-NL" sz="1200">
                <a:latin typeface="Arial" charset="0"/>
              </a:rPr>
              <a:pPr eaLnBrk="1" hangingPunct="1"/>
              <a:t>9</a:t>
            </a:fld>
            <a:endParaRPr lang="nl-NL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FA9062-F7C9-BE49-A19B-D76AE0960D5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3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7F69B-7231-3847-87C1-4A7D0103FCF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57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E6B87-7EDA-2640-8ADC-25A37158F8F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61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0238" y="6542088"/>
            <a:ext cx="2133600" cy="225425"/>
          </a:xfr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D5BB8F-2701-024B-9393-65967C69D03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60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0CFDA-EBDA-6349-B137-A3166CF495A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85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C1321-CFED-8B44-A539-07BE8E6357B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20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3011E-D69C-414B-B2E9-C131CA9156F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97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AEAA8-8C0F-B044-BFB7-D7C10FC9E92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163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E648B-0960-614D-BF3F-966B3902ABB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41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FD510-AA02-FD47-B91F-B915C4CF8CA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55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9874D-0CF0-F349-8C90-7A946CBFE9E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38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2938" y="6462713"/>
            <a:ext cx="2133600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aseline="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INLAC People 9004 V0.1 17-05-09</a:t>
            </a:r>
            <a:endParaRPr lang="nl-NL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69025" y="62087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2D064E-D2FE-A44E-A28C-3E1FB25F1AE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6" Type="http://schemas.openxmlformats.org/officeDocument/2006/relationships/image" Target="../media/image9.wmf"/><Relationship Id="rId7" Type="http://schemas.openxmlformats.org/officeDocument/2006/relationships/image" Target="../media/image10.wmf"/><Relationship Id="rId8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6" Type="http://schemas.openxmlformats.org/officeDocument/2006/relationships/image" Target="../media/image9.wmf"/><Relationship Id="rId7" Type="http://schemas.openxmlformats.org/officeDocument/2006/relationships/image" Target="../media/image10.wmf"/><Relationship Id="rId8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6" Type="http://schemas.openxmlformats.org/officeDocument/2006/relationships/image" Target="../media/image9.wmf"/><Relationship Id="rId7" Type="http://schemas.openxmlformats.org/officeDocument/2006/relationships/image" Target="../media/image10.wmf"/><Relationship Id="rId8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3.wmf"/><Relationship Id="rId6" Type="http://schemas.openxmlformats.org/officeDocument/2006/relationships/oleObject" Target="../embeddings/oleObject2.bin"/><Relationship Id="rId7" Type="http://schemas.openxmlformats.org/officeDocument/2006/relationships/image" Target="NULL"/><Relationship Id="rId8" Type="http://schemas.openxmlformats.org/officeDocument/2006/relationships/image" Target="../media/image14.gif"/><Relationship Id="rId9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6" Type="http://schemas.openxmlformats.org/officeDocument/2006/relationships/image" Target="../media/image9.wmf"/><Relationship Id="rId7" Type="http://schemas.openxmlformats.org/officeDocument/2006/relationships/image" Target="../media/image10.wmf"/><Relationship Id="rId8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Relationship Id="rId3" Type="http://schemas.openxmlformats.org/officeDocument/2006/relationships/hyperlink" Target="mailto:bob.alisic@ActinQ.n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6" Type="http://schemas.openxmlformats.org/officeDocument/2006/relationships/image" Target="../media/image9.wmf"/><Relationship Id="rId7" Type="http://schemas.openxmlformats.org/officeDocument/2006/relationships/image" Target="../media/image10.wmf"/><Relationship Id="rId8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6" Type="http://schemas.openxmlformats.org/officeDocument/2006/relationships/image" Target="../media/image9.wmf"/><Relationship Id="rId7" Type="http://schemas.openxmlformats.org/officeDocument/2006/relationships/image" Target="../media/image10.wmf"/><Relationship Id="rId8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LAC Foro 2012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38593" cy="5678714"/>
          </a:xfrm>
          <a:prstGeom prst="rect">
            <a:avLst/>
          </a:prstGeom>
          <a:ln>
            <a:noFill/>
          </a:ln>
        </p:spPr>
      </p:pic>
      <p:sp>
        <p:nvSpPr>
          <p:cNvPr id="15362" name="4 CuadroTexto"/>
          <p:cNvSpPr txBox="1">
            <a:spLocks noChangeArrowheads="1"/>
          </p:cNvSpPr>
          <p:nvPr/>
        </p:nvSpPr>
        <p:spPr bwMode="auto">
          <a:xfrm>
            <a:off x="0" y="5737679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 b="1" dirty="0">
                <a:solidFill>
                  <a:srgbClr val="000090"/>
                </a:solidFill>
                <a:latin typeface="Arial" charset="0"/>
              </a:rPr>
              <a:t>La condición decisiva</a:t>
            </a:r>
            <a:r>
              <a:rPr lang="es-ES" sz="2800" b="1" dirty="0" smtClean="0">
                <a:solidFill>
                  <a:srgbClr val="000090"/>
                </a:solidFill>
                <a:latin typeface="Arial" charset="0"/>
              </a:rPr>
              <a:t>: la </a:t>
            </a:r>
            <a:r>
              <a:rPr lang="es-ES" sz="2800" b="1" dirty="0">
                <a:solidFill>
                  <a:srgbClr val="000090"/>
                </a:solidFill>
                <a:latin typeface="Arial" charset="0"/>
              </a:rPr>
              <a:t>participación </a:t>
            </a:r>
            <a:r>
              <a:rPr lang="es-ES" sz="2800" b="1" dirty="0" smtClean="0">
                <a:solidFill>
                  <a:srgbClr val="000090"/>
                </a:solidFill>
                <a:latin typeface="Arial" charset="0"/>
              </a:rPr>
              <a:t>y  </a:t>
            </a:r>
            <a:r>
              <a:rPr lang="es-ES" sz="2800" b="1" dirty="0">
                <a:solidFill>
                  <a:srgbClr val="000090"/>
                </a:solidFill>
                <a:latin typeface="Arial" charset="0"/>
              </a:rPr>
              <a:t/>
            </a:r>
            <a:br>
              <a:rPr lang="es-ES" sz="2800" b="1" dirty="0">
                <a:solidFill>
                  <a:srgbClr val="000090"/>
                </a:solidFill>
                <a:latin typeface="Arial" charset="0"/>
              </a:rPr>
            </a:br>
            <a:r>
              <a:rPr lang="es-ES" sz="2800" b="1" dirty="0">
                <a:solidFill>
                  <a:srgbClr val="000090"/>
                </a:solidFill>
                <a:latin typeface="Arial" charset="0"/>
              </a:rPr>
              <a:t>la </a:t>
            </a:r>
            <a:r>
              <a:rPr lang="es-ES" sz="2800" b="1" dirty="0" smtClean="0">
                <a:solidFill>
                  <a:srgbClr val="000090"/>
                </a:solidFill>
                <a:latin typeface="Arial" charset="0"/>
              </a:rPr>
              <a:t>competencia del personal</a:t>
            </a:r>
            <a:endParaRPr lang="es-MX" sz="2800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15364" name="7 CuadroTexto"/>
          <p:cNvSpPr txBox="1">
            <a:spLocks noChangeArrowheads="1"/>
          </p:cNvSpPr>
          <p:nvPr/>
        </p:nvSpPr>
        <p:spPr bwMode="auto">
          <a:xfrm>
            <a:off x="6769547" y="6323763"/>
            <a:ext cx="2174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s-MX" b="1" dirty="0" smtClean="0">
                <a:solidFill>
                  <a:srgbClr val="000090"/>
                </a:solidFill>
                <a:latin typeface="Arial" charset="0"/>
              </a:rPr>
              <a:t>Bob  Alisic</a:t>
            </a:r>
            <a:endParaRPr lang="es-MX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8236857" y="5188617"/>
            <a:ext cx="907143" cy="453571"/>
          </a:xfrm>
          <a:prstGeom prst="rect">
            <a:avLst/>
          </a:prstGeom>
          <a:solidFill>
            <a:srgbClr val="00009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000" b="1" dirty="0" smtClean="0">
                <a:solidFill>
                  <a:srgbClr val="FFFFFF"/>
                </a:solidFill>
              </a:rPr>
              <a:t>V0.7</a:t>
            </a:r>
            <a:endParaRPr lang="es-CO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631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nl-NL" sz="3200" b="1" dirty="0" smtClean="0">
                <a:solidFill>
                  <a:srgbClr val="222268"/>
                </a:solidFill>
                <a:latin typeface="Arial" charset="0"/>
              </a:rPr>
              <a:t>¿Qué c</a:t>
            </a:r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onoce la persona “X” de sí mismo</a:t>
            </a:r>
            <a:r>
              <a:rPr lang="nl-NL" sz="3200" b="1" dirty="0" smtClean="0">
                <a:solidFill>
                  <a:srgbClr val="222268"/>
                </a:solidFill>
                <a:latin typeface="Arial" charset="0"/>
              </a:rPr>
              <a:t>? </a:t>
            </a:r>
            <a:endParaRPr lang="en-US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11632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A491B7F-AC3D-6B41-88A8-475079803B76}" type="slidenum">
              <a:rPr lang="nl-NL" sz="1400">
                <a:latin typeface="Arial" charset="0"/>
              </a:rPr>
              <a:pPr eaLnBrk="1" hangingPunct="1"/>
              <a:t>10</a:t>
            </a:fld>
            <a:endParaRPr lang="nl-NL" sz="1400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367" y="4205864"/>
            <a:ext cx="20828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d</a:t>
            </a:r>
            <a:r>
              <a:rPr lang="es-MX" sz="24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esconocido</a:t>
            </a:r>
          </a:p>
          <a:p>
            <a:pPr algn="ctr"/>
            <a:r>
              <a:rPr lang="es-MX" sz="24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p</a:t>
            </a:r>
            <a:r>
              <a:rPr lang="es-MX" sz="24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or otros</a:t>
            </a:r>
            <a:endParaRPr lang="es-MX" sz="2400" b="1" dirty="0">
              <a:solidFill>
                <a:schemeClr val="tx2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044" y="2037638"/>
            <a:ext cx="16036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8000"/>
                </a:solidFill>
                <a:latin typeface="+mn-lt"/>
              </a:rPr>
              <a:t>c</a:t>
            </a:r>
            <a:r>
              <a:rPr lang="es-MX" sz="2400" b="1" dirty="0" smtClean="0">
                <a:solidFill>
                  <a:srgbClr val="008000"/>
                </a:solidFill>
                <a:latin typeface="+mn-lt"/>
              </a:rPr>
              <a:t>onocido</a:t>
            </a:r>
          </a:p>
          <a:p>
            <a:pPr algn="ctr"/>
            <a:r>
              <a:rPr lang="es-MX" sz="2400" b="1" dirty="0">
                <a:solidFill>
                  <a:srgbClr val="008000"/>
                </a:solidFill>
                <a:latin typeface="+mn-lt"/>
              </a:rPr>
              <a:t>p</a:t>
            </a:r>
            <a:r>
              <a:rPr lang="es-MX" sz="2400" b="1" dirty="0" smtClean="0">
                <a:solidFill>
                  <a:srgbClr val="008000"/>
                </a:solidFill>
                <a:latin typeface="+mn-lt"/>
              </a:rPr>
              <a:t>or otros</a:t>
            </a:r>
            <a:endParaRPr lang="es-MX" sz="24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8468" y="5623939"/>
            <a:ext cx="1732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conocido por mi </a:t>
            </a:r>
            <a:endParaRPr lang="es-MX" sz="2400" b="1" dirty="0">
              <a:solidFill>
                <a:schemeClr val="tx2">
                  <a:lumMod val="65000"/>
                  <a:lumOff val="35000"/>
                </a:schemeClr>
              </a:solidFill>
              <a:latin typeface="+mn-lt"/>
            </a:endParaRPr>
          </a:p>
        </p:txBody>
      </p:sp>
      <p:pic>
        <p:nvPicPr>
          <p:cNvPr id="10" name="Picture 17" descr="C:\Users\bob\AppData\Local\Microsoft\Windows\Temporary Internet Files\Content.IE5\X0YGPFAY\MCj0198326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923" y="652544"/>
            <a:ext cx="2800087" cy="20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5520278" y="599486"/>
            <a:ext cx="1928353" cy="1081914"/>
          </a:xfrm>
          <a:prstGeom prst="ellipse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119396" y="646526"/>
            <a:ext cx="1019049" cy="1912949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642930"/>
              </p:ext>
            </p:extLst>
          </p:nvPr>
        </p:nvGraphicFramePr>
        <p:xfrm>
          <a:off x="2369087" y="1352120"/>
          <a:ext cx="4687623" cy="4206240"/>
        </p:xfrm>
        <a:graphic>
          <a:graphicData uri="http://schemas.openxmlformats.org/drawingml/2006/table">
            <a:tbl>
              <a:tblPr/>
              <a:tblGrid>
                <a:gridCol w="2399138"/>
                <a:gridCol w="2288485"/>
              </a:tblGrid>
              <a:tr h="1992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44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4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4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nl-NL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endParaRPr kumimoji="0" lang="nl-NL" sz="4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052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nl-NL" sz="4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8"/>
          <p:cNvSpPr txBox="1"/>
          <p:nvPr/>
        </p:nvSpPr>
        <p:spPr>
          <a:xfrm>
            <a:off x="4876800" y="5637790"/>
            <a:ext cx="216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rPr>
              <a:t>desconocido por mi </a:t>
            </a:r>
            <a:endParaRPr lang="es-MX" sz="2400" b="1" dirty="0">
              <a:solidFill>
                <a:schemeClr val="tx2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209800" y="2267260"/>
            <a:ext cx="2819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s-ES_tradnl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ÁREA ABIERTA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4724390" y="2267260"/>
            <a:ext cx="228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s-ES_tradnl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ÁREA CIEGA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2486895" y="3922855"/>
            <a:ext cx="2195941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s-ES_trad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ÁREA  OCULTA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4887914" y="3978275"/>
            <a:ext cx="2094778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s-ES_tradnl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ÁREA</a:t>
            </a:r>
          </a:p>
          <a:p>
            <a:pPr algn="ctr"/>
            <a:r>
              <a:rPr lang="es-ES_tradnl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DESCONOCIDA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2182115" y="665040"/>
            <a:ext cx="5030416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s-ES_tradnl" sz="32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VENTANA DE JOHARI</a:t>
            </a:r>
          </a:p>
        </p:txBody>
      </p:sp>
    </p:spTree>
    <p:extLst>
      <p:ext uri="{BB962C8B-B14F-4D97-AF65-F5344CB8AC3E}">
        <p14:creationId xmlns:p14="http://schemas.microsoft.com/office/powerpoint/2010/main" val="3761388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¿Por qué fuerzas nos movemos? </a:t>
            </a:r>
            <a:endParaRPr lang="es-CO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11632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A491B7F-AC3D-6B41-88A8-475079803B76}" type="slidenum">
              <a:rPr lang="es-CO" sz="1400" smtClean="0">
                <a:latin typeface="Arial" charset="0"/>
              </a:rPr>
              <a:pPr eaLnBrk="1" hangingPunct="1"/>
              <a:t>11</a:t>
            </a:fld>
            <a:endParaRPr lang="es-CO" sz="1400">
              <a:latin typeface="Arial" charset="0"/>
            </a:endParaRPr>
          </a:p>
        </p:txBody>
      </p:sp>
      <p:sp>
        <p:nvSpPr>
          <p:cNvPr id="6" name="Right Arrow 5"/>
          <p:cNvSpPr/>
          <p:nvPr/>
        </p:nvSpPr>
        <p:spPr>
          <a:xfrm rot="18814169">
            <a:off x="4611517" y="1843355"/>
            <a:ext cx="2349975" cy="796613"/>
          </a:xfrm>
          <a:prstGeom prst="rightArrow">
            <a:avLst>
              <a:gd name="adj1" fmla="val 54035"/>
              <a:gd name="adj2" fmla="val 50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rgbClr val="FFFF00"/>
                </a:solidFill>
              </a:rPr>
              <a:t>Sueño</a:t>
            </a:r>
            <a:endParaRPr lang="es-CO" sz="2800" b="1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694486" y="2707062"/>
            <a:ext cx="1688353" cy="14343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600" dirty="0" smtClean="0"/>
              <a:t>Yo</a:t>
            </a:r>
            <a:endParaRPr lang="es-CO" sz="6600" dirty="0"/>
          </a:p>
        </p:txBody>
      </p:sp>
      <p:sp>
        <p:nvSpPr>
          <p:cNvPr id="15" name="Right Arrow 14"/>
          <p:cNvSpPr/>
          <p:nvPr/>
        </p:nvSpPr>
        <p:spPr>
          <a:xfrm rot="14281989" flipV="1">
            <a:off x="4306549" y="4710508"/>
            <a:ext cx="2628341" cy="959620"/>
          </a:xfrm>
          <a:prstGeom prst="rightArrow">
            <a:avLst>
              <a:gd name="adj1" fmla="val 54035"/>
              <a:gd name="adj2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solidFill>
                  <a:srgbClr val="FF0000"/>
                </a:solidFill>
              </a:rPr>
              <a:t>Frustraciones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8" name="Wolk 11"/>
          <p:cNvSpPr>
            <a:spLocks noChangeArrowheads="1"/>
          </p:cNvSpPr>
          <p:nvPr/>
        </p:nvSpPr>
        <p:spPr bwMode="auto">
          <a:xfrm>
            <a:off x="6023162" y="717923"/>
            <a:ext cx="1912938" cy="642938"/>
          </a:xfrm>
          <a:custGeom>
            <a:avLst/>
            <a:gdLst>
              <a:gd name="T0" fmla="*/ 1911344 w 43200"/>
              <a:gd name="T1" fmla="*/ 321469 h 43200"/>
              <a:gd name="T2" fmla="*/ 956469 w 43200"/>
              <a:gd name="T3" fmla="*/ 642253 h 43200"/>
              <a:gd name="T4" fmla="*/ 5934 w 43200"/>
              <a:gd name="T5" fmla="*/ 321469 h 43200"/>
              <a:gd name="T6" fmla="*/ 956469 w 43200"/>
              <a:gd name="T7" fmla="*/ 36761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1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3"/>
                </a:cubicBezTo>
                <a:cubicBezTo>
                  <a:pt x="20114" y="1343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0"/>
                </a:cubicBezTo>
                <a:cubicBezTo>
                  <a:pt x="27723" y="140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49"/>
                </a:cubicBezTo>
                <a:cubicBezTo>
                  <a:pt x="35888" y="149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6"/>
                </a:cubicBezTo>
                <a:cubicBezTo>
                  <a:pt x="30535" y="38006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7"/>
                </a:cubicBezTo>
                <a:cubicBezTo>
                  <a:pt x="19839" y="43357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0"/>
                </a:cubicBezTo>
                <a:cubicBezTo>
                  <a:pt x="9735" y="40770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09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6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6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4"/>
                </a:cubicBezTo>
                <a:cubicBezTo>
                  <a:pt x="3584" y="26194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FFFF00"/>
          </a:solidFill>
          <a:ln>
            <a:noFill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endParaRPr lang="es-CO" sz="2400" b="1" dirty="0">
              <a:solidFill>
                <a:srgbClr val="262673"/>
              </a:solidFill>
              <a:latin typeface="Comic Sans M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158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2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A491B7F-AC3D-6B41-88A8-475079803B76}" type="slidenum">
              <a:rPr lang="es-CO" sz="1400" smtClean="0">
                <a:latin typeface="Arial" charset="0"/>
              </a:rPr>
              <a:pPr eaLnBrk="1" hangingPunct="1"/>
              <a:t>12</a:t>
            </a:fld>
            <a:endParaRPr lang="es-CO" sz="1400">
              <a:latin typeface="Arial" charset="0"/>
            </a:endParaRPr>
          </a:p>
        </p:txBody>
      </p:sp>
      <p:sp>
        <p:nvSpPr>
          <p:cNvPr id="6" name="Right Arrow 5"/>
          <p:cNvSpPr/>
          <p:nvPr/>
        </p:nvSpPr>
        <p:spPr>
          <a:xfrm rot="16200000">
            <a:off x="3363675" y="2067473"/>
            <a:ext cx="2349975" cy="796613"/>
          </a:xfrm>
          <a:prstGeom prst="rightArrow">
            <a:avLst>
              <a:gd name="adj1" fmla="val 54035"/>
              <a:gd name="adj2" fmla="val 50000"/>
            </a:avLst>
          </a:prstGeom>
          <a:solidFill>
            <a:srgbClr val="00D100"/>
          </a:solidFill>
          <a:ln w="57150" cmpd="sng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800" b="1" dirty="0">
              <a:solidFill>
                <a:srgbClr val="FFFF00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17614515">
            <a:off x="2425440" y="4762911"/>
            <a:ext cx="2579225" cy="965148"/>
          </a:xfrm>
          <a:prstGeom prst="rightArrow">
            <a:avLst>
              <a:gd name="adj1" fmla="val 54035"/>
              <a:gd name="adj2" fmla="val 50000"/>
            </a:avLst>
          </a:prstGeom>
          <a:solidFill>
            <a:srgbClr val="800000"/>
          </a:solidFill>
          <a:ln w="57150" cmpd="sng"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>
                <a:solidFill>
                  <a:srgbClr val="FFFFFF"/>
                </a:solidFill>
              </a:rPr>
              <a:t>Q</a:t>
            </a:r>
            <a:r>
              <a:rPr lang="es-CO" sz="2800" dirty="0" smtClean="0">
                <a:solidFill>
                  <a:srgbClr val="FFFFFF"/>
                </a:solidFill>
              </a:rPr>
              <a:t>uejas</a:t>
            </a:r>
            <a:endParaRPr lang="es-CO" sz="2800" dirty="0">
              <a:solidFill>
                <a:srgbClr val="FFFFFF"/>
              </a:solidFill>
            </a:endParaRPr>
          </a:p>
        </p:txBody>
      </p:sp>
      <p:sp>
        <p:nvSpPr>
          <p:cNvPr id="9" name="Wolk 11"/>
          <p:cNvSpPr>
            <a:spLocks noChangeArrowheads="1"/>
          </p:cNvSpPr>
          <p:nvPr/>
        </p:nvSpPr>
        <p:spPr bwMode="auto">
          <a:xfrm>
            <a:off x="3582194" y="673100"/>
            <a:ext cx="1912938" cy="642938"/>
          </a:xfrm>
          <a:custGeom>
            <a:avLst/>
            <a:gdLst>
              <a:gd name="T0" fmla="*/ 1911344 w 43200"/>
              <a:gd name="T1" fmla="*/ 321469 h 43200"/>
              <a:gd name="T2" fmla="*/ 956469 w 43200"/>
              <a:gd name="T3" fmla="*/ 642253 h 43200"/>
              <a:gd name="T4" fmla="*/ 5934 w 43200"/>
              <a:gd name="T5" fmla="*/ 321469 h 43200"/>
              <a:gd name="T6" fmla="*/ 956469 w 43200"/>
              <a:gd name="T7" fmla="*/ 36761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1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3"/>
                </a:cubicBezTo>
                <a:cubicBezTo>
                  <a:pt x="20114" y="1343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0"/>
                </a:cubicBezTo>
                <a:cubicBezTo>
                  <a:pt x="27723" y="140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49"/>
                </a:cubicBezTo>
                <a:cubicBezTo>
                  <a:pt x="35888" y="149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6"/>
                </a:cubicBezTo>
                <a:cubicBezTo>
                  <a:pt x="30535" y="38006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7"/>
                </a:cubicBezTo>
                <a:cubicBezTo>
                  <a:pt x="19839" y="43357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0"/>
                </a:cubicBezTo>
                <a:cubicBezTo>
                  <a:pt x="9735" y="40770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09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6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6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4"/>
                </a:cubicBezTo>
                <a:cubicBezTo>
                  <a:pt x="3584" y="26194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62FC24"/>
          </a:solidFill>
          <a:ln w="57150" cmpd="sng">
            <a:noFill/>
            <a:miter lim="800000"/>
            <a:headEnd/>
            <a:tailEnd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Visi</a:t>
            </a:r>
            <a:r>
              <a:rPr lang="es-CO" sz="2400" b="1" dirty="0">
                <a:solidFill>
                  <a:srgbClr val="262673"/>
                </a:solidFill>
                <a:latin typeface="Arial" charset="0"/>
                <a:cs typeface="Arial" charset="0"/>
              </a:rPr>
              <a:t>ó</a:t>
            </a:r>
            <a:r>
              <a:rPr lang="es-CO" sz="24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n</a:t>
            </a:r>
          </a:p>
        </p:txBody>
      </p:sp>
      <p:sp>
        <p:nvSpPr>
          <p:cNvPr id="10" name="Oval 9"/>
          <p:cNvSpPr/>
          <p:nvPr/>
        </p:nvSpPr>
        <p:spPr>
          <a:xfrm>
            <a:off x="3694486" y="2707062"/>
            <a:ext cx="1688353" cy="14343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600" dirty="0" smtClean="0"/>
              <a:t>Yo</a:t>
            </a:r>
            <a:endParaRPr lang="es-CO" sz="6600" dirty="0"/>
          </a:p>
        </p:txBody>
      </p:sp>
      <p:sp>
        <p:nvSpPr>
          <p:cNvPr id="11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¿Por qué fuerzas nos movemos? </a:t>
            </a:r>
            <a:endParaRPr lang="es-CO" sz="3200" b="1" dirty="0">
              <a:solidFill>
                <a:srgbClr val="222268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96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>
          <a:xfrm rot="18814169">
            <a:off x="4611517" y="1843355"/>
            <a:ext cx="2349975" cy="796613"/>
          </a:xfrm>
          <a:prstGeom prst="rightArrow">
            <a:avLst>
              <a:gd name="adj1" fmla="val 54035"/>
              <a:gd name="adj2" fmla="val 50000"/>
            </a:avLst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rgbClr val="FFFF00"/>
                </a:solidFill>
              </a:rPr>
              <a:t>Sueño</a:t>
            </a:r>
            <a:endParaRPr lang="es-CO" sz="2800" b="1" dirty="0">
              <a:solidFill>
                <a:srgbClr val="FFFF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 rot="16200000">
            <a:off x="3363675" y="2067473"/>
            <a:ext cx="2349975" cy="796613"/>
          </a:xfrm>
          <a:prstGeom prst="rightArrow">
            <a:avLst>
              <a:gd name="adj1" fmla="val 54035"/>
              <a:gd name="adj2" fmla="val 50000"/>
            </a:avLst>
          </a:prstGeom>
          <a:solidFill>
            <a:srgbClr val="00D100"/>
          </a:solidFill>
          <a:ln w="57150" cmpd="sng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800" b="1" dirty="0">
              <a:solidFill>
                <a:srgbClr val="FFFF00"/>
              </a:solidFill>
            </a:endParaRPr>
          </a:p>
        </p:txBody>
      </p:sp>
      <p:sp>
        <p:nvSpPr>
          <p:cNvPr id="111632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FA491B7F-AC3D-6B41-88A8-475079803B76}" type="slidenum">
              <a:rPr lang="es-CO" sz="1400" smtClean="0">
                <a:latin typeface="Arial" charset="0"/>
              </a:rPr>
              <a:pPr eaLnBrk="1" hangingPunct="1"/>
              <a:t>13</a:t>
            </a:fld>
            <a:endParaRPr lang="es-CO" sz="1400">
              <a:latin typeface="Arial" charset="0"/>
            </a:endParaRPr>
          </a:p>
        </p:txBody>
      </p:sp>
      <p:sp>
        <p:nvSpPr>
          <p:cNvPr id="9" name="Wolk 11"/>
          <p:cNvSpPr>
            <a:spLocks noChangeArrowheads="1"/>
          </p:cNvSpPr>
          <p:nvPr/>
        </p:nvSpPr>
        <p:spPr bwMode="auto">
          <a:xfrm>
            <a:off x="3582194" y="673100"/>
            <a:ext cx="1912938" cy="642938"/>
          </a:xfrm>
          <a:custGeom>
            <a:avLst/>
            <a:gdLst>
              <a:gd name="T0" fmla="*/ 1911344 w 43200"/>
              <a:gd name="T1" fmla="*/ 321469 h 43200"/>
              <a:gd name="T2" fmla="*/ 956469 w 43200"/>
              <a:gd name="T3" fmla="*/ 642253 h 43200"/>
              <a:gd name="T4" fmla="*/ 5934 w 43200"/>
              <a:gd name="T5" fmla="*/ 321469 h 43200"/>
              <a:gd name="T6" fmla="*/ 956469 w 43200"/>
              <a:gd name="T7" fmla="*/ 36761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1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3"/>
                </a:cubicBezTo>
                <a:cubicBezTo>
                  <a:pt x="20114" y="1343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0"/>
                </a:cubicBezTo>
                <a:cubicBezTo>
                  <a:pt x="27723" y="140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49"/>
                </a:cubicBezTo>
                <a:cubicBezTo>
                  <a:pt x="35888" y="149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6"/>
                </a:cubicBezTo>
                <a:cubicBezTo>
                  <a:pt x="30535" y="38006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7"/>
                </a:cubicBezTo>
                <a:cubicBezTo>
                  <a:pt x="19839" y="43357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0"/>
                </a:cubicBezTo>
                <a:cubicBezTo>
                  <a:pt x="9735" y="40770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09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6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6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4"/>
                </a:cubicBezTo>
                <a:cubicBezTo>
                  <a:pt x="3584" y="26194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62FC24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Visi</a:t>
            </a:r>
            <a:r>
              <a:rPr lang="es-CO" sz="2400" b="1" dirty="0">
                <a:solidFill>
                  <a:srgbClr val="262673"/>
                </a:solidFill>
                <a:latin typeface="Arial" charset="0"/>
                <a:cs typeface="Arial" charset="0"/>
              </a:rPr>
              <a:t>ó</a:t>
            </a:r>
            <a:r>
              <a:rPr lang="es-CO" sz="24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n</a:t>
            </a:r>
          </a:p>
        </p:txBody>
      </p:sp>
      <p:sp>
        <p:nvSpPr>
          <p:cNvPr id="11" name="Wolk 11"/>
          <p:cNvSpPr>
            <a:spLocks noChangeArrowheads="1"/>
          </p:cNvSpPr>
          <p:nvPr/>
        </p:nvSpPr>
        <p:spPr bwMode="auto">
          <a:xfrm>
            <a:off x="6023162" y="717923"/>
            <a:ext cx="1912938" cy="642938"/>
          </a:xfrm>
          <a:custGeom>
            <a:avLst/>
            <a:gdLst>
              <a:gd name="T0" fmla="*/ 1911344 w 43200"/>
              <a:gd name="T1" fmla="*/ 321469 h 43200"/>
              <a:gd name="T2" fmla="*/ 956469 w 43200"/>
              <a:gd name="T3" fmla="*/ 642253 h 43200"/>
              <a:gd name="T4" fmla="*/ 5934 w 43200"/>
              <a:gd name="T5" fmla="*/ 321469 h 43200"/>
              <a:gd name="T6" fmla="*/ 956469 w 43200"/>
              <a:gd name="T7" fmla="*/ 36761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1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3"/>
                </a:cubicBezTo>
                <a:cubicBezTo>
                  <a:pt x="20114" y="1343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0"/>
                </a:cubicBezTo>
                <a:cubicBezTo>
                  <a:pt x="27723" y="140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49"/>
                </a:cubicBezTo>
                <a:cubicBezTo>
                  <a:pt x="35888" y="149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6"/>
                </a:cubicBezTo>
                <a:cubicBezTo>
                  <a:pt x="30535" y="38006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7"/>
                </a:cubicBezTo>
                <a:cubicBezTo>
                  <a:pt x="19839" y="43357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0"/>
                </a:cubicBezTo>
                <a:cubicBezTo>
                  <a:pt x="9735" y="40770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09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6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6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4"/>
                </a:cubicBezTo>
                <a:cubicBezTo>
                  <a:pt x="3584" y="26194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FFFF00"/>
          </a:solidFill>
          <a:ln>
            <a:noFill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endParaRPr lang="es-CO" sz="2400" b="1" dirty="0">
              <a:solidFill>
                <a:srgbClr val="262673"/>
              </a:solidFill>
              <a:latin typeface="Comic Sans MS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694486" y="2707062"/>
            <a:ext cx="1688353" cy="14343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600" dirty="0" smtClean="0"/>
              <a:t>Yo</a:t>
            </a:r>
            <a:endParaRPr lang="es-CO" sz="6600" dirty="0"/>
          </a:p>
        </p:txBody>
      </p:sp>
      <p:sp>
        <p:nvSpPr>
          <p:cNvPr id="14" name="Right Arrow 13"/>
          <p:cNvSpPr/>
          <p:nvPr/>
        </p:nvSpPr>
        <p:spPr>
          <a:xfrm rot="17614515">
            <a:off x="2290970" y="4718087"/>
            <a:ext cx="2579225" cy="965148"/>
          </a:xfrm>
          <a:prstGeom prst="rightArrow">
            <a:avLst>
              <a:gd name="adj1" fmla="val 54035"/>
              <a:gd name="adj2" fmla="val 50000"/>
            </a:avLst>
          </a:prstGeom>
          <a:solidFill>
            <a:srgbClr val="800000"/>
          </a:solidFill>
          <a:ln w="57150" cmpd="sng"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>
                <a:solidFill>
                  <a:srgbClr val="FFFFFF"/>
                </a:solidFill>
              </a:rPr>
              <a:t>Q</a:t>
            </a:r>
            <a:r>
              <a:rPr lang="es-CO" sz="2800" dirty="0" smtClean="0">
                <a:solidFill>
                  <a:srgbClr val="FFFFFF"/>
                </a:solidFill>
              </a:rPr>
              <a:t>uejas</a:t>
            </a:r>
            <a:endParaRPr lang="es-CO" sz="2800" dirty="0">
              <a:solidFill>
                <a:srgbClr val="FFFFFF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rot="14281989" flipV="1">
            <a:off x="4335916" y="4628248"/>
            <a:ext cx="2666749" cy="1026329"/>
          </a:xfrm>
          <a:prstGeom prst="rightArrow">
            <a:avLst>
              <a:gd name="adj1" fmla="val 54035"/>
              <a:gd name="adj2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solidFill>
                  <a:srgbClr val="FF0000"/>
                </a:solidFill>
              </a:rPr>
              <a:t>Frustraciones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1342387" y="3025931"/>
            <a:ext cx="2349975" cy="796613"/>
          </a:xfrm>
          <a:prstGeom prst="rightArrow">
            <a:avLst>
              <a:gd name="adj1" fmla="val 54035"/>
              <a:gd name="adj2" fmla="val 50000"/>
            </a:avLst>
          </a:prstGeom>
          <a:solidFill>
            <a:schemeClr val="bg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rgbClr val="FFFFFF"/>
                </a:solidFill>
              </a:rPr>
              <a:t>Rutina</a:t>
            </a:r>
            <a:endParaRPr lang="es-CO" sz="2800" b="1" dirty="0">
              <a:solidFill>
                <a:srgbClr val="FFFFFF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2640746">
            <a:off x="1529243" y="1536948"/>
            <a:ext cx="2810483" cy="796613"/>
          </a:xfrm>
          <a:prstGeom prst="rightArrow">
            <a:avLst>
              <a:gd name="adj1" fmla="val 54035"/>
              <a:gd name="adj2" fmla="val 50000"/>
            </a:avLst>
          </a:prstGeom>
          <a:solidFill>
            <a:srgbClr val="FFA66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</a:rPr>
              <a:t>Resistencia</a:t>
            </a:r>
            <a:endParaRPr lang="es-CO" sz="2800" b="1" dirty="0">
              <a:solidFill>
                <a:srgbClr val="FF0000"/>
              </a:solidFill>
            </a:endParaRPr>
          </a:p>
        </p:txBody>
      </p:sp>
      <p:sp>
        <p:nvSpPr>
          <p:cNvPr id="19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¿Por qué fuerzas nos movemos? </a:t>
            </a:r>
            <a:endParaRPr lang="es-CO" sz="3200" b="1" dirty="0">
              <a:solidFill>
                <a:srgbClr val="222268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4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0" y="712788"/>
            <a:ext cx="8739188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s-CO" sz="3000" dirty="0">
              <a:solidFill>
                <a:schemeClr val="tx2"/>
              </a:solidFill>
            </a:endParaRPr>
          </a:p>
        </p:txBody>
      </p:sp>
      <p:sp>
        <p:nvSpPr>
          <p:cNvPr id="9" name="Vijfhoek 8"/>
          <p:cNvSpPr/>
          <p:nvPr/>
        </p:nvSpPr>
        <p:spPr>
          <a:xfrm>
            <a:off x="1317344" y="4256152"/>
            <a:ext cx="2633428" cy="13415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sp>
        <p:nvSpPr>
          <p:cNvPr id="10" name="Vijfhoek 9"/>
          <p:cNvSpPr/>
          <p:nvPr/>
        </p:nvSpPr>
        <p:spPr>
          <a:xfrm>
            <a:off x="5090767" y="4303105"/>
            <a:ext cx="2732389" cy="1325981"/>
          </a:xfrm>
          <a:prstGeom prst="homePlate">
            <a:avLst/>
          </a:prstGeom>
          <a:solidFill>
            <a:srgbClr val="DA82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78861" name="Picture 13" descr="C:\Program Files\Microsoft Office\Media\CntCD1\ClipArt7\j03009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1697038"/>
            <a:ext cx="9810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3" name="Picture 17" descr="C:\Users\bob\AppData\Local\Microsoft\Windows\Temporary Internet Files\Content.IE5\X0YGPFAY\MCj0198326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48" y="4383323"/>
            <a:ext cx="1514162" cy="11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4" name="Picture 1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0850" y="2688089"/>
            <a:ext cx="7397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5" name="Picture 20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45" y="2632075"/>
            <a:ext cx="8874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6" name="Picture 21" descr="C:\Program Files\Microsoft Office\Media\CntCD1\ClipArt4\j0240361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75" y="833492"/>
            <a:ext cx="18256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Rechte verbindingslijn 18"/>
          <p:cNvCxnSpPr/>
          <p:nvPr/>
        </p:nvCxnSpPr>
        <p:spPr>
          <a:xfrm rot="5400000">
            <a:off x="2271312" y="3893747"/>
            <a:ext cx="725487" cy="15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rot="5400000">
            <a:off x="6327828" y="3889375"/>
            <a:ext cx="725488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rot="5400000">
            <a:off x="3972719" y="2012156"/>
            <a:ext cx="123825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 flipV="1">
            <a:off x="2633848" y="2602865"/>
            <a:ext cx="4123229" cy="156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rot="10800000">
            <a:off x="3825875" y="2044700"/>
            <a:ext cx="765175" cy="47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80" name="Tijdelijke aanduiding voor dianummer 3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858A6289-254C-8B4F-B8B8-5D7E99255AC5}" type="slidenum">
              <a:rPr lang="nl-NL" sz="1400">
                <a:latin typeface="Arial" charset="0"/>
              </a:rPr>
              <a:pPr eaLnBrk="1" hangingPunct="1"/>
              <a:t>14</a:t>
            </a:fld>
            <a:endParaRPr lang="nl-NL" sz="1400" dirty="0">
              <a:latin typeface="Arial" charset="0"/>
            </a:endParaRPr>
          </a:p>
        </p:txBody>
      </p:sp>
      <p:sp>
        <p:nvSpPr>
          <p:cNvPr id="32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705597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Relaciones de la persona “X”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pic>
        <p:nvPicPr>
          <p:cNvPr id="7" name="Picture 6" descr="MH900056110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755" y="4296296"/>
            <a:ext cx="1270073" cy="1270073"/>
          </a:xfrm>
          <a:prstGeom prst="rect">
            <a:avLst/>
          </a:prstGeom>
        </p:spPr>
      </p:pic>
      <p:sp>
        <p:nvSpPr>
          <p:cNvPr id="11" name="Line Callout 2 10"/>
          <p:cNvSpPr/>
          <p:nvPr/>
        </p:nvSpPr>
        <p:spPr>
          <a:xfrm>
            <a:off x="517363" y="846715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60714"/>
              <a:gd name="adj6" fmla="val 19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director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8" name="Line Callout 2 37"/>
          <p:cNvSpPr/>
          <p:nvPr/>
        </p:nvSpPr>
        <p:spPr>
          <a:xfrm>
            <a:off x="0" y="230054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15000"/>
              <a:gd name="adj6" fmla="val 14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A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9" name="Line Callout 2 38"/>
          <p:cNvSpPr/>
          <p:nvPr/>
        </p:nvSpPr>
        <p:spPr>
          <a:xfrm>
            <a:off x="6664712" y="1204814"/>
            <a:ext cx="1724544" cy="548797"/>
          </a:xfrm>
          <a:prstGeom prst="borderCallout2">
            <a:avLst>
              <a:gd name="adj1" fmla="val 108858"/>
              <a:gd name="adj2" fmla="val 54162"/>
              <a:gd name="adj3" fmla="val 103144"/>
              <a:gd name="adj4" fmla="val 52508"/>
              <a:gd name="adj5" fmla="val 266788"/>
              <a:gd name="adj6" fmla="val 12531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0" name="Line Callout 2 39"/>
          <p:cNvSpPr/>
          <p:nvPr/>
        </p:nvSpPr>
        <p:spPr>
          <a:xfrm>
            <a:off x="591375" y="591820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A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1" name="Line Callout 2 40"/>
          <p:cNvSpPr/>
          <p:nvPr/>
        </p:nvSpPr>
        <p:spPr>
          <a:xfrm>
            <a:off x="4882679" y="5976528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B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2" name="Line Callout 2 41"/>
          <p:cNvSpPr/>
          <p:nvPr/>
        </p:nvSpPr>
        <p:spPr>
          <a:xfrm>
            <a:off x="3451635" y="3620142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60714"/>
              <a:gd name="adj6" fmla="val 149696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lider del equipo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3" name="Line Callout 2 42"/>
          <p:cNvSpPr/>
          <p:nvPr/>
        </p:nvSpPr>
        <p:spPr>
          <a:xfrm>
            <a:off x="7276985" y="3651502"/>
            <a:ext cx="1724544" cy="548797"/>
          </a:xfrm>
          <a:prstGeom prst="borderCallout2">
            <a:avLst>
              <a:gd name="adj1" fmla="val 106606"/>
              <a:gd name="adj2" fmla="val 47122"/>
              <a:gd name="adj3" fmla="val 106607"/>
              <a:gd name="adj4" fmla="val 46969"/>
              <a:gd name="adj5" fmla="val 229285"/>
              <a:gd name="adj6" fmla="val -19395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Persona</a:t>
            </a:r>
          </a:p>
          <a:p>
            <a:pPr algn="ctr"/>
            <a:r>
              <a:rPr lang="es-MX" dirty="0" smtClean="0">
                <a:solidFill>
                  <a:srgbClr val="000090"/>
                </a:solidFill>
              </a:rPr>
              <a:t>“X”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4860076" y="4123816"/>
            <a:ext cx="3245278" cy="158367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577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AutoShape 15"/>
          <p:cNvSpPr>
            <a:spLocks noChangeArrowheads="1"/>
          </p:cNvSpPr>
          <p:nvPr/>
        </p:nvSpPr>
        <p:spPr bwMode="auto">
          <a:xfrm>
            <a:off x="1552575" y="725125"/>
            <a:ext cx="6062663" cy="5549900"/>
          </a:xfrm>
          <a:prstGeom prst="triangle">
            <a:avLst>
              <a:gd name="adj" fmla="val 50000"/>
            </a:avLst>
          </a:prstGeom>
          <a:solidFill>
            <a:srgbClr val="FE6A66"/>
          </a:solidFill>
          <a:ln w="38100" cmpd="sng">
            <a:solidFill>
              <a:srgbClr val="000090"/>
            </a:solidFill>
            <a:miter lim="800000"/>
            <a:headEnd/>
            <a:tailEnd/>
          </a:ln>
        </p:spPr>
        <p:txBody>
          <a:bodyPr wrap="none" lIns="180000" tIns="180000" rIns="180000" bIns="180000" anchor="ctr"/>
          <a:lstStyle/>
          <a:p>
            <a:pPr algn="ctr">
              <a:defRPr/>
            </a:pPr>
            <a:endParaRPr lang="nl-NL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07522" name="Line 16"/>
          <p:cNvSpPr>
            <a:spLocks noChangeShapeType="1"/>
          </p:cNvSpPr>
          <p:nvPr/>
        </p:nvSpPr>
        <p:spPr bwMode="auto">
          <a:xfrm>
            <a:off x="2655888" y="4216038"/>
            <a:ext cx="3841750" cy="0"/>
          </a:xfrm>
          <a:prstGeom prst="line">
            <a:avLst/>
          </a:prstGeom>
          <a:noFill/>
          <a:ln w="38100" cmpd="sng">
            <a:solidFill>
              <a:srgbClr val="0000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80000" tIns="180000" rIns="180000" bIns="180000"/>
          <a:lstStyle/>
          <a:p>
            <a:endParaRPr lang="es-MX" dirty="0"/>
          </a:p>
        </p:txBody>
      </p:sp>
      <p:sp>
        <p:nvSpPr>
          <p:cNvPr id="107523" name="Line 17"/>
          <p:cNvSpPr>
            <a:spLocks noChangeShapeType="1"/>
          </p:cNvSpPr>
          <p:nvPr/>
        </p:nvSpPr>
        <p:spPr bwMode="auto">
          <a:xfrm>
            <a:off x="2135188" y="5205050"/>
            <a:ext cx="4887912" cy="0"/>
          </a:xfrm>
          <a:prstGeom prst="line">
            <a:avLst/>
          </a:prstGeom>
          <a:noFill/>
          <a:ln w="38100" cmpd="sng">
            <a:solidFill>
              <a:srgbClr val="0000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80000" tIns="180000" rIns="180000" bIns="180000"/>
          <a:lstStyle/>
          <a:p>
            <a:endParaRPr lang="es-MX" dirty="0"/>
          </a:p>
        </p:txBody>
      </p:sp>
      <p:sp>
        <p:nvSpPr>
          <p:cNvPr id="107524" name="Line 18"/>
          <p:cNvSpPr>
            <a:spLocks noChangeShapeType="1"/>
          </p:cNvSpPr>
          <p:nvPr/>
        </p:nvSpPr>
        <p:spPr bwMode="auto">
          <a:xfrm>
            <a:off x="3255963" y="3163525"/>
            <a:ext cx="2647950" cy="0"/>
          </a:xfrm>
          <a:prstGeom prst="line">
            <a:avLst/>
          </a:prstGeom>
          <a:noFill/>
          <a:ln w="38100" cmpd="sng">
            <a:solidFill>
              <a:srgbClr val="0000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80000" tIns="180000" rIns="180000" bIns="180000"/>
          <a:lstStyle/>
          <a:p>
            <a:endParaRPr lang="es-MX" dirty="0"/>
          </a:p>
        </p:txBody>
      </p:sp>
      <p:sp>
        <p:nvSpPr>
          <p:cNvPr id="107525" name="Line 19"/>
          <p:cNvSpPr>
            <a:spLocks noChangeShapeType="1"/>
          </p:cNvSpPr>
          <p:nvPr/>
        </p:nvSpPr>
        <p:spPr bwMode="auto">
          <a:xfrm>
            <a:off x="3789363" y="2163400"/>
            <a:ext cx="1568450" cy="0"/>
          </a:xfrm>
          <a:prstGeom prst="line">
            <a:avLst/>
          </a:prstGeom>
          <a:noFill/>
          <a:ln w="38100" cmpd="sng">
            <a:solidFill>
              <a:srgbClr val="0000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80000" tIns="180000" rIns="180000" bIns="180000"/>
          <a:lstStyle/>
          <a:p>
            <a:endParaRPr lang="es-MX" dirty="0"/>
          </a:p>
        </p:txBody>
      </p:sp>
      <p:sp>
        <p:nvSpPr>
          <p:cNvPr id="7176" name="Text Box 21"/>
          <p:cNvSpPr txBox="1">
            <a:spLocks noChangeArrowheads="1"/>
          </p:cNvSpPr>
          <p:nvPr/>
        </p:nvSpPr>
        <p:spPr bwMode="auto">
          <a:xfrm>
            <a:off x="3637756" y="5347925"/>
            <a:ext cx="1833563" cy="7334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lIns="180000" tIns="180000" rIns="180000" bIns="180000">
            <a:spAutoFit/>
          </a:bodyPr>
          <a:lstStyle/>
          <a:p>
            <a:pPr>
              <a:defRPr/>
            </a:pPr>
            <a:r>
              <a:rPr lang="nl-NL" sz="2400" b="1" dirty="0">
                <a:latin typeface="+mn-lt"/>
                <a:ea typeface="+mn-ea"/>
                <a:cs typeface="Arial" pitchFamily="34" charset="0"/>
              </a:rPr>
              <a:t>Confianza</a:t>
            </a:r>
          </a:p>
        </p:txBody>
      </p:sp>
      <p:sp>
        <p:nvSpPr>
          <p:cNvPr id="7177" name="Text Box 22"/>
          <p:cNvSpPr txBox="1">
            <a:spLocks noChangeArrowheads="1"/>
          </p:cNvSpPr>
          <p:nvPr/>
        </p:nvSpPr>
        <p:spPr bwMode="auto">
          <a:xfrm>
            <a:off x="2851944" y="4363871"/>
            <a:ext cx="3405188" cy="7334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lIns="180000" tIns="180000" rIns="180000" bIns="180000">
            <a:spAutoFit/>
          </a:bodyPr>
          <a:lstStyle/>
          <a:p>
            <a:pPr>
              <a:defRPr/>
            </a:pPr>
            <a:r>
              <a:rPr lang="nl-NL" sz="2400" b="1" dirty="0">
                <a:latin typeface="+mn-lt"/>
                <a:ea typeface="+mn-ea"/>
                <a:cs typeface="Arial" pitchFamily="34" charset="0"/>
              </a:rPr>
              <a:t>Manejo de conflictos</a:t>
            </a:r>
          </a:p>
        </p:txBody>
      </p:sp>
      <p:sp>
        <p:nvSpPr>
          <p:cNvPr id="7178" name="Text Box 23"/>
          <p:cNvSpPr txBox="1">
            <a:spLocks noChangeArrowheads="1"/>
          </p:cNvSpPr>
          <p:nvPr/>
        </p:nvSpPr>
        <p:spPr bwMode="auto">
          <a:xfrm>
            <a:off x="3451225" y="3347675"/>
            <a:ext cx="2262188" cy="7334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lIns="180000" tIns="180000" rIns="180000" bIns="180000">
            <a:spAutoFit/>
          </a:bodyPr>
          <a:lstStyle/>
          <a:p>
            <a:pPr>
              <a:defRPr/>
            </a:pPr>
            <a:r>
              <a:rPr lang="nl-NL" sz="2400" b="1" dirty="0">
                <a:latin typeface="+mn-lt"/>
                <a:ea typeface="+mn-ea"/>
                <a:cs typeface="Arial" pitchFamily="34" charset="0"/>
              </a:rPr>
              <a:t>Compromiso</a:t>
            </a:r>
          </a:p>
        </p:txBody>
      </p:sp>
      <p:sp>
        <p:nvSpPr>
          <p:cNvPr id="7179" name="Text Box 24"/>
          <p:cNvSpPr txBox="1">
            <a:spLocks noChangeArrowheads="1"/>
          </p:cNvSpPr>
          <p:nvPr/>
        </p:nvSpPr>
        <p:spPr bwMode="auto">
          <a:xfrm>
            <a:off x="3584102" y="2113521"/>
            <a:ext cx="1940871" cy="1102179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lIns="180000" tIns="180000" rIns="180000" bIns="180000">
            <a:spAutoFit/>
          </a:bodyPr>
          <a:lstStyle/>
          <a:p>
            <a:pPr algn="ctr">
              <a:defRPr/>
            </a:pPr>
            <a:r>
              <a:rPr lang="nl-NL" sz="2400" b="1" dirty="0" err="1" smtClean="0">
                <a:latin typeface="+mn-lt"/>
                <a:ea typeface="+mn-ea"/>
                <a:cs typeface="Arial" pitchFamily="34" charset="0"/>
              </a:rPr>
              <a:t>Responsa</a:t>
            </a:r>
            <a:r>
              <a:rPr lang="nl-NL" sz="2400" b="1" dirty="0" smtClean="0">
                <a:latin typeface="+mn-lt"/>
                <a:ea typeface="+mn-ea"/>
                <a:cs typeface="Arial" pitchFamily="34" charset="0"/>
              </a:rPr>
              <a:t>-</a:t>
            </a:r>
            <a:br>
              <a:rPr lang="nl-NL" sz="2400" b="1" dirty="0" smtClean="0">
                <a:latin typeface="+mn-lt"/>
                <a:ea typeface="+mn-ea"/>
                <a:cs typeface="Arial" pitchFamily="34" charset="0"/>
              </a:rPr>
            </a:br>
            <a:r>
              <a:rPr lang="nl-NL" sz="2400" b="1" dirty="0" err="1" smtClean="0">
                <a:latin typeface="+mn-lt"/>
                <a:ea typeface="+mn-ea"/>
                <a:cs typeface="Arial" pitchFamily="34" charset="0"/>
              </a:rPr>
              <a:t>bilidad</a:t>
            </a:r>
            <a:endParaRPr lang="nl-NL" sz="24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180" name="Text Box 25"/>
          <p:cNvSpPr txBox="1">
            <a:spLocks noChangeArrowheads="1"/>
          </p:cNvSpPr>
          <p:nvPr/>
        </p:nvSpPr>
        <p:spPr bwMode="auto">
          <a:xfrm>
            <a:off x="4028484" y="911198"/>
            <a:ext cx="1204090" cy="128684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lIns="180000" tIns="180000" rIns="180000" bIns="180000">
            <a:spAutoFit/>
          </a:bodyPr>
          <a:lstStyle/>
          <a:p>
            <a:pPr algn="ctr">
              <a:defRPr/>
            </a:pPr>
            <a:r>
              <a:rPr lang="nl-NL" sz="2000" b="1" dirty="0">
                <a:latin typeface="+mn-lt"/>
                <a:ea typeface="+mn-ea"/>
                <a:cs typeface="Arial" pitchFamily="34" charset="0"/>
              </a:rPr>
              <a:t>Meta </a:t>
            </a:r>
            <a:r>
              <a:rPr lang="nl-NL" sz="2000" b="1" dirty="0" smtClean="0">
                <a:latin typeface="+mn-lt"/>
                <a:ea typeface="+mn-ea"/>
                <a:cs typeface="Arial" pitchFamily="34" charset="0"/>
              </a:rPr>
              <a:t/>
            </a:r>
            <a:br>
              <a:rPr lang="nl-NL" sz="2000" b="1" dirty="0" smtClean="0">
                <a:latin typeface="+mn-lt"/>
                <a:ea typeface="+mn-ea"/>
                <a:cs typeface="Arial" pitchFamily="34" charset="0"/>
              </a:rPr>
            </a:br>
            <a:r>
              <a:rPr lang="nl-NL" sz="2000" b="1" dirty="0" smtClean="0">
                <a:latin typeface="+mn-lt"/>
                <a:ea typeface="+mn-ea"/>
                <a:cs typeface="Arial" pitchFamily="34" charset="0"/>
              </a:rPr>
              <a:t>del </a:t>
            </a:r>
            <a:endParaRPr lang="nl-NL" sz="2000" b="1" dirty="0">
              <a:latin typeface="+mn-lt"/>
              <a:ea typeface="+mn-ea"/>
              <a:cs typeface="Arial" pitchFamily="34" charset="0"/>
            </a:endParaRPr>
          </a:p>
          <a:p>
            <a:pPr algn="ctr">
              <a:defRPr/>
            </a:pPr>
            <a:r>
              <a:rPr lang="nl-NL" sz="2000" b="1" dirty="0">
                <a:latin typeface="+mn-lt"/>
                <a:ea typeface="+mn-ea"/>
                <a:cs typeface="Arial" pitchFamily="34" charset="0"/>
              </a:rPr>
              <a:t>equipo</a:t>
            </a:r>
          </a:p>
        </p:txBody>
      </p:sp>
      <p:sp>
        <p:nvSpPr>
          <p:cNvPr id="107531" name="Text Box 27"/>
          <p:cNvSpPr txBox="1">
            <a:spLocks noChangeArrowheads="1"/>
          </p:cNvSpPr>
          <p:nvPr/>
        </p:nvSpPr>
        <p:spPr bwMode="auto">
          <a:xfrm>
            <a:off x="797719" y="6186488"/>
            <a:ext cx="748188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0" tIns="180000" rIns="180000" bIns="1800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nl" sz="2000" b="1" dirty="0">
                <a:solidFill>
                  <a:srgbClr val="000090"/>
                </a:solidFill>
                <a:latin typeface="Arial" charset="0"/>
              </a:rPr>
              <a:t>Fuente: P. Lencioni – Las cinco disfunciones de un equipo</a:t>
            </a:r>
          </a:p>
        </p:txBody>
      </p:sp>
      <p:sp>
        <p:nvSpPr>
          <p:cNvPr id="107532" name="Rectangle 718"/>
          <p:cNvSpPr txBox="1">
            <a:spLocks noChangeArrowheads="1"/>
          </p:cNvSpPr>
          <p:nvPr/>
        </p:nvSpPr>
        <p:spPr bwMode="auto">
          <a:xfrm>
            <a:off x="0" y="0"/>
            <a:ext cx="9144000" cy="5683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92075" tIns="46038" rIns="92075" bIns="46038" anchor="ctr"/>
          <a:lstStyle>
            <a:lvl1pPr defTabSz="785813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defTabSz="785813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defTabSz="785813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defTabSz="785813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defTabSz="785813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r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Elementos de construcción de equipo</a:t>
            </a:r>
          </a:p>
        </p:txBody>
      </p:sp>
    </p:spTree>
    <p:extLst>
      <p:ext uri="{BB962C8B-B14F-4D97-AF65-F5344CB8AC3E}">
        <p14:creationId xmlns:p14="http://schemas.microsoft.com/office/powerpoint/2010/main" val="3629561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>
              <a:defRPr/>
            </a:pPr>
            <a:r>
              <a:rPr lang="es-CO" sz="3200" b="1" dirty="0" smtClean="0">
                <a:solidFill>
                  <a:srgbClr val="000090"/>
                </a:solidFill>
                <a:ea typeface="+mj-ea"/>
              </a:rPr>
              <a:t>La eficacia del equipo</a:t>
            </a:r>
            <a:endParaRPr lang="es-CO" sz="3200" b="1" dirty="0">
              <a:solidFill>
                <a:srgbClr val="000090"/>
              </a:solidFill>
              <a:latin typeface="+mn-lt"/>
              <a:ea typeface="+mj-ea"/>
            </a:endParaRPr>
          </a:p>
        </p:txBody>
      </p:sp>
      <p:graphicFrame>
        <p:nvGraphicFramePr>
          <p:cNvPr id="8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154873"/>
              </p:ext>
            </p:extLst>
          </p:nvPr>
        </p:nvGraphicFramePr>
        <p:xfrm>
          <a:off x="428625" y="753097"/>
          <a:ext cx="8715375" cy="5637850"/>
        </p:xfrm>
        <a:graphic>
          <a:graphicData uri="http://schemas.openxmlformats.org/drawingml/2006/table">
            <a:tbl>
              <a:tblPr/>
              <a:tblGrid>
                <a:gridCol w="7851775"/>
                <a:gridCol w="863600"/>
              </a:tblGrid>
              <a:tr h="414338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tan </a:t>
                      </a:r>
                      <a:r>
                        <a:rPr kumimoji="0" 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eficaz </a:t>
                      </a: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es nuestro equipo?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Sí/No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¿Los miembros del equipo conocen los roles, las fuerzas y las debilidades?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¿Existe confianza en el equipo?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</a:t>
                      </a:r>
                      <a: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Los conflictos se resolverán en forma franca y sincera</a:t>
                      </a: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¿Las </a:t>
                      </a:r>
                      <a:r>
                        <a:rPr kumimoji="0" 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responsabilidades </a:t>
                      </a: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son claras, </a:t>
                      </a:r>
                      <a:r>
                        <a:rPr kumimoji="0" 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entendidas y </a:t>
                      </a: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aceptadas?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¿Las  metas del proyecto  están por encima de las metas individuales de los miembros?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</a:t>
                      </a:r>
                      <a: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El equipo es disciplinado?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¿Todos los miembros del equipo  </a:t>
                      </a:r>
                      <a:r>
                        <a:rPr kumimoji="0" 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tienen suficientes posibilidades </a:t>
                      </a: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para la aportación de sus propias ideas?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¿Las reuniones son preparadas, comienzan a tiempo y son </a:t>
                      </a:r>
                      <a:r>
                        <a:rPr kumimoji="0" 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eficaces</a:t>
                      </a: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¿L</a:t>
                      </a:r>
                      <a: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os miembros del equipo solicitan frecuentemente,  retroalimentación y dan la retroalimentación </a:t>
                      </a: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solicitada</a:t>
                      </a:r>
                      <a:r>
                        <a:rPr kumimoji="0" 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</a:t>
                      </a:r>
                      <a: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El equipo comparte los éxitos y las pérdidas, </a:t>
                      </a:r>
                      <a:b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las </a:t>
                      </a: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alegrías </a:t>
                      </a:r>
                      <a: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 las tristezas</a:t>
                      </a:r>
                      <a:r>
                        <a:rPr kumimoji="0" lang="es-C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?</a:t>
                      </a: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7147" name="Picture 4" descr="C:\Program Files\Microsoft Office\Media\CntCD1\ClipArt6\j028994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3822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37AD2AC-035E-564B-BC8F-3601614E8BCD}" type="slidenum">
              <a:rPr lang="nl-NL">
                <a:latin typeface="Arial" charset="0"/>
              </a:rPr>
              <a:pPr eaLnBrk="1" hangingPunct="1"/>
              <a:t>16</a:t>
            </a:fld>
            <a:endParaRPr lang="nl-NL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73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34874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MX" sz="2800" b="1" dirty="0" smtClean="0">
                <a:solidFill>
                  <a:srgbClr val="222268"/>
                </a:solidFill>
                <a:latin typeface="Arial" charset="0"/>
              </a:rPr>
              <a:t>Meredith Belbin: 9 tipos de los roles (patrones de comportamiento) de los miembros de un equipo</a:t>
            </a:r>
            <a:endParaRPr lang="es-MX" sz="28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58377" name="Tijdelijke aanduiding voor dianummer 10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43327540-94B2-654F-84C9-78D0DA54C66E}" type="slidenum">
              <a:rPr lang="nl-NL" sz="1400">
                <a:latin typeface="Arial" charset="0"/>
              </a:rPr>
              <a:pPr eaLnBrk="1" hangingPunct="1"/>
              <a:t>17</a:t>
            </a:fld>
            <a:endParaRPr lang="nl-NL" sz="1400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9561" y="1028712"/>
            <a:ext cx="5468164" cy="5829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Intelectual</a:t>
            </a:r>
          </a:p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Investigador de recursos</a:t>
            </a:r>
          </a:p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Coordinador</a:t>
            </a:r>
          </a:p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Impulsor</a:t>
            </a:r>
          </a:p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Monitor / Evaluador</a:t>
            </a:r>
          </a:p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Cohesionador</a:t>
            </a:r>
          </a:p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Implementador</a:t>
            </a:r>
          </a:p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Finalizador</a:t>
            </a:r>
          </a:p>
          <a:p>
            <a:pPr marL="800100" indent="-800100">
              <a:lnSpc>
                <a:spcPct val="130000"/>
              </a:lnSpc>
              <a:buFont typeface="Wingdings" charset="2"/>
              <a:buChar char="v"/>
            </a:pPr>
            <a:r>
              <a:rPr lang="es-MX" sz="3200" i="1" dirty="0" smtClean="0">
                <a:solidFill>
                  <a:srgbClr val="0000FF"/>
                </a:solidFill>
                <a:latin typeface="+mn-lt"/>
              </a:rPr>
              <a:t>Especialista</a:t>
            </a:r>
            <a:endParaRPr lang="es-MX" sz="3200" i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0540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0" y="712788"/>
            <a:ext cx="8739188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s-CO" sz="3000" dirty="0">
              <a:solidFill>
                <a:schemeClr val="tx2"/>
              </a:solidFill>
            </a:endParaRPr>
          </a:p>
        </p:txBody>
      </p:sp>
      <p:sp>
        <p:nvSpPr>
          <p:cNvPr id="9" name="Vijfhoek 8"/>
          <p:cNvSpPr/>
          <p:nvPr/>
        </p:nvSpPr>
        <p:spPr>
          <a:xfrm>
            <a:off x="1317344" y="4256152"/>
            <a:ext cx="2633428" cy="13415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sp>
        <p:nvSpPr>
          <p:cNvPr id="10" name="Vijfhoek 9"/>
          <p:cNvSpPr/>
          <p:nvPr/>
        </p:nvSpPr>
        <p:spPr>
          <a:xfrm>
            <a:off x="5090767" y="4303105"/>
            <a:ext cx="2732389" cy="1325981"/>
          </a:xfrm>
          <a:prstGeom prst="homePlate">
            <a:avLst/>
          </a:prstGeom>
          <a:solidFill>
            <a:srgbClr val="DA82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78861" name="Picture 13" descr="C:\Program Files\Microsoft Office\Media\CntCD1\ClipArt7\j03009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1697038"/>
            <a:ext cx="9810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3" name="Picture 17" descr="C:\Users\bob\AppData\Local\Microsoft\Windows\Temporary Internet Files\Content.IE5\X0YGPFAY\MCj0198326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48" y="4383323"/>
            <a:ext cx="1514162" cy="11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4" name="Picture 1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0850" y="2688089"/>
            <a:ext cx="7397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5" name="Picture 20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45" y="2632075"/>
            <a:ext cx="8874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6" name="Picture 21" descr="C:\Program Files\Microsoft Office\Media\CntCD1\ClipArt4\j0240361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75" y="833492"/>
            <a:ext cx="18256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Rechte verbindingslijn 18"/>
          <p:cNvCxnSpPr/>
          <p:nvPr/>
        </p:nvCxnSpPr>
        <p:spPr>
          <a:xfrm rot="5400000">
            <a:off x="2271312" y="3893747"/>
            <a:ext cx="725487" cy="15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rot="5400000">
            <a:off x="6327828" y="3889375"/>
            <a:ext cx="725488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rot="5400000">
            <a:off x="3972719" y="2012156"/>
            <a:ext cx="123825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 flipV="1">
            <a:off x="2633848" y="2602865"/>
            <a:ext cx="4123229" cy="156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rot="10800000">
            <a:off x="3825875" y="2044700"/>
            <a:ext cx="765175" cy="47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80" name="Tijdelijke aanduiding voor dianummer 3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858A6289-254C-8B4F-B8B8-5D7E99255AC5}" type="slidenum">
              <a:rPr lang="nl-NL" sz="1400">
                <a:latin typeface="Arial" charset="0"/>
              </a:rPr>
              <a:pPr eaLnBrk="1" hangingPunct="1"/>
              <a:t>18</a:t>
            </a:fld>
            <a:endParaRPr lang="nl-NL" sz="1400" dirty="0">
              <a:latin typeface="Arial" charset="0"/>
            </a:endParaRPr>
          </a:p>
        </p:txBody>
      </p:sp>
      <p:sp>
        <p:nvSpPr>
          <p:cNvPr id="32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705597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Relaciones de la persona “X”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pic>
        <p:nvPicPr>
          <p:cNvPr id="7" name="Picture 6" descr="MH900056110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755" y="4296296"/>
            <a:ext cx="1270073" cy="1270073"/>
          </a:xfrm>
          <a:prstGeom prst="rect">
            <a:avLst/>
          </a:prstGeom>
        </p:spPr>
      </p:pic>
      <p:sp>
        <p:nvSpPr>
          <p:cNvPr id="11" name="Line Callout 2 10"/>
          <p:cNvSpPr/>
          <p:nvPr/>
        </p:nvSpPr>
        <p:spPr>
          <a:xfrm>
            <a:off x="517363" y="846715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60714"/>
              <a:gd name="adj6" fmla="val 19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director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8" name="Line Callout 2 37"/>
          <p:cNvSpPr/>
          <p:nvPr/>
        </p:nvSpPr>
        <p:spPr>
          <a:xfrm>
            <a:off x="0" y="230054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15000"/>
              <a:gd name="adj6" fmla="val 14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A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9" name="Line Callout 2 38"/>
          <p:cNvSpPr/>
          <p:nvPr/>
        </p:nvSpPr>
        <p:spPr>
          <a:xfrm>
            <a:off x="6553876" y="1481905"/>
            <a:ext cx="1724544" cy="548797"/>
          </a:xfrm>
          <a:prstGeom prst="borderCallout2">
            <a:avLst>
              <a:gd name="adj1" fmla="val 96235"/>
              <a:gd name="adj2" fmla="val 51752"/>
              <a:gd name="adj3" fmla="val 100620"/>
              <a:gd name="adj4" fmla="val 51705"/>
              <a:gd name="adj5" fmla="val 216298"/>
              <a:gd name="adj6" fmla="val 14138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0" name="Line Callout 2 39"/>
          <p:cNvSpPr/>
          <p:nvPr/>
        </p:nvSpPr>
        <p:spPr>
          <a:xfrm>
            <a:off x="591375" y="591820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A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1" name="Line Callout 2 40"/>
          <p:cNvSpPr/>
          <p:nvPr/>
        </p:nvSpPr>
        <p:spPr>
          <a:xfrm>
            <a:off x="4882679" y="5976528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7575D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B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2" name="Line Callout 2 41"/>
          <p:cNvSpPr/>
          <p:nvPr/>
        </p:nvSpPr>
        <p:spPr>
          <a:xfrm>
            <a:off x="3451635" y="330147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98582"/>
              <a:gd name="adj6" fmla="val 146483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lider del equipo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3" name="Line Callout 2 42"/>
          <p:cNvSpPr/>
          <p:nvPr/>
        </p:nvSpPr>
        <p:spPr>
          <a:xfrm>
            <a:off x="7276985" y="3651502"/>
            <a:ext cx="1724544" cy="548797"/>
          </a:xfrm>
          <a:prstGeom prst="borderCallout2">
            <a:avLst>
              <a:gd name="adj1" fmla="val 106606"/>
              <a:gd name="adj2" fmla="val 47122"/>
              <a:gd name="adj3" fmla="val 106607"/>
              <a:gd name="adj4" fmla="val 46969"/>
              <a:gd name="adj5" fmla="val 229285"/>
              <a:gd name="adj6" fmla="val -19395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Persona</a:t>
            </a:r>
          </a:p>
          <a:p>
            <a:pPr algn="ctr"/>
            <a:r>
              <a:rPr lang="es-MX" dirty="0" smtClean="0">
                <a:solidFill>
                  <a:srgbClr val="000090"/>
                </a:solidFill>
              </a:rPr>
              <a:t>“X”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1160147" y="4123816"/>
            <a:ext cx="6945207" cy="158367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5538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Análisis de las partes interesadas</a:t>
            </a:r>
          </a:p>
        </p:txBody>
      </p:sp>
      <p:graphicFrame>
        <p:nvGraphicFramePr>
          <p:cNvPr id="9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83535"/>
              </p:ext>
            </p:extLst>
          </p:nvPr>
        </p:nvGraphicFramePr>
        <p:xfrm>
          <a:off x="218780" y="1003300"/>
          <a:ext cx="8731250" cy="5440858"/>
        </p:xfrm>
        <a:graphic>
          <a:graphicData uri="http://schemas.openxmlformats.org/drawingml/2006/table">
            <a:tbl>
              <a:tblPr/>
              <a:tblGrid>
                <a:gridCol w="4313238"/>
                <a:gridCol w="2147887"/>
                <a:gridCol w="2270125"/>
              </a:tblGrid>
              <a:tr h="914508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Aspectos de análisis: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Conclusión: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Acción</a:t>
                      </a: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: </a:t>
                      </a:r>
                      <a:b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(¿quién, qué, </a:t>
                      </a:r>
                      <a:b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cómo, cuándo?)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823057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deseamos de esta parte  interesada (recursos, información, permiso, tiempo, apoyo, actitud más positiva)?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interés tiene esta parte interesada en nuestro proyecto?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¿Cuáles son los beneficios de este  proyecto para esta parte interesada?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personas pueden influenciar esta parte interesada?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aspectos negativos tiene este proyecto para esta parte interesada?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8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formas de comunicación prefiere la parte interesada?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0">
                <a:tc>
                  <a:txBody>
                    <a:bodyPr/>
                    <a:lstStyle/>
                    <a:p>
                      <a:pPr marL="173038" marR="0" lvl="0" indent="-173038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22268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riesgos existen?</a:t>
                      </a: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22268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08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C464D8B-8284-CD47-BA06-AB73D2856197}" type="slidenum">
              <a:rPr lang="nl-NL" sz="1400">
                <a:latin typeface="Arial" charset="0"/>
              </a:rPr>
              <a:pPr eaLnBrk="1" hangingPunct="1"/>
              <a:t>19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03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1160313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Dos conceptos: </a:t>
            </a:r>
            <a:br>
              <a:rPr lang="es-MX" sz="3200" b="1" dirty="0" smtClean="0">
                <a:solidFill>
                  <a:srgbClr val="222268"/>
                </a:solidFill>
                <a:latin typeface="Arial" charset="0"/>
              </a:rPr>
            </a:br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la participación y la competencia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387350" y="1415936"/>
            <a:ext cx="8407400" cy="4589462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Dos preguntas principales</a:t>
            </a:r>
          </a:p>
          <a:p>
            <a:pPr>
              <a:spcBef>
                <a:spcPct val="50000"/>
              </a:spcBef>
            </a:pPr>
            <a:endParaRPr lang="es-ES" sz="3200" dirty="0" smtClean="0">
              <a:solidFill>
                <a:srgbClr val="222268"/>
              </a:solidFill>
              <a:latin typeface="Arial" charset="0"/>
            </a:endParaRPr>
          </a:p>
          <a:p>
            <a:pPr marL="14287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s-ES" sz="3200" dirty="0" smtClean="0">
                <a:solidFill>
                  <a:srgbClr val="222268"/>
                </a:solidFill>
                <a:latin typeface="Arial" charset="0"/>
              </a:rPr>
              <a:t>¿Qué es posible mejorar?</a:t>
            </a:r>
          </a:p>
          <a:p>
            <a:pPr marL="1428750" lvl="2" indent="-514350">
              <a:spcBef>
                <a:spcPct val="50000"/>
              </a:spcBef>
              <a:buFont typeface="+mj-lt"/>
              <a:buAutoNum type="arabicPeriod"/>
            </a:pPr>
            <a:endParaRPr lang="es-ES" sz="3200" dirty="0" smtClean="0">
              <a:solidFill>
                <a:srgbClr val="222268"/>
              </a:solidFill>
              <a:latin typeface="Arial" charset="0"/>
            </a:endParaRPr>
          </a:p>
          <a:p>
            <a:pPr marL="14287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s-ES" sz="3200" dirty="0" smtClean="0">
                <a:solidFill>
                  <a:srgbClr val="222268"/>
                </a:solidFill>
                <a:latin typeface="Arial" charset="0"/>
              </a:rPr>
              <a:t>¿Qué no es posible cambiar?    </a:t>
            </a:r>
            <a:endParaRPr lang="es-ES" sz="3200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3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3CE4495-F5A7-5446-86BF-0B21328640BE}" type="slidenum">
              <a:rPr lang="nl-NL" sz="1400">
                <a:latin typeface="Arial" charset="0"/>
              </a:rPr>
              <a:pPr eaLnBrk="1" hangingPunct="1"/>
              <a:t>2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405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0" y="712788"/>
            <a:ext cx="8739188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s-CO" sz="3000" dirty="0">
              <a:solidFill>
                <a:schemeClr val="tx2"/>
              </a:solidFill>
            </a:endParaRPr>
          </a:p>
        </p:txBody>
      </p:sp>
      <p:sp>
        <p:nvSpPr>
          <p:cNvPr id="9" name="Vijfhoek 8"/>
          <p:cNvSpPr/>
          <p:nvPr/>
        </p:nvSpPr>
        <p:spPr>
          <a:xfrm>
            <a:off x="1317344" y="4256152"/>
            <a:ext cx="2633428" cy="13415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sp>
        <p:nvSpPr>
          <p:cNvPr id="10" name="Vijfhoek 9"/>
          <p:cNvSpPr/>
          <p:nvPr/>
        </p:nvSpPr>
        <p:spPr>
          <a:xfrm>
            <a:off x="5090767" y="4303105"/>
            <a:ext cx="2732389" cy="1325981"/>
          </a:xfrm>
          <a:prstGeom prst="homePlate">
            <a:avLst/>
          </a:prstGeom>
          <a:solidFill>
            <a:srgbClr val="DA82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78861" name="Picture 13" descr="C:\Program Files\Microsoft Office\Media\CntCD1\ClipArt7\j03009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1697038"/>
            <a:ext cx="9810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3" name="Picture 17" descr="C:\Users\bob\AppData\Local\Microsoft\Windows\Temporary Internet Files\Content.IE5\X0YGPFAY\MCj0198326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48" y="4383323"/>
            <a:ext cx="1514162" cy="11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4" name="Picture 1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0850" y="2688089"/>
            <a:ext cx="7397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5" name="Picture 20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45" y="2632075"/>
            <a:ext cx="8874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6" name="Picture 21" descr="C:\Program Files\Microsoft Office\Media\CntCD1\ClipArt4\j0240361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75" y="833492"/>
            <a:ext cx="18256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Rechte verbindingslijn 18"/>
          <p:cNvCxnSpPr/>
          <p:nvPr/>
        </p:nvCxnSpPr>
        <p:spPr>
          <a:xfrm rot="5400000">
            <a:off x="2271312" y="3893747"/>
            <a:ext cx="725487" cy="15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rot="5400000">
            <a:off x="6327828" y="3889375"/>
            <a:ext cx="725488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rot="5400000">
            <a:off x="3972719" y="2012156"/>
            <a:ext cx="123825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 flipV="1">
            <a:off x="2633848" y="2602865"/>
            <a:ext cx="4123229" cy="156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rot="10800000">
            <a:off x="3825875" y="2044700"/>
            <a:ext cx="765175" cy="47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80" name="Tijdelijke aanduiding voor dianummer 3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858A6289-254C-8B4F-B8B8-5D7E99255AC5}" type="slidenum">
              <a:rPr lang="nl-NL" sz="1400">
                <a:latin typeface="Arial" charset="0"/>
              </a:rPr>
              <a:pPr eaLnBrk="1" hangingPunct="1"/>
              <a:t>20</a:t>
            </a:fld>
            <a:endParaRPr lang="nl-NL" sz="1400">
              <a:latin typeface="Arial" charset="0"/>
            </a:endParaRPr>
          </a:p>
        </p:txBody>
      </p:sp>
      <p:sp>
        <p:nvSpPr>
          <p:cNvPr id="32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705597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Relaciones de la persona “X”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pic>
        <p:nvPicPr>
          <p:cNvPr id="7" name="Picture 6" descr="MH900056110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755" y="4296296"/>
            <a:ext cx="1270073" cy="1270073"/>
          </a:xfrm>
          <a:prstGeom prst="rect">
            <a:avLst/>
          </a:prstGeom>
        </p:spPr>
      </p:pic>
      <p:sp>
        <p:nvSpPr>
          <p:cNvPr id="11" name="Line Callout 2 10"/>
          <p:cNvSpPr/>
          <p:nvPr/>
        </p:nvSpPr>
        <p:spPr>
          <a:xfrm>
            <a:off x="517363" y="846715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60714"/>
              <a:gd name="adj6" fmla="val 19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director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8" name="Line Callout 2 37"/>
          <p:cNvSpPr/>
          <p:nvPr/>
        </p:nvSpPr>
        <p:spPr>
          <a:xfrm>
            <a:off x="0" y="230054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15000"/>
              <a:gd name="adj6" fmla="val 14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A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9" name="Line Callout 2 38"/>
          <p:cNvSpPr/>
          <p:nvPr/>
        </p:nvSpPr>
        <p:spPr>
          <a:xfrm>
            <a:off x="6484603" y="1329504"/>
            <a:ext cx="1724544" cy="548797"/>
          </a:xfrm>
          <a:prstGeom prst="borderCallout2">
            <a:avLst>
              <a:gd name="adj1" fmla="val 91186"/>
              <a:gd name="adj2" fmla="val 53359"/>
              <a:gd name="adj3" fmla="val 95571"/>
              <a:gd name="adj4" fmla="val 50098"/>
              <a:gd name="adj5" fmla="val 266788"/>
              <a:gd name="adj6" fmla="val 8514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0" name="Line Callout 2 39"/>
          <p:cNvSpPr/>
          <p:nvPr/>
        </p:nvSpPr>
        <p:spPr>
          <a:xfrm>
            <a:off x="591375" y="591820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A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1" name="Line Callout 2 40"/>
          <p:cNvSpPr/>
          <p:nvPr/>
        </p:nvSpPr>
        <p:spPr>
          <a:xfrm>
            <a:off x="4882679" y="5976528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B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2" name="Line Callout 2 41"/>
          <p:cNvSpPr/>
          <p:nvPr/>
        </p:nvSpPr>
        <p:spPr>
          <a:xfrm>
            <a:off x="3451635" y="3620142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60714"/>
              <a:gd name="adj6" fmla="val 149696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lider del equipo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3" name="Line Callout 2 42"/>
          <p:cNvSpPr/>
          <p:nvPr/>
        </p:nvSpPr>
        <p:spPr>
          <a:xfrm>
            <a:off x="7276985" y="3651502"/>
            <a:ext cx="1724544" cy="548797"/>
          </a:xfrm>
          <a:prstGeom prst="borderCallout2">
            <a:avLst>
              <a:gd name="adj1" fmla="val 106606"/>
              <a:gd name="adj2" fmla="val 47122"/>
              <a:gd name="adj3" fmla="val 106607"/>
              <a:gd name="adj4" fmla="val 46969"/>
              <a:gd name="adj5" fmla="val 229285"/>
              <a:gd name="adj6" fmla="val -19395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Persona</a:t>
            </a:r>
          </a:p>
          <a:p>
            <a:pPr algn="ctr"/>
            <a:r>
              <a:rPr lang="es-MX" dirty="0" smtClean="0">
                <a:solidFill>
                  <a:srgbClr val="000090"/>
                </a:solidFill>
              </a:rPr>
              <a:t>“X”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 rot="21126841">
            <a:off x="6296483" y="2499491"/>
            <a:ext cx="974776" cy="2924975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70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4102100" y="4459288"/>
            <a:ext cx="881063" cy="12827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 rot="300000">
            <a:off x="1060450" y="4121150"/>
            <a:ext cx="7023100" cy="368300"/>
          </a:xfrm>
          <a:prstGeom prst="rect">
            <a:avLst/>
          </a:prstGeom>
          <a:solidFill>
            <a:srgbClr val="FFFF66"/>
          </a:solidFill>
          <a:ln w="57150">
            <a:solidFill>
              <a:srgbClr val="0000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5843588" y="3435350"/>
            <a:ext cx="692150" cy="7493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Univers 45 Light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050" name="Object 6"/>
          <p:cNvGraphicFramePr>
            <a:graphicFrameLocks/>
          </p:cNvGraphicFramePr>
          <p:nvPr/>
        </p:nvGraphicFramePr>
        <p:xfrm>
          <a:off x="0" y="4165600"/>
          <a:ext cx="72231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lipArt" r:id="rId4" imgW="2603351" imgH="3655448" progId="">
                  <p:embed/>
                </p:oleObj>
              </mc:Choice>
              <mc:Fallback>
                <p:oleObj name="ClipArt" r:id="rId4" imgW="2603351" imgH="3655448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165600"/>
                        <a:ext cx="722313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7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5" name="Group 13"/>
          <p:cNvGrpSpPr>
            <a:grpSpLocks/>
          </p:cNvGrpSpPr>
          <p:nvPr/>
        </p:nvGrpSpPr>
        <p:grpSpPr bwMode="auto">
          <a:xfrm>
            <a:off x="5826125" y="3459163"/>
            <a:ext cx="568325" cy="915987"/>
            <a:chOff x="3879" y="2105"/>
            <a:chExt cx="388" cy="577"/>
          </a:xfrm>
        </p:grpSpPr>
        <p:sp>
          <p:nvSpPr>
            <p:cNvPr id="2119" name="Freeform 7"/>
            <p:cNvSpPr>
              <a:spLocks/>
            </p:cNvSpPr>
            <p:nvPr/>
          </p:nvSpPr>
          <p:spPr bwMode="auto">
            <a:xfrm>
              <a:off x="4028" y="2105"/>
              <a:ext cx="115" cy="121"/>
            </a:xfrm>
            <a:custGeom>
              <a:avLst/>
              <a:gdLst>
                <a:gd name="T0" fmla="*/ 58 w 115"/>
                <a:gd name="T1" fmla="*/ 0 h 121"/>
                <a:gd name="T2" fmla="*/ 44 w 115"/>
                <a:gd name="T3" fmla="*/ 2 h 121"/>
                <a:gd name="T4" fmla="*/ 37 w 115"/>
                <a:gd name="T5" fmla="*/ 11 h 121"/>
                <a:gd name="T6" fmla="*/ 33 w 115"/>
                <a:gd name="T7" fmla="*/ 30 h 121"/>
                <a:gd name="T8" fmla="*/ 36 w 115"/>
                <a:gd name="T9" fmla="*/ 52 h 121"/>
                <a:gd name="T10" fmla="*/ 41 w 115"/>
                <a:gd name="T11" fmla="*/ 65 h 121"/>
                <a:gd name="T12" fmla="*/ 47 w 115"/>
                <a:gd name="T13" fmla="*/ 83 h 121"/>
                <a:gd name="T14" fmla="*/ 9 w 115"/>
                <a:gd name="T15" fmla="*/ 105 h 121"/>
                <a:gd name="T16" fmla="*/ 0 w 115"/>
                <a:gd name="T17" fmla="*/ 113 h 121"/>
                <a:gd name="T18" fmla="*/ 6 w 115"/>
                <a:gd name="T19" fmla="*/ 120 h 121"/>
                <a:gd name="T20" fmla="*/ 24 w 115"/>
                <a:gd name="T21" fmla="*/ 105 h 121"/>
                <a:gd name="T22" fmla="*/ 53 w 115"/>
                <a:gd name="T23" fmla="*/ 94 h 121"/>
                <a:gd name="T24" fmla="*/ 67 w 115"/>
                <a:gd name="T25" fmla="*/ 107 h 121"/>
                <a:gd name="T26" fmla="*/ 81 w 115"/>
                <a:gd name="T27" fmla="*/ 117 h 121"/>
                <a:gd name="T28" fmla="*/ 93 w 115"/>
                <a:gd name="T29" fmla="*/ 118 h 121"/>
                <a:gd name="T30" fmla="*/ 105 w 115"/>
                <a:gd name="T31" fmla="*/ 117 h 121"/>
                <a:gd name="T32" fmla="*/ 110 w 115"/>
                <a:gd name="T33" fmla="*/ 109 h 121"/>
                <a:gd name="T34" fmla="*/ 114 w 115"/>
                <a:gd name="T35" fmla="*/ 91 h 121"/>
                <a:gd name="T36" fmla="*/ 114 w 115"/>
                <a:gd name="T37" fmla="*/ 71 h 121"/>
                <a:gd name="T38" fmla="*/ 109 w 115"/>
                <a:gd name="T39" fmla="*/ 55 h 121"/>
                <a:gd name="T40" fmla="*/ 93 w 115"/>
                <a:gd name="T41" fmla="*/ 30 h 121"/>
                <a:gd name="T42" fmla="*/ 76 w 115"/>
                <a:gd name="T43" fmla="*/ 14 h 121"/>
                <a:gd name="T44" fmla="*/ 64 w 115"/>
                <a:gd name="T45" fmla="*/ 5 h 121"/>
                <a:gd name="T46" fmla="*/ 53 w 115"/>
                <a:gd name="T47" fmla="*/ 2 h 121"/>
                <a:gd name="T48" fmla="*/ 58 w 115"/>
                <a:gd name="T49" fmla="*/ 0 h 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5"/>
                <a:gd name="T76" fmla="*/ 0 h 121"/>
                <a:gd name="T77" fmla="*/ 115 w 115"/>
                <a:gd name="T78" fmla="*/ 121 h 12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5" h="121">
                  <a:moveTo>
                    <a:pt x="58" y="0"/>
                  </a:moveTo>
                  <a:lnTo>
                    <a:pt x="44" y="2"/>
                  </a:lnTo>
                  <a:lnTo>
                    <a:pt x="37" y="11"/>
                  </a:lnTo>
                  <a:lnTo>
                    <a:pt x="33" y="30"/>
                  </a:lnTo>
                  <a:lnTo>
                    <a:pt x="36" y="52"/>
                  </a:lnTo>
                  <a:lnTo>
                    <a:pt x="41" y="65"/>
                  </a:lnTo>
                  <a:lnTo>
                    <a:pt x="47" y="83"/>
                  </a:lnTo>
                  <a:lnTo>
                    <a:pt x="9" y="105"/>
                  </a:lnTo>
                  <a:lnTo>
                    <a:pt x="0" y="113"/>
                  </a:lnTo>
                  <a:lnTo>
                    <a:pt x="6" y="120"/>
                  </a:lnTo>
                  <a:lnTo>
                    <a:pt x="24" y="105"/>
                  </a:lnTo>
                  <a:lnTo>
                    <a:pt x="53" y="94"/>
                  </a:lnTo>
                  <a:lnTo>
                    <a:pt x="67" y="107"/>
                  </a:lnTo>
                  <a:lnTo>
                    <a:pt x="81" y="117"/>
                  </a:lnTo>
                  <a:lnTo>
                    <a:pt x="93" y="118"/>
                  </a:lnTo>
                  <a:lnTo>
                    <a:pt x="105" y="117"/>
                  </a:lnTo>
                  <a:lnTo>
                    <a:pt x="110" y="109"/>
                  </a:lnTo>
                  <a:lnTo>
                    <a:pt x="114" y="91"/>
                  </a:lnTo>
                  <a:lnTo>
                    <a:pt x="114" y="71"/>
                  </a:lnTo>
                  <a:lnTo>
                    <a:pt x="109" y="55"/>
                  </a:lnTo>
                  <a:lnTo>
                    <a:pt x="93" y="30"/>
                  </a:lnTo>
                  <a:lnTo>
                    <a:pt x="76" y="14"/>
                  </a:lnTo>
                  <a:lnTo>
                    <a:pt x="64" y="5"/>
                  </a:lnTo>
                  <a:lnTo>
                    <a:pt x="53" y="2"/>
                  </a:lnTo>
                  <a:lnTo>
                    <a:pt x="5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0" name="Freeform 8"/>
            <p:cNvSpPr>
              <a:spLocks/>
            </p:cNvSpPr>
            <p:nvPr/>
          </p:nvSpPr>
          <p:spPr bwMode="auto">
            <a:xfrm>
              <a:off x="3879" y="2248"/>
              <a:ext cx="236" cy="105"/>
            </a:xfrm>
            <a:custGeom>
              <a:avLst/>
              <a:gdLst>
                <a:gd name="T0" fmla="*/ 232 w 236"/>
                <a:gd name="T1" fmla="*/ 0 h 105"/>
                <a:gd name="T2" fmla="*/ 210 w 236"/>
                <a:gd name="T3" fmla="*/ 3 h 105"/>
                <a:gd name="T4" fmla="*/ 170 w 236"/>
                <a:gd name="T5" fmla="*/ 21 h 105"/>
                <a:gd name="T6" fmla="*/ 135 w 236"/>
                <a:gd name="T7" fmla="*/ 36 h 105"/>
                <a:gd name="T8" fmla="*/ 96 w 236"/>
                <a:gd name="T9" fmla="*/ 48 h 105"/>
                <a:gd name="T10" fmla="*/ 69 w 236"/>
                <a:gd name="T11" fmla="*/ 62 h 105"/>
                <a:gd name="T12" fmla="*/ 31 w 236"/>
                <a:gd name="T13" fmla="*/ 77 h 105"/>
                <a:gd name="T14" fmla="*/ 0 w 236"/>
                <a:gd name="T15" fmla="*/ 90 h 105"/>
                <a:gd name="T16" fmla="*/ 2 w 236"/>
                <a:gd name="T17" fmla="*/ 96 h 105"/>
                <a:gd name="T18" fmla="*/ 11 w 236"/>
                <a:gd name="T19" fmla="*/ 99 h 105"/>
                <a:gd name="T20" fmla="*/ 38 w 236"/>
                <a:gd name="T21" fmla="*/ 84 h 105"/>
                <a:gd name="T22" fmla="*/ 40 w 236"/>
                <a:gd name="T23" fmla="*/ 93 h 105"/>
                <a:gd name="T24" fmla="*/ 47 w 236"/>
                <a:gd name="T25" fmla="*/ 101 h 105"/>
                <a:gd name="T26" fmla="*/ 57 w 236"/>
                <a:gd name="T27" fmla="*/ 104 h 105"/>
                <a:gd name="T28" fmla="*/ 68 w 236"/>
                <a:gd name="T29" fmla="*/ 98 h 105"/>
                <a:gd name="T30" fmla="*/ 76 w 236"/>
                <a:gd name="T31" fmla="*/ 89 h 105"/>
                <a:gd name="T32" fmla="*/ 75 w 236"/>
                <a:gd name="T33" fmla="*/ 77 h 105"/>
                <a:gd name="T34" fmla="*/ 73 w 236"/>
                <a:gd name="T35" fmla="*/ 70 h 105"/>
                <a:gd name="T36" fmla="*/ 99 w 236"/>
                <a:gd name="T37" fmla="*/ 57 h 105"/>
                <a:gd name="T38" fmla="*/ 111 w 236"/>
                <a:gd name="T39" fmla="*/ 55 h 105"/>
                <a:gd name="T40" fmla="*/ 135 w 236"/>
                <a:gd name="T41" fmla="*/ 49 h 105"/>
                <a:gd name="T42" fmla="*/ 168 w 236"/>
                <a:gd name="T43" fmla="*/ 37 h 105"/>
                <a:gd name="T44" fmla="*/ 194 w 236"/>
                <a:gd name="T45" fmla="*/ 24 h 105"/>
                <a:gd name="T46" fmla="*/ 213 w 236"/>
                <a:gd name="T47" fmla="*/ 19 h 105"/>
                <a:gd name="T48" fmla="*/ 232 w 236"/>
                <a:gd name="T49" fmla="*/ 21 h 105"/>
                <a:gd name="T50" fmla="*/ 235 w 236"/>
                <a:gd name="T51" fmla="*/ 7 h 105"/>
                <a:gd name="T52" fmla="*/ 227 w 236"/>
                <a:gd name="T53" fmla="*/ 0 h 105"/>
                <a:gd name="T54" fmla="*/ 222 w 236"/>
                <a:gd name="T55" fmla="*/ 0 h 105"/>
                <a:gd name="T56" fmla="*/ 232 w 236"/>
                <a:gd name="T57" fmla="*/ 0 h 1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6"/>
                <a:gd name="T88" fmla="*/ 0 h 105"/>
                <a:gd name="T89" fmla="*/ 236 w 236"/>
                <a:gd name="T90" fmla="*/ 105 h 10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6" h="105">
                  <a:moveTo>
                    <a:pt x="232" y="0"/>
                  </a:moveTo>
                  <a:lnTo>
                    <a:pt x="210" y="3"/>
                  </a:lnTo>
                  <a:lnTo>
                    <a:pt x="170" y="21"/>
                  </a:lnTo>
                  <a:lnTo>
                    <a:pt x="135" y="36"/>
                  </a:lnTo>
                  <a:lnTo>
                    <a:pt x="96" y="48"/>
                  </a:lnTo>
                  <a:lnTo>
                    <a:pt x="69" y="62"/>
                  </a:lnTo>
                  <a:lnTo>
                    <a:pt x="31" y="77"/>
                  </a:lnTo>
                  <a:lnTo>
                    <a:pt x="0" y="90"/>
                  </a:lnTo>
                  <a:lnTo>
                    <a:pt x="2" y="96"/>
                  </a:lnTo>
                  <a:lnTo>
                    <a:pt x="11" y="99"/>
                  </a:lnTo>
                  <a:lnTo>
                    <a:pt x="38" y="84"/>
                  </a:lnTo>
                  <a:lnTo>
                    <a:pt x="40" y="93"/>
                  </a:lnTo>
                  <a:lnTo>
                    <a:pt x="47" y="101"/>
                  </a:lnTo>
                  <a:lnTo>
                    <a:pt x="57" y="104"/>
                  </a:lnTo>
                  <a:lnTo>
                    <a:pt x="68" y="98"/>
                  </a:lnTo>
                  <a:lnTo>
                    <a:pt x="76" y="89"/>
                  </a:lnTo>
                  <a:lnTo>
                    <a:pt x="75" y="77"/>
                  </a:lnTo>
                  <a:lnTo>
                    <a:pt x="73" y="70"/>
                  </a:lnTo>
                  <a:lnTo>
                    <a:pt x="99" y="57"/>
                  </a:lnTo>
                  <a:lnTo>
                    <a:pt x="111" y="55"/>
                  </a:lnTo>
                  <a:lnTo>
                    <a:pt x="135" y="49"/>
                  </a:lnTo>
                  <a:lnTo>
                    <a:pt x="168" y="37"/>
                  </a:lnTo>
                  <a:lnTo>
                    <a:pt x="194" y="24"/>
                  </a:lnTo>
                  <a:lnTo>
                    <a:pt x="213" y="19"/>
                  </a:lnTo>
                  <a:lnTo>
                    <a:pt x="232" y="21"/>
                  </a:lnTo>
                  <a:lnTo>
                    <a:pt x="235" y="7"/>
                  </a:lnTo>
                  <a:lnTo>
                    <a:pt x="227" y="0"/>
                  </a:lnTo>
                  <a:lnTo>
                    <a:pt x="222" y="0"/>
                  </a:lnTo>
                  <a:lnTo>
                    <a:pt x="232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1" name="Freeform 9"/>
            <p:cNvSpPr>
              <a:spLocks/>
            </p:cNvSpPr>
            <p:nvPr/>
          </p:nvSpPr>
          <p:spPr bwMode="auto">
            <a:xfrm>
              <a:off x="4100" y="2246"/>
              <a:ext cx="78" cy="225"/>
            </a:xfrm>
            <a:custGeom>
              <a:avLst/>
              <a:gdLst>
                <a:gd name="T0" fmla="*/ 33 w 78"/>
                <a:gd name="T1" fmla="*/ 0 h 225"/>
                <a:gd name="T2" fmla="*/ 23 w 78"/>
                <a:gd name="T3" fmla="*/ 0 h 225"/>
                <a:gd name="T4" fmla="*/ 14 w 78"/>
                <a:gd name="T5" fmla="*/ 4 h 225"/>
                <a:gd name="T6" fmla="*/ 5 w 78"/>
                <a:gd name="T7" fmla="*/ 18 h 225"/>
                <a:gd name="T8" fmla="*/ 2 w 78"/>
                <a:gd name="T9" fmla="*/ 35 h 225"/>
                <a:gd name="T10" fmla="*/ 0 w 78"/>
                <a:gd name="T11" fmla="*/ 78 h 225"/>
                <a:gd name="T12" fmla="*/ 2 w 78"/>
                <a:gd name="T13" fmla="*/ 115 h 225"/>
                <a:gd name="T14" fmla="*/ 10 w 78"/>
                <a:gd name="T15" fmla="*/ 152 h 225"/>
                <a:gd name="T16" fmla="*/ 19 w 78"/>
                <a:gd name="T17" fmla="*/ 191 h 225"/>
                <a:gd name="T18" fmla="*/ 30 w 78"/>
                <a:gd name="T19" fmla="*/ 214 h 225"/>
                <a:gd name="T20" fmla="*/ 44 w 78"/>
                <a:gd name="T21" fmla="*/ 224 h 225"/>
                <a:gd name="T22" fmla="*/ 56 w 78"/>
                <a:gd name="T23" fmla="*/ 224 h 225"/>
                <a:gd name="T24" fmla="*/ 70 w 78"/>
                <a:gd name="T25" fmla="*/ 214 h 225"/>
                <a:gd name="T26" fmla="*/ 76 w 78"/>
                <a:gd name="T27" fmla="*/ 199 h 225"/>
                <a:gd name="T28" fmla="*/ 77 w 78"/>
                <a:gd name="T29" fmla="*/ 173 h 225"/>
                <a:gd name="T30" fmla="*/ 76 w 78"/>
                <a:gd name="T31" fmla="*/ 140 h 225"/>
                <a:gd name="T32" fmla="*/ 69 w 78"/>
                <a:gd name="T33" fmla="*/ 99 h 225"/>
                <a:gd name="T34" fmla="*/ 59 w 78"/>
                <a:gd name="T35" fmla="*/ 48 h 225"/>
                <a:gd name="T36" fmla="*/ 47 w 78"/>
                <a:gd name="T37" fmla="*/ 10 h 225"/>
                <a:gd name="T38" fmla="*/ 40 w 78"/>
                <a:gd name="T39" fmla="*/ 4 h 225"/>
                <a:gd name="T40" fmla="*/ 33 w 78"/>
                <a:gd name="T41" fmla="*/ 0 h 2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8"/>
                <a:gd name="T64" fmla="*/ 0 h 225"/>
                <a:gd name="T65" fmla="*/ 78 w 78"/>
                <a:gd name="T66" fmla="*/ 225 h 22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8" h="225">
                  <a:moveTo>
                    <a:pt x="33" y="0"/>
                  </a:moveTo>
                  <a:lnTo>
                    <a:pt x="23" y="0"/>
                  </a:lnTo>
                  <a:lnTo>
                    <a:pt x="14" y="4"/>
                  </a:lnTo>
                  <a:lnTo>
                    <a:pt x="5" y="18"/>
                  </a:lnTo>
                  <a:lnTo>
                    <a:pt x="2" y="35"/>
                  </a:lnTo>
                  <a:lnTo>
                    <a:pt x="0" y="78"/>
                  </a:lnTo>
                  <a:lnTo>
                    <a:pt x="2" y="115"/>
                  </a:lnTo>
                  <a:lnTo>
                    <a:pt x="10" y="152"/>
                  </a:lnTo>
                  <a:lnTo>
                    <a:pt x="19" y="191"/>
                  </a:lnTo>
                  <a:lnTo>
                    <a:pt x="30" y="214"/>
                  </a:lnTo>
                  <a:lnTo>
                    <a:pt x="44" y="224"/>
                  </a:lnTo>
                  <a:lnTo>
                    <a:pt x="56" y="224"/>
                  </a:lnTo>
                  <a:lnTo>
                    <a:pt x="70" y="214"/>
                  </a:lnTo>
                  <a:lnTo>
                    <a:pt x="76" y="199"/>
                  </a:lnTo>
                  <a:lnTo>
                    <a:pt x="77" y="173"/>
                  </a:lnTo>
                  <a:lnTo>
                    <a:pt x="76" y="140"/>
                  </a:lnTo>
                  <a:lnTo>
                    <a:pt x="69" y="99"/>
                  </a:lnTo>
                  <a:lnTo>
                    <a:pt x="59" y="48"/>
                  </a:lnTo>
                  <a:lnTo>
                    <a:pt x="47" y="10"/>
                  </a:lnTo>
                  <a:lnTo>
                    <a:pt x="40" y="4"/>
                  </a:lnTo>
                  <a:lnTo>
                    <a:pt x="3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2" name="Freeform 10"/>
            <p:cNvSpPr>
              <a:spLocks/>
            </p:cNvSpPr>
            <p:nvPr/>
          </p:nvSpPr>
          <p:spPr bwMode="auto">
            <a:xfrm>
              <a:off x="4149" y="2234"/>
              <a:ext cx="110" cy="207"/>
            </a:xfrm>
            <a:custGeom>
              <a:avLst/>
              <a:gdLst>
                <a:gd name="T0" fmla="*/ 26 w 110"/>
                <a:gd name="T1" fmla="*/ 8 h 207"/>
                <a:gd name="T2" fmla="*/ 14 w 110"/>
                <a:gd name="T3" fmla="*/ 0 h 207"/>
                <a:gd name="T4" fmla="*/ 6 w 110"/>
                <a:gd name="T5" fmla="*/ 0 h 207"/>
                <a:gd name="T6" fmla="*/ 0 w 110"/>
                <a:gd name="T7" fmla="*/ 6 h 207"/>
                <a:gd name="T8" fmla="*/ 3 w 110"/>
                <a:gd name="T9" fmla="*/ 19 h 207"/>
                <a:gd name="T10" fmla="*/ 10 w 110"/>
                <a:gd name="T11" fmla="*/ 27 h 207"/>
                <a:gd name="T12" fmla="*/ 24 w 110"/>
                <a:gd name="T13" fmla="*/ 35 h 207"/>
                <a:gd name="T14" fmla="*/ 50 w 110"/>
                <a:gd name="T15" fmla="*/ 47 h 207"/>
                <a:gd name="T16" fmla="*/ 83 w 110"/>
                <a:gd name="T17" fmla="*/ 68 h 207"/>
                <a:gd name="T18" fmla="*/ 96 w 110"/>
                <a:gd name="T19" fmla="*/ 69 h 207"/>
                <a:gd name="T20" fmla="*/ 89 w 110"/>
                <a:gd name="T21" fmla="*/ 88 h 207"/>
                <a:gd name="T22" fmla="*/ 74 w 110"/>
                <a:gd name="T23" fmla="*/ 109 h 207"/>
                <a:gd name="T24" fmla="*/ 63 w 110"/>
                <a:gd name="T25" fmla="*/ 135 h 207"/>
                <a:gd name="T26" fmla="*/ 58 w 110"/>
                <a:gd name="T27" fmla="*/ 162 h 207"/>
                <a:gd name="T28" fmla="*/ 60 w 110"/>
                <a:gd name="T29" fmla="*/ 170 h 207"/>
                <a:gd name="T30" fmla="*/ 67 w 110"/>
                <a:gd name="T31" fmla="*/ 175 h 207"/>
                <a:gd name="T32" fmla="*/ 77 w 110"/>
                <a:gd name="T33" fmla="*/ 179 h 207"/>
                <a:gd name="T34" fmla="*/ 86 w 110"/>
                <a:gd name="T35" fmla="*/ 187 h 207"/>
                <a:gd name="T36" fmla="*/ 90 w 110"/>
                <a:gd name="T37" fmla="*/ 195 h 207"/>
                <a:gd name="T38" fmla="*/ 93 w 110"/>
                <a:gd name="T39" fmla="*/ 206 h 207"/>
                <a:gd name="T40" fmla="*/ 100 w 110"/>
                <a:gd name="T41" fmla="*/ 206 h 207"/>
                <a:gd name="T42" fmla="*/ 102 w 110"/>
                <a:gd name="T43" fmla="*/ 198 h 207"/>
                <a:gd name="T44" fmla="*/ 97 w 110"/>
                <a:gd name="T45" fmla="*/ 186 h 207"/>
                <a:gd name="T46" fmla="*/ 84 w 110"/>
                <a:gd name="T47" fmla="*/ 178 h 207"/>
                <a:gd name="T48" fmla="*/ 76 w 110"/>
                <a:gd name="T49" fmla="*/ 170 h 207"/>
                <a:gd name="T50" fmla="*/ 69 w 110"/>
                <a:gd name="T51" fmla="*/ 165 h 207"/>
                <a:gd name="T52" fmla="*/ 67 w 110"/>
                <a:gd name="T53" fmla="*/ 157 h 207"/>
                <a:gd name="T54" fmla="*/ 70 w 110"/>
                <a:gd name="T55" fmla="*/ 135 h 207"/>
                <a:gd name="T56" fmla="*/ 81 w 110"/>
                <a:gd name="T57" fmla="*/ 119 h 207"/>
                <a:gd name="T58" fmla="*/ 90 w 110"/>
                <a:gd name="T59" fmla="*/ 104 h 207"/>
                <a:gd name="T60" fmla="*/ 102 w 110"/>
                <a:gd name="T61" fmla="*/ 88 h 207"/>
                <a:gd name="T62" fmla="*/ 109 w 110"/>
                <a:gd name="T63" fmla="*/ 72 h 207"/>
                <a:gd name="T64" fmla="*/ 109 w 110"/>
                <a:gd name="T65" fmla="*/ 63 h 207"/>
                <a:gd name="T66" fmla="*/ 103 w 110"/>
                <a:gd name="T67" fmla="*/ 58 h 207"/>
                <a:gd name="T68" fmla="*/ 79 w 110"/>
                <a:gd name="T69" fmla="*/ 42 h 207"/>
                <a:gd name="T70" fmla="*/ 55 w 110"/>
                <a:gd name="T71" fmla="*/ 27 h 207"/>
                <a:gd name="T72" fmla="*/ 31 w 110"/>
                <a:gd name="T73" fmla="*/ 13 h 207"/>
                <a:gd name="T74" fmla="*/ 26 w 110"/>
                <a:gd name="T75" fmla="*/ 8 h 2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0"/>
                <a:gd name="T115" fmla="*/ 0 h 207"/>
                <a:gd name="T116" fmla="*/ 110 w 110"/>
                <a:gd name="T117" fmla="*/ 207 h 2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0" h="207">
                  <a:moveTo>
                    <a:pt x="26" y="8"/>
                  </a:moveTo>
                  <a:lnTo>
                    <a:pt x="14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3" y="19"/>
                  </a:lnTo>
                  <a:lnTo>
                    <a:pt x="10" y="27"/>
                  </a:lnTo>
                  <a:lnTo>
                    <a:pt x="24" y="35"/>
                  </a:lnTo>
                  <a:lnTo>
                    <a:pt x="50" y="47"/>
                  </a:lnTo>
                  <a:lnTo>
                    <a:pt x="83" y="68"/>
                  </a:lnTo>
                  <a:lnTo>
                    <a:pt x="96" y="69"/>
                  </a:lnTo>
                  <a:lnTo>
                    <a:pt x="89" y="88"/>
                  </a:lnTo>
                  <a:lnTo>
                    <a:pt x="74" y="109"/>
                  </a:lnTo>
                  <a:lnTo>
                    <a:pt x="63" y="135"/>
                  </a:lnTo>
                  <a:lnTo>
                    <a:pt x="58" y="162"/>
                  </a:lnTo>
                  <a:lnTo>
                    <a:pt x="60" y="170"/>
                  </a:lnTo>
                  <a:lnTo>
                    <a:pt x="67" y="175"/>
                  </a:lnTo>
                  <a:lnTo>
                    <a:pt x="77" y="179"/>
                  </a:lnTo>
                  <a:lnTo>
                    <a:pt x="86" y="187"/>
                  </a:lnTo>
                  <a:lnTo>
                    <a:pt x="90" y="195"/>
                  </a:lnTo>
                  <a:lnTo>
                    <a:pt x="93" y="206"/>
                  </a:lnTo>
                  <a:lnTo>
                    <a:pt x="100" y="206"/>
                  </a:lnTo>
                  <a:lnTo>
                    <a:pt x="102" y="198"/>
                  </a:lnTo>
                  <a:lnTo>
                    <a:pt x="97" y="186"/>
                  </a:lnTo>
                  <a:lnTo>
                    <a:pt x="84" y="178"/>
                  </a:lnTo>
                  <a:lnTo>
                    <a:pt x="76" y="170"/>
                  </a:lnTo>
                  <a:lnTo>
                    <a:pt x="69" y="165"/>
                  </a:lnTo>
                  <a:lnTo>
                    <a:pt x="67" y="157"/>
                  </a:lnTo>
                  <a:lnTo>
                    <a:pt x="70" y="135"/>
                  </a:lnTo>
                  <a:lnTo>
                    <a:pt x="81" y="119"/>
                  </a:lnTo>
                  <a:lnTo>
                    <a:pt x="90" y="104"/>
                  </a:lnTo>
                  <a:lnTo>
                    <a:pt x="102" y="88"/>
                  </a:lnTo>
                  <a:lnTo>
                    <a:pt x="109" y="72"/>
                  </a:lnTo>
                  <a:lnTo>
                    <a:pt x="109" y="63"/>
                  </a:lnTo>
                  <a:lnTo>
                    <a:pt x="103" y="58"/>
                  </a:lnTo>
                  <a:lnTo>
                    <a:pt x="79" y="42"/>
                  </a:lnTo>
                  <a:lnTo>
                    <a:pt x="55" y="27"/>
                  </a:lnTo>
                  <a:lnTo>
                    <a:pt x="31" y="13"/>
                  </a:lnTo>
                  <a:lnTo>
                    <a:pt x="26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3" name="Freeform 11"/>
            <p:cNvSpPr>
              <a:spLocks/>
            </p:cNvSpPr>
            <p:nvPr/>
          </p:nvSpPr>
          <p:spPr bwMode="auto">
            <a:xfrm>
              <a:off x="4081" y="2450"/>
              <a:ext cx="74" cy="224"/>
            </a:xfrm>
            <a:custGeom>
              <a:avLst/>
              <a:gdLst>
                <a:gd name="T0" fmla="*/ 59 w 74"/>
                <a:gd name="T1" fmla="*/ 26 h 224"/>
                <a:gd name="T2" fmla="*/ 69 w 74"/>
                <a:gd name="T3" fmla="*/ 11 h 224"/>
                <a:gd name="T4" fmla="*/ 66 w 74"/>
                <a:gd name="T5" fmla="*/ 0 h 224"/>
                <a:gd name="T6" fmla="*/ 56 w 74"/>
                <a:gd name="T7" fmla="*/ 0 h 224"/>
                <a:gd name="T8" fmla="*/ 45 w 74"/>
                <a:gd name="T9" fmla="*/ 12 h 224"/>
                <a:gd name="T10" fmla="*/ 31 w 74"/>
                <a:gd name="T11" fmla="*/ 37 h 224"/>
                <a:gd name="T12" fmla="*/ 23 w 74"/>
                <a:gd name="T13" fmla="*/ 61 h 224"/>
                <a:gd name="T14" fmla="*/ 16 w 74"/>
                <a:gd name="T15" fmla="*/ 83 h 224"/>
                <a:gd name="T16" fmla="*/ 13 w 74"/>
                <a:gd name="T17" fmla="*/ 105 h 224"/>
                <a:gd name="T18" fmla="*/ 14 w 74"/>
                <a:gd name="T19" fmla="*/ 115 h 224"/>
                <a:gd name="T20" fmla="*/ 21 w 74"/>
                <a:gd name="T21" fmla="*/ 129 h 224"/>
                <a:gd name="T22" fmla="*/ 33 w 74"/>
                <a:gd name="T23" fmla="*/ 166 h 224"/>
                <a:gd name="T24" fmla="*/ 47 w 74"/>
                <a:gd name="T25" fmla="*/ 187 h 224"/>
                <a:gd name="T26" fmla="*/ 50 w 74"/>
                <a:gd name="T27" fmla="*/ 196 h 224"/>
                <a:gd name="T28" fmla="*/ 37 w 74"/>
                <a:gd name="T29" fmla="*/ 198 h 224"/>
                <a:gd name="T30" fmla="*/ 20 w 74"/>
                <a:gd name="T31" fmla="*/ 198 h 224"/>
                <a:gd name="T32" fmla="*/ 0 w 74"/>
                <a:gd name="T33" fmla="*/ 206 h 224"/>
                <a:gd name="T34" fmla="*/ 2 w 74"/>
                <a:gd name="T35" fmla="*/ 213 h 224"/>
                <a:gd name="T36" fmla="*/ 5 w 74"/>
                <a:gd name="T37" fmla="*/ 220 h 224"/>
                <a:gd name="T38" fmla="*/ 11 w 74"/>
                <a:gd name="T39" fmla="*/ 223 h 224"/>
                <a:gd name="T40" fmla="*/ 24 w 74"/>
                <a:gd name="T41" fmla="*/ 218 h 224"/>
                <a:gd name="T42" fmla="*/ 37 w 74"/>
                <a:gd name="T43" fmla="*/ 210 h 224"/>
                <a:gd name="T44" fmla="*/ 56 w 74"/>
                <a:gd name="T45" fmla="*/ 209 h 224"/>
                <a:gd name="T46" fmla="*/ 68 w 74"/>
                <a:gd name="T47" fmla="*/ 212 h 224"/>
                <a:gd name="T48" fmla="*/ 73 w 74"/>
                <a:gd name="T49" fmla="*/ 207 h 224"/>
                <a:gd name="T50" fmla="*/ 73 w 74"/>
                <a:gd name="T51" fmla="*/ 201 h 224"/>
                <a:gd name="T52" fmla="*/ 66 w 74"/>
                <a:gd name="T53" fmla="*/ 193 h 224"/>
                <a:gd name="T54" fmla="*/ 56 w 74"/>
                <a:gd name="T55" fmla="*/ 181 h 224"/>
                <a:gd name="T56" fmla="*/ 38 w 74"/>
                <a:gd name="T57" fmla="*/ 151 h 224"/>
                <a:gd name="T58" fmla="*/ 30 w 74"/>
                <a:gd name="T59" fmla="*/ 125 h 224"/>
                <a:gd name="T60" fmla="*/ 28 w 74"/>
                <a:gd name="T61" fmla="*/ 99 h 224"/>
                <a:gd name="T62" fmla="*/ 28 w 74"/>
                <a:gd name="T63" fmla="*/ 85 h 224"/>
                <a:gd name="T64" fmla="*/ 35 w 74"/>
                <a:gd name="T65" fmla="*/ 61 h 224"/>
                <a:gd name="T66" fmla="*/ 51 w 74"/>
                <a:gd name="T67" fmla="*/ 34 h 224"/>
                <a:gd name="T68" fmla="*/ 63 w 74"/>
                <a:gd name="T69" fmla="*/ 20 h 224"/>
                <a:gd name="T70" fmla="*/ 59 w 74"/>
                <a:gd name="T71" fmla="*/ 26 h 2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4"/>
                <a:gd name="T109" fmla="*/ 0 h 224"/>
                <a:gd name="T110" fmla="*/ 74 w 74"/>
                <a:gd name="T111" fmla="*/ 224 h 22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4" h="224">
                  <a:moveTo>
                    <a:pt x="59" y="26"/>
                  </a:moveTo>
                  <a:lnTo>
                    <a:pt x="69" y="11"/>
                  </a:lnTo>
                  <a:lnTo>
                    <a:pt x="66" y="0"/>
                  </a:lnTo>
                  <a:lnTo>
                    <a:pt x="56" y="0"/>
                  </a:lnTo>
                  <a:lnTo>
                    <a:pt x="45" y="12"/>
                  </a:lnTo>
                  <a:lnTo>
                    <a:pt x="31" y="37"/>
                  </a:lnTo>
                  <a:lnTo>
                    <a:pt x="23" y="61"/>
                  </a:lnTo>
                  <a:lnTo>
                    <a:pt x="16" y="83"/>
                  </a:lnTo>
                  <a:lnTo>
                    <a:pt x="13" y="105"/>
                  </a:lnTo>
                  <a:lnTo>
                    <a:pt x="14" y="115"/>
                  </a:lnTo>
                  <a:lnTo>
                    <a:pt x="21" y="129"/>
                  </a:lnTo>
                  <a:lnTo>
                    <a:pt x="33" y="166"/>
                  </a:lnTo>
                  <a:lnTo>
                    <a:pt x="47" y="187"/>
                  </a:lnTo>
                  <a:lnTo>
                    <a:pt x="50" y="196"/>
                  </a:lnTo>
                  <a:lnTo>
                    <a:pt x="37" y="198"/>
                  </a:lnTo>
                  <a:lnTo>
                    <a:pt x="20" y="198"/>
                  </a:lnTo>
                  <a:lnTo>
                    <a:pt x="0" y="206"/>
                  </a:lnTo>
                  <a:lnTo>
                    <a:pt x="2" y="213"/>
                  </a:lnTo>
                  <a:lnTo>
                    <a:pt x="5" y="220"/>
                  </a:lnTo>
                  <a:lnTo>
                    <a:pt x="11" y="223"/>
                  </a:lnTo>
                  <a:lnTo>
                    <a:pt x="24" y="218"/>
                  </a:lnTo>
                  <a:lnTo>
                    <a:pt x="37" y="210"/>
                  </a:lnTo>
                  <a:lnTo>
                    <a:pt x="56" y="209"/>
                  </a:lnTo>
                  <a:lnTo>
                    <a:pt x="68" y="212"/>
                  </a:lnTo>
                  <a:lnTo>
                    <a:pt x="73" y="207"/>
                  </a:lnTo>
                  <a:lnTo>
                    <a:pt x="73" y="201"/>
                  </a:lnTo>
                  <a:lnTo>
                    <a:pt x="66" y="193"/>
                  </a:lnTo>
                  <a:lnTo>
                    <a:pt x="56" y="181"/>
                  </a:lnTo>
                  <a:lnTo>
                    <a:pt x="38" y="151"/>
                  </a:lnTo>
                  <a:lnTo>
                    <a:pt x="30" y="125"/>
                  </a:lnTo>
                  <a:lnTo>
                    <a:pt x="28" y="99"/>
                  </a:lnTo>
                  <a:lnTo>
                    <a:pt x="28" y="85"/>
                  </a:lnTo>
                  <a:lnTo>
                    <a:pt x="35" y="61"/>
                  </a:lnTo>
                  <a:lnTo>
                    <a:pt x="51" y="34"/>
                  </a:lnTo>
                  <a:lnTo>
                    <a:pt x="63" y="20"/>
                  </a:lnTo>
                  <a:lnTo>
                    <a:pt x="59" y="2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4" name="Freeform 12"/>
            <p:cNvSpPr>
              <a:spLocks/>
            </p:cNvSpPr>
            <p:nvPr/>
          </p:nvSpPr>
          <p:spPr bwMode="auto">
            <a:xfrm>
              <a:off x="4159" y="2435"/>
              <a:ext cx="108" cy="247"/>
            </a:xfrm>
            <a:custGeom>
              <a:avLst/>
              <a:gdLst>
                <a:gd name="T0" fmla="*/ 44 w 108"/>
                <a:gd name="T1" fmla="*/ 43 h 247"/>
                <a:gd name="T2" fmla="*/ 28 w 108"/>
                <a:gd name="T3" fmla="*/ 19 h 247"/>
                <a:gd name="T4" fmla="*/ 14 w 108"/>
                <a:gd name="T5" fmla="*/ 0 h 247"/>
                <a:gd name="T6" fmla="*/ 4 w 108"/>
                <a:gd name="T7" fmla="*/ 2 h 247"/>
                <a:gd name="T8" fmla="*/ 0 w 108"/>
                <a:gd name="T9" fmla="*/ 10 h 247"/>
                <a:gd name="T10" fmla="*/ 0 w 108"/>
                <a:gd name="T11" fmla="*/ 25 h 247"/>
                <a:gd name="T12" fmla="*/ 9 w 108"/>
                <a:gd name="T13" fmla="*/ 33 h 247"/>
                <a:gd name="T14" fmla="*/ 24 w 108"/>
                <a:gd name="T15" fmla="*/ 44 h 247"/>
                <a:gd name="T16" fmla="*/ 35 w 108"/>
                <a:gd name="T17" fmla="*/ 58 h 247"/>
                <a:gd name="T18" fmla="*/ 49 w 108"/>
                <a:gd name="T19" fmla="*/ 76 h 247"/>
                <a:gd name="T20" fmla="*/ 54 w 108"/>
                <a:gd name="T21" fmla="*/ 90 h 247"/>
                <a:gd name="T22" fmla="*/ 61 w 108"/>
                <a:gd name="T23" fmla="*/ 106 h 247"/>
                <a:gd name="T24" fmla="*/ 64 w 108"/>
                <a:gd name="T25" fmla="*/ 128 h 247"/>
                <a:gd name="T26" fmla="*/ 64 w 108"/>
                <a:gd name="T27" fmla="*/ 148 h 247"/>
                <a:gd name="T28" fmla="*/ 61 w 108"/>
                <a:gd name="T29" fmla="*/ 173 h 247"/>
                <a:gd name="T30" fmla="*/ 52 w 108"/>
                <a:gd name="T31" fmla="*/ 197 h 247"/>
                <a:gd name="T32" fmla="*/ 45 w 108"/>
                <a:gd name="T33" fmla="*/ 211 h 247"/>
                <a:gd name="T34" fmla="*/ 40 w 108"/>
                <a:gd name="T35" fmla="*/ 220 h 247"/>
                <a:gd name="T36" fmla="*/ 40 w 108"/>
                <a:gd name="T37" fmla="*/ 227 h 247"/>
                <a:gd name="T38" fmla="*/ 45 w 108"/>
                <a:gd name="T39" fmla="*/ 230 h 247"/>
                <a:gd name="T40" fmla="*/ 56 w 108"/>
                <a:gd name="T41" fmla="*/ 230 h 247"/>
                <a:gd name="T42" fmla="*/ 73 w 108"/>
                <a:gd name="T43" fmla="*/ 233 h 247"/>
                <a:gd name="T44" fmla="*/ 87 w 108"/>
                <a:gd name="T45" fmla="*/ 239 h 247"/>
                <a:gd name="T46" fmla="*/ 95 w 108"/>
                <a:gd name="T47" fmla="*/ 246 h 247"/>
                <a:gd name="T48" fmla="*/ 102 w 108"/>
                <a:gd name="T49" fmla="*/ 243 h 247"/>
                <a:gd name="T50" fmla="*/ 107 w 108"/>
                <a:gd name="T51" fmla="*/ 233 h 247"/>
                <a:gd name="T52" fmla="*/ 106 w 108"/>
                <a:gd name="T53" fmla="*/ 225 h 247"/>
                <a:gd name="T54" fmla="*/ 92 w 108"/>
                <a:gd name="T55" fmla="*/ 219 h 247"/>
                <a:gd name="T56" fmla="*/ 71 w 108"/>
                <a:gd name="T57" fmla="*/ 217 h 247"/>
                <a:gd name="T58" fmla="*/ 51 w 108"/>
                <a:gd name="T59" fmla="*/ 217 h 247"/>
                <a:gd name="T60" fmla="*/ 59 w 108"/>
                <a:gd name="T61" fmla="*/ 206 h 247"/>
                <a:gd name="T62" fmla="*/ 63 w 108"/>
                <a:gd name="T63" fmla="*/ 192 h 247"/>
                <a:gd name="T64" fmla="*/ 69 w 108"/>
                <a:gd name="T65" fmla="*/ 173 h 247"/>
                <a:gd name="T66" fmla="*/ 75 w 108"/>
                <a:gd name="T67" fmla="*/ 153 h 247"/>
                <a:gd name="T68" fmla="*/ 75 w 108"/>
                <a:gd name="T69" fmla="*/ 129 h 247"/>
                <a:gd name="T70" fmla="*/ 73 w 108"/>
                <a:gd name="T71" fmla="*/ 106 h 247"/>
                <a:gd name="T72" fmla="*/ 66 w 108"/>
                <a:gd name="T73" fmla="*/ 85 h 247"/>
                <a:gd name="T74" fmla="*/ 54 w 108"/>
                <a:gd name="T75" fmla="*/ 58 h 247"/>
                <a:gd name="T76" fmla="*/ 44 w 108"/>
                <a:gd name="T77" fmla="*/ 43 h 2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8"/>
                <a:gd name="T118" fmla="*/ 0 h 247"/>
                <a:gd name="T119" fmla="*/ 108 w 108"/>
                <a:gd name="T120" fmla="*/ 247 h 2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8" h="247">
                  <a:moveTo>
                    <a:pt x="44" y="43"/>
                  </a:moveTo>
                  <a:lnTo>
                    <a:pt x="28" y="19"/>
                  </a:lnTo>
                  <a:lnTo>
                    <a:pt x="14" y="0"/>
                  </a:lnTo>
                  <a:lnTo>
                    <a:pt x="4" y="2"/>
                  </a:lnTo>
                  <a:lnTo>
                    <a:pt x="0" y="10"/>
                  </a:lnTo>
                  <a:lnTo>
                    <a:pt x="0" y="25"/>
                  </a:lnTo>
                  <a:lnTo>
                    <a:pt x="9" y="33"/>
                  </a:lnTo>
                  <a:lnTo>
                    <a:pt x="24" y="44"/>
                  </a:lnTo>
                  <a:lnTo>
                    <a:pt x="35" y="58"/>
                  </a:lnTo>
                  <a:lnTo>
                    <a:pt x="49" y="76"/>
                  </a:lnTo>
                  <a:lnTo>
                    <a:pt x="54" y="90"/>
                  </a:lnTo>
                  <a:lnTo>
                    <a:pt x="61" y="106"/>
                  </a:lnTo>
                  <a:lnTo>
                    <a:pt x="64" y="128"/>
                  </a:lnTo>
                  <a:lnTo>
                    <a:pt x="64" y="148"/>
                  </a:lnTo>
                  <a:lnTo>
                    <a:pt x="61" y="173"/>
                  </a:lnTo>
                  <a:lnTo>
                    <a:pt x="52" y="197"/>
                  </a:lnTo>
                  <a:lnTo>
                    <a:pt x="45" y="211"/>
                  </a:lnTo>
                  <a:lnTo>
                    <a:pt x="40" y="220"/>
                  </a:lnTo>
                  <a:lnTo>
                    <a:pt x="40" y="227"/>
                  </a:lnTo>
                  <a:lnTo>
                    <a:pt x="45" y="230"/>
                  </a:lnTo>
                  <a:lnTo>
                    <a:pt x="56" y="230"/>
                  </a:lnTo>
                  <a:lnTo>
                    <a:pt x="73" y="233"/>
                  </a:lnTo>
                  <a:lnTo>
                    <a:pt x="87" y="239"/>
                  </a:lnTo>
                  <a:lnTo>
                    <a:pt x="95" y="246"/>
                  </a:lnTo>
                  <a:lnTo>
                    <a:pt x="102" y="243"/>
                  </a:lnTo>
                  <a:lnTo>
                    <a:pt x="107" y="233"/>
                  </a:lnTo>
                  <a:lnTo>
                    <a:pt x="106" y="225"/>
                  </a:lnTo>
                  <a:lnTo>
                    <a:pt x="92" y="219"/>
                  </a:lnTo>
                  <a:lnTo>
                    <a:pt x="71" y="217"/>
                  </a:lnTo>
                  <a:lnTo>
                    <a:pt x="51" y="217"/>
                  </a:lnTo>
                  <a:lnTo>
                    <a:pt x="59" y="206"/>
                  </a:lnTo>
                  <a:lnTo>
                    <a:pt x="63" y="192"/>
                  </a:lnTo>
                  <a:lnTo>
                    <a:pt x="69" y="173"/>
                  </a:lnTo>
                  <a:lnTo>
                    <a:pt x="75" y="153"/>
                  </a:lnTo>
                  <a:lnTo>
                    <a:pt x="75" y="129"/>
                  </a:lnTo>
                  <a:lnTo>
                    <a:pt x="73" y="106"/>
                  </a:lnTo>
                  <a:lnTo>
                    <a:pt x="66" y="85"/>
                  </a:lnTo>
                  <a:lnTo>
                    <a:pt x="54" y="58"/>
                  </a:lnTo>
                  <a:lnTo>
                    <a:pt x="44" y="4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056" name="Group 18"/>
          <p:cNvGrpSpPr>
            <a:grpSpLocks/>
          </p:cNvGrpSpPr>
          <p:nvPr/>
        </p:nvGrpSpPr>
        <p:grpSpPr bwMode="auto">
          <a:xfrm>
            <a:off x="1201738" y="1225550"/>
            <a:ext cx="2941637" cy="2709863"/>
            <a:chOff x="820" y="772"/>
            <a:chExt cx="2008" cy="1707"/>
          </a:xfrm>
        </p:grpSpPr>
        <p:sp>
          <p:nvSpPr>
            <p:cNvPr id="2115" name="Rectangle 14"/>
            <p:cNvSpPr>
              <a:spLocks noChangeArrowheads="1"/>
            </p:cNvSpPr>
            <p:nvPr/>
          </p:nvSpPr>
          <p:spPr bwMode="auto">
            <a:xfrm rot="300000">
              <a:off x="820" y="772"/>
              <a:ext cx="2008" cy="16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16" name="Rectangle 15"/>
            <p:cNvSpPr>
              <a:spLocks noChangeArrowheads="1"/>
            </p:cNvSpPr>
            <p:nvPr/>
          </p:nvSpPr>
          <p:spPr bwMode="auto">
            <a:xfrm rot="300000">
              <a:off x="1094" y="1068"/>
              <a:ext cx="1721" cy="1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17" name="Rectangle 16"/>
            <p:cNvSpPr>
              <a:spLocks noChangeArrowheads="1"/>
            </p:cNvSpPr>
            <p:nvPr/>
          </p:nvSpPr>
          <p:spPr bwMode="auto">
            <a:xfrm rot="300000">
              <a:off x="1324" y="1321"/>
              <a:ext cx="1480" cy="11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18" name="Rectangle 17"/>
            <p:cNvSpPr>
              <a:spLocks noChangeArrowheads="1"/>
            </p:cNvSpPr>
            <p:nvPr/>
          </p:nvSpPr>
          <p:spPr bwMode="auto">
            <a:xfrm rot="300000">
              <a:off x="1598" y="1621"/>
              <a:ext cx="1194" cy="858"/>
            </a:xfrm>
            <a:prstGeom prst="rect">
              <a:avLst/>
            </a:prstGeom>
            <a:solidFill>
              <a:srgbClr val="BDFFE9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57" name="Group 25"/>
          <p:cNvGrpSpPr>
            <a:grpSpLocks/>
          </p:cNvGrpSpPr>
          <p:nvPr/>
        </p:nvGrpSpPr>
        <p:grpSpPr bwMode="auto">
          <a:xfrm>
            <a:off x="7816850" y="2543175"/>
            <a:ext cx="568325" cy="915988"/>
            <a:chOff x="5271" y="3113"/>
            <a:chExt cx="388" cy="577"/>
          </a:xfrm>
        </p:grpSpPr>
        <p:sp>
          <p:nvSpPr>
            <p:cNvPr id="2109" name="Freeform 19"/>
            <p:cNvSpPr>
              <a:spLocks/>
            </p:cNvSpPr>
            <p:nvPr/>
          </p:nvSpPr>
          <p:spPr bwMode="auto">
            <a:xfrm>
              <a:off x="5420" y="3113"/>
              <a:ext cx="115" cy="121"/>
            </a:xfrm>
            <a:custGeom>
              <a:avLst/>
              <a:gdLst>
                <a:gd name="T0" fmla="*/ 58 w 115"/>
                <a:gd name="T1" fmla="*/ 0 h 121"/>
                <a:gd name="T2" fmla="*/ 44 w 115"/>
                <a:gd name="T3" fmla="*/ 2 h 121"/>
                <a:gd name="T4" fmla="*/ 37 w 115"/>
                <a:gd name="T5" fmla="*/ 11 h 121"/>
                <a:gd name="T6" fmla="*/ 33 w 115"/>
                <a:gd name="T7" fmla="*/ 30 h 121"/>
                <a:gd name="T8" fmla="*/ 36 w 115"/>
                <a:gd name="T9" fmla="*/ 52 h 121"/>
                <a:gd name="T10" fmla="*/ 41 w 115"/>
                <a:gd name="T11" fmla="*/ 65 h 121"/>
                <a:gd name="T12" fmla="*/ 47 w 115"/>
                <a:gd name="T13" fmla="*/ 83 h 121"/>
                <a:gd name="T14" fmla="*/ 9 w 115"/>
                <a:gd name="T15" fmla="*/ 105 h 121"/>
                <a:gd name="T16" fmla="*/ 0 w 115"/>
                <a:gd name="T17" fmla="*/ 113 h 121"/>
                <a:gd name="T18" fmla="*/ 6 w 115"/>
                <a:gd name="T19" fmla="*/ 120 h 121"/>
                <a:gd name="T20" fmla="*/ 24 w 115"/>
                <a:gd name="T21" fmla="*/ 105 h 121"/>
                <a:gd name="T22" fmla="*/ 53 w 115"/>
                <a:gd name="T23" fmla="*/ 94 h 121"/>
                <a:gd name="T24" fmla="*/ 67 w 115"/>
                <a:gd name="T25" fmla="*/ 107 h 121"/>
                <a:gd name="T26" fmla="*/ 81 w 115"/>
                <a:gd name="T27" fmla="*/ 117 h 121"/>
                <a:gd name="T28" fmla="*/ 93 w 115"/>
                <a:gd name="T29" fmla="*/ 118 h 121"/>
                <a:gd name="T30" fmla="*/ 105 w 115"/>
                <a:gd name="T31" fmla="*/ 117 h 121"/>
                <a:gd name="T32" fmla="*/ 110 w 115"/>
                <a:gd name="T33" fmla="*/ 109 h 121"/>
                <a:gd name="T34" fmla="*/ 114 w 115"/>
                <a:gd name="T35" fmla="*/ 91 h 121"/>
                <a:gd name="T36" fmla="*/ 114 w 115"/>
                <a:gd name="T37" fmla="*/ 71 h 121"/>
                <a:gd name="T38" fmla="*/ 109 w 115"/>
                <a:gd name="T39" fmla="*/ 55 h 121"/>
                <a:gd name="T40" fmla="*/ 93 w 115"/>
                <a:gd name="T41" fmla="*/ 30 h 121"/>
                <a:gd name="T42" fmla="*/ 76 w 115"/>
                <a:gd name="T43" fmla="*/ 14 h 121"/>
                <a:gd name="T44" fmla="*/ 64 w 115"/>
                <a:gd name="T45" fmla="*/ 5 h 121"/>
                <a:gd name="T46" fmla="*/ 53 w 115"/>
                <a:gd name="T47" fmla="*/ 2 h 121"/>
                <a:gd name="T48" fmla="*/ 58 w 115"/>
                <a:gd name="T49" fmla="*/ 0 h 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5"/>
                <a:gd name="T76" fmla="*/ 0 h 121"/>
                <a:gd name="T77" fmla="*/ 115 w 115"/>
                <a:gd name="T78" fmla="*/ 121 h 12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5" h="121">
                  <a:moveTo>
                    <a:pt x="58" y="0"/>
                  </a:moveTo>
                  <a:lnTo>
                    <a:pt x="44" y="2"/>
                  </a:lnTo>
                  <a:lnTo>
                    <a:pt x="37" y="11"/>
                  </a:lnTo>
                  <a:lnTo>
                    <a:pt x="33" y="30"/>
                  </a:lnTo>
                  <a:lnTo>
                    <a:pt x="36" y="52"/>
                  </a:lnTo>
                  <a:lnTo>
                    <a:pt x="41" y="65"/>
                  </a:lnTo>
                  <a:lnTo>
                    <a:pt x="47" y="83"/>
                  </a:lnTo>
                  <a:lnTo>
                    <a:pt x="9" y="105"/>
                  </a:lnTo>
                  <a:lnTo>
                    <a:pt x="0" y="113"/>
                  </a:lnTo>
                  <a:lnTo>
                    <a:pt x="6" y="120"/>
                  </a:lnTo>
                  <a:lnTo>
                    <a:pt x="24" y="105"/>
                  </a:lnTo>
                  <a:lnTo>
                    <a:pt x="53" y="94"/>
                  </a:lnTo>
                  <a:lnTo>
                    <a:pt x="67" y="107"/>
                  </a:lnTo>
                  <a:lnTo>
                    <a:pt x="81" y="117"/>
                  </a:lnTo>
                  <a:lnTo>
                    <a:pt x="93" y="118"/>
                  </a:lnTo>
                  <a:lnTo>
                    <a:pt x="105" y="117"/>
                  </a:lnTo>
                  <a:lnTo>
                    <a:pt x="110" y="109"/>
                  </a:lnTo>
                  <a:lnTo>
                    <a:pt x="114" y="91"/>
                  </a:lnTo>
                  <a:lnTo>
                    <a:pt x="114" y="71"/>
                  </a:lnTo>
                  <a:lnTo>
                    <a:pt x="109" y="55"/>
                  </a:lnTo>
                  <a:lnTo>
                    <a:pt x="93" y="30"/>
                  </a:lnTo>
                  <a:lnTo>
                    <a:pt x="76" y="14"/>
                  </a:lnTo>
                  <a:lnTo>
                    <a:pt x="64" y="5"/>
                  </a:lnTo>
                  <a:lnTo>
                    <a:pt x="53" y="2"/>
                  </a:lnTo>
                  <a:lnTo>
                    <a:pt x="58" y="0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0" name="Freeform 20"/>
            <p:cNvSpPr>
              <a:spLocks/>
            </p:cNvSpPr>
            <p:nvPr/>
          </p:nvSpPr>
          <p:spPr bwMode="auto">
            <a:xfrm>
              <a:off x="5271" y="3256"/>
              <a:ext cx="236" cy="105"/>
            </a:xfrm>
            <a:custGeom>
              <a:avLst/>
              <a:gdLst>
                <a:gd name="T0" fmla="*/ 232 w 236"/>
                <a:gd name="T1" fmla="*/ 0 h 105"/>
                <a:gd name="T2" fmla="*/ 210 w 236"/>
                <a:gd name="T3" fmla="*/ 3 h 105"/>
                <a:gd name="T4" fmla="*/ 170 w 236"/>
                <a:gd name="T5" fmla="*/ 21 h 105"/>
                <a:gd name="T6" fmla="*/ 135 w 236"/>
                <a:gd name="T7" fmla="*/ 36 h 105"/>
                <a:gd name="T8" fmla="*/ 96 w 236"/>
                <a:gd name="T9" fmla="*/ 48 h 105"/>
                <a:gd name="T10" fmla="*/ 69 w 236"/>
                <a:gd name="T11" fmla="*/ 62 h 105"/>
                <a:gd name="T12" fmla="*/ 31 w 236"/>
                <a:gd name="T13" fmla="*/ 77 h 105"/>
                <a:gd name="T14" fmla="*/ 0 w 236"/>
                <a:gd name="T15" fmla="*/ 90 h 105"/>
                <a:gd name="T16" fmla="*/ 2 w 236"/>
                <a:gd name="T17" fmla="*/ 96 h 105"/>
                <a:gd name="T18" fmla="*/ 11 w 236"/>
                <a:gd name="T19" fmla="*/ 99 h 105"/>
                <a:gd name="T20" fmla="*/ 38 w 236"/>
                <a:gd name="T21" fmla="*/ 84 h 105"/>
                <a:gd name="T22" fmla="*/ 40 w 236"/>
                <a:gd name="T23" fmla="*/ 93 h 105"/>
                <a:gd name="T24" fmla="*/ 47 w 236"/>
                <a:gd name="T25" fmla="*/ 101 h 105"/>
                <a:gd name="T26" fmla="*/ 57 w 236"/>
                <a:gd name="T27" fmla="*/ 104 h 105"/>
                <a:gd name="T28" fmla="*/ 68 w 236"/>
                <a:gd name="T29" fmla="*/ 98 h 105"/>
                <a:gd name="T30" fmla="*/ 76 w 236"/>
                <a:gd name="T31" fmla="*/ 89 h 105"/>
                <a:gd name="T32" fmla="*/ 75 w 236"/>
                <a:gd name="T33" fmla="*/ 77 h 105"/>
                <a:gd name="T34" fmla="*/ 73 w 236"/>
                <a:gd name="T35" fmla="*/ 70 h 105"/>
                <a:gd name="T36" fmla="*/ 99 w 236"/>
                <a:gd name="T37" fmla="*/ 57 h 105"/>
                <a:gd name="T38" fmla="*/ 111 w 236"/>
                <a:gd name="T39" fmla="*/ 55 h 105"/>
                <a:gd name="T40" fmla="*/ 135 w 236"/>
                <a:gd name="T41" fmla="*/ 49 h 105"/>
                <a:gd name="T42" fmla="*/ 168 w 236"/>
                <a:gd name="T43" fmla="*/ 37 h 105"/>
                <a:gd name="T44" fmla="*/ 194 w 236"/>
                <a:gd name="T45" fmla="*/ 24 h 105"/>
                <a:gd name="T46" fmla="*/ 213 w 236"/>
                <a:gd name="T47" fmla="*/ 19 h 105"/>
                <a:gd name="T48" fmla="*/ 232 w 236"/>
                <a:gd name="T49" fmla="*/ 21 h 105"/>
                <a:gd name="T50" fmla="*/ 235 w 236"/>
                <a:gd name="T51" fmla="*/ 7 h 105"/>
                <a:gd name="T52" fmla="*/ 227 w 236"/>
                <a:gd name="T53" fmla="*/ 0 h 105"/>
                <a:gd name="T54" fmla="*/ 222 w 236"/>
                <a:gd name="T55" fmla="*/ 0 h 105"/>
                <a:gd name="T56" fmla="*/ 232 w 236"/>
                <a:gd name="T57" fmla="*/ 0 h 1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6"/>
                <a:gd name="T88" fmla="*/ 0 h 105"/>
                <a:gd name="T89" fmla="*/ 236 w 236"/>
                <a:gd name="T90" fmla="*/ 105 h 10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6" h="105">
                  <a:moveTo>
                    <a:pt x="232" y="0"/>
                  </a:moveTo>
                  <a:lnTo>
                    <a:pt x="210" y="3"/>
                  </a:lnTo>
                  <a:lnTo>
                    <a:pt x="170" y="21"/>
                  </a:lnTo>
                  <a:lnTo>
                    <a:pt x="135" y="36"/>
                  </a:lnTo>
                  <a:lnTo>
                    <a:pt x="96" y="48"/>
                  </a:lnTo>
                  <a:lnTo>
                    <a:pt x="69" y="62"/>
                  </a:lnTo>
                  <a:lnTo>
                    <a:pt x="31" y="77"/>
                  </a:lnTo>
                  <a:lnTo>
                    <a:pt x="0" y="90"/>
                  </a:lnTo>
                  <a:lnTo>
                    <a:pt x="2" y="96"/>
                  </a:lnTo>
                  <a:lnTo>
                    <a:pt x="11" y="99"/>
                  </a:lnTo>
                  <a:lnTo>
                    <a:pt x="38" y="84"/>
                  </a:lnTo>
                  <a:lnTo>
                    <a:pt x="40" y="93"/>
                  </a:lnTo>
                  <a:lnTo>
                    <a:pt x="47" y="101"/>
                  </a:lnTo>
                  <a:lnTo>
                    <a:pt x="57" y="104"/>
                  </a:lnTo>
                  <a:lnTo>
                    <a:pt x="68" y="98"/>
                  </a:lnTo>
                  <a:lnTo>
                    <a:pt x="76" y="89"/>
                  </a:lnTo>
                  <a:lnTo>
                    <a:pt x="75" y="77"/>
                  </a:lnTo>
                  <a:lnTo>
                    <a:pt x="73" y="70"/>
                  </a:lnTo>
                  <a:lnTo>
                    <a:pt x="99" y="57"/>
                  </a:lnTo>
                  <a:lnTo>
                    <a:pt x="111" y="55"/>
                  </a:lnTo>
                  <a:lnTo>
                    <a:pt x="135" y="49"/>
                  </a:lnTo>
                  <a:lnTo>
                    <a:pt x="168" y="37"/>
                  </a:lnTo>
                  <a:lnTo>
                    <a:pt x="194" y="24"/>
                  </a:lnTo>
                  <a:lnTo>
                    <a:pt x="213" y="19"/>
                  </a:lnTo>
                  <a:lnTo>
                    <a:pt x="232" y="21"/>
                  </a:lnTo>
                  <a:lnTo>
                    <a:pt x="235" y="7"/>
                  </a:lnTo>
                  <a:lnTo>
                    <a:pt x="227" y="0"/>
                  </a:lnTo>
                  <a:lnTo>
                    <a:pt x="222" y="0"/>
                  </a:lnTo>
                  <a:lnTo>
                    <a:pt x="232" y="0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1" name="Freeform 21"/>
            <p:cNvSpPr>
              <a:spLocks/>
            </p:cNvSpPr>
            <p:nvPr/>
          </p:nvSpPr>
          <p:spPr bwMode="auto">
            <a:xfrm>
              <a:off x="5492" y="3254"/>
              <a:ext cx="78" cy="225"/>
            </a:xfrm>
            <a:custGeom>
              <a:avLst/>
              <a:gdLst>
                <a:gd name="T0" fmla="*/ 33 w 78"/>
                <a:gd name="T1" fmla="*/ 0 h 225"/>
                <a:gd name="T2" fmla="*/ 23 w 78"/>
                <a:gd name="T3" fmla="*/ 0 h 225"/>
                <a:gd name="T4" fmla="*/ 14 w 78"/>
                <a:gd name="T5" fmla="*/ 4 h 225"/>
                <a:gd name="T6" fmla="*/ 5 w 78"/>
                <a:gd name="T7" fmla="*/ 18 h 225"/>
                <a:gd name="T8" fmla="*/ 2 w 78"/>
                <a:gd name="T9" fmla="*/ 35 h 225"/>
                <a:gd name="T10" fmla="*/ 0 w 78"/>
                <a:gd name="T11" fmla="*/ 78 h 225"/>
                <a:gd name="T12" fmla="*/ 2 w 78"/>
                <a:gd name="T13" fmla="*/ 115 h 225"/>
                <a:gd name="T14" fmla="*/ 10 w 78"/>
                <a:gd name="T15" fmla="*/ 152 h 225"/>
                <a:gd name="T16" fmla="*/ 19 w 78"/>
                <a:gd name="T17" fmla="*/ 191 h 225"/>
                <a:gd name="T18" fmla="*/ 30 w 78"/>
                <a:gd name="T19" fmla="*/ 214 h 225"/>
                <a:gd name="T20" fmla="*/ 44 w 78"/>
                <a:gd name="T21" fmla="*/ 224 h 225"/>
                <a:gd name="T22" fmla="*/ 56 w 78"/>
                <a:gd name="T23" fmla="*/ 224 h 225"/>
                <a:gd name="T24" fmla="*/ 70 w 78"/>
                <a:gd name="T25" fmla="*/ 214 h 225"/>
                <a:gd name="T26" fmla="*/ 76 w 78"/>
                <a:gd name="T27" fmla="*/ 199 h 225"/>
                <a:gd name="T28" fmla="*/ 77 w 78"/>
                <a:gd name="T29" fmla="*/ 173 h 225"/>
                <a:gd name="T30" fmla="*/ 76 w 78"/>
                <a:gd name="T31" fmla="*/ 140 h 225"/>
                <a:gd name="T32" fmla="*/ 69 w 78"/>
                <a:gd name="T33" fmla="*/ 99 h 225"/>
                <a:gd name="T34" fmla="*/ 59 w 78"/>
                <a:gd name="T35" fmla="*/ 48 h 225"/>
                <a:gd name="T36" fmla="*/ 47 w 78"/>
                <a:gd name="T37" fmla="*/ 10 h 225"/>
                <a:gd name="T38" fmla="*/ 40 w 78"/>
                <a:gd name="T39" fmla="*/ 4 h 225"/>
                <a:gd name="T40" fmla="*/ 33 w 78"/>
                <a:gd name="T41" fmla="*/ 0 h 2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8"/>
                <a:gd name="T64" fmla="*/ 0 h 225"/>
                <a:gd name="T65" fmla="*/ 78 w 78"/>
                <a:gd name="T66" fmla="*/ 225 h 22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8" h="225">
                  <a:moveTo>
                    <a:pt x="33" y="0"/>
                  </a:moveTo>
                  <a:lnTo>
                    <a:pt x="23" y="0"/>
                  </a:lnTo>
                  <a:lnTo>
                    <a:pt x="14" y="4"/>
                  </a:lnTo>
                  <a:lnTo>
                    <a:pt x="5" y="18"/>
                  </a:lnTo>
                  <a:lnTo>
                    <a:pt x="2" y="35"/>
                  </a:lnTo>
                  <a:lnTo>
                    <a:pt x="0" y="78"/>
                  </a:lnTo>
                  <a:lnTo>
                    <a:pt x="2" y="115"/>
                  </a:lnTo>
                  <a:lnTo>
                    <a:pt x="10" y="152"/>
                  </a:lnTo>
                  <a:lnTo>
                    <a:pt x="19" y="191"/>
                  </a:lnTo>
                  <a:lnTo>
                    <a:pt x="30" y="214"/>
                  </a:lnTo>
                  <a:lnTo>
                    <a:pt x="44" y="224"/>
                  </a:lnTo>
                  <a:lnTo>
                    <a:pt x="56" y="224"/>
                  </a:lnTo>
                  <a:lnTo>
                    <a:pt x="70" y="214"/>
                  </a:lnTo>
                  <a:lnTo>
                    <a:pt x="76" y="199"/>
                  </a:lnTo>
                  <a:lnTo>
                    <a:pt x="77" y="173"/>
                  </a:lnTo>
                  <a:lnTo>
                    <a:pt x="76" y="140"/>
                  </a:lnTo>
                  <a:lnTo>
                    <a:pt x="69" y="99"/>
                  </a:lnTo>
                  <a:lnTo>
                    <a:pt x="59" y="48"/>
                  </a:lnTo>
                  <a:lnTo>
                    <a:pt x="47" y="10"/>
                  </a:lnTo>
                  <a:lnTo>
                    <a:pt x="40" y="4"/>
                  </a:lnTo>
                  <a:lnTo>
                    <a:pt x="33" y="0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2" name="Freeform 22"/>
            <p:cNvSpPr>
              <a:spLocks/>
            </p:cNvSpPr>
            <p:nvPr/>
          </p:nvSpPr>
          <p:spPr bwMode="auto">
            <a:xfrm>
              <a:off x="5541" y="3242"/>
              <a:ext cx="110" cy="207"/>
            </a:xfrm>
            <a:custGeom>
              <a:avLst/>
              <a:gdLst>
                <a:gd name="T0" fmla="*/ 26 w 110"/>
                <a:gd name="T1" fmla="*/ 8 h 207"/>
                <a:gd name="T2" fmla="*/ 14 w 110"/>
                <a:gd name="T3" fmla="*/ 0 h 207"/>
                <a:gd name="T4" fmla="*/ 6 w 110"/>
                <a:gd name="T5" fmla="*/ 0 h 207"/>
                <a:gd name="T6" fmla="*/ 0 w 110"/>
                <a:gd name="T7" fmla="*/ 6 h 207"/>
                <a:gd name="T8" fmla="*/ 3 w 110"/>
                <a:gd name="T9" fmla="*/ 19 h 207"/>
                <a:gd name="T10" fmla="*/ 10 w 110"/>
                <a:gd name="T11" fmla="*/ 27 h 207"/>
                <a:gd name="T12" fmla="*/ 24 w 110"/>
                <a:gd name="T13" fmla="*/ 35 h 207"/>
                <a:gd name="T14" fmla="*/ 50 w 110"/>
                <a:gd name="T15" fmla="*/ 47 h 207"/>
                <a:gd name="T16" fmla="*/ 83 w 110"/>
                <a:gd name="T17" fmla="*/ 68 h 207"/>
                <a:gd name="T18" fmla="*/ 96 w 110"/>
                <a:gd name="T19" fmla="*/ 69 h 207"/>
                <a:gd name="T20" fmla="*/ 89 w 110"/>
                <a:gd name="T21" fmla="*/ 88 h 207"/>
                <a:gd name="T22" fmla="*/ 74 w 110"/>
                <a:gd name="T23" fmla="*/ 109 h 207"/>
                <a:gd name="T24" fmla="*/ 63 w 110"/>
                <a:gd name="T25" fmla="*/ 135 h 207"/>
                <a:gd name="T26" fmla="*/ 58 w 110"/>
                <a:gd name="T27" fmla="*/ 162 h 207"/>
                <a:gd name="T28" fmla="*/ 60 w 110"/>
                <a:gd name="T29" fmla="*/ 170 h 207"/>
                <a:gd name="T30" fmla="*/ 67 w 110"/>
                <a:gd name="T31" fmla="*/ 175 h 207"/>
                <a:gd name="T32" fmla="*/ 77 w 110"/>
                <a:gd name="T33" fmla="*/ 179 h 207"/>
                <a:gd name="T34" fmla="*/ 86 w 110"/>
                <a:gd name="T35" fmla="*/ 187 h 207"/>
                <a:gd name="T36" fmla="*/ 90 w 110"/>
                <a:gd name="T37" fmla="*/ 195 h 207"/>
                <a:gd name="T38" fmla="*/ 93 w 110"/>
                <a:gd name="T39" fmla="*/ 206 h 207"/>
                <a:gd name="T40" fmla="*/ 100 w 110"/>
                <a:gd name="T41" fmla="*/ 206 h 207"/>
                <a:gd name="T42" fmla="*/ 102 w 110"/>
                <a:gd name="T43" fmla="*/ 198 h 207"/>
                <a:gd name="T44" fmla="*/ 97 w 110"/>
                <a:gd name="T45" fmla="*/ 186 h 207"/>
                <a:gd name="T46" fmla="*/ 84 w 110"/>
                <a:gd name="T47" fmla="*/ 178 h 207"/>
                <a:gd name="T48" fmla="*/ 76 w 110"/>
                <a:gd name="T49" fmla="*/ 170 h 207"/>
                <a:gd name="T50" fmla="*/ 69 w 110"/>
                <a:gd name="T51" fmla="*/ 165 h 207"/>
                <a:gd name="T52" fmla="*/ 67 w 110"/>
                <a:gd name="T53" fmla="*/ 157 h 207"/>
                <a:gd name="T54" fmla="*/ 70 w 110"/>
                <a:gd name="T55" fmla="*/ 135 h 207"/>
                <a:gd name="T56" fmla="*/ 81 w 110"/>
                <a:gd name="T57" fmla="*/ 119 h 207"/>
                <a:gd name="T58" fmla="*/ 90 w 110"/>
                <a:gd name="T59" fmla="*/ 104 h 207"/>
                <a:gd name="T60" fmla="*/ 102 w 110"/>
                <a:gd name="T61" fmla="*/ 88 h 207"/>
                <a:gd name="T62" fmla="*/ 109 w 110"/>
                <a:gd name="T63" fmla="*/ 72 h 207"/>
                <a:gd name="T64" fmla="*/ 109 w 110"/>
                <a:gd name="T65" fmla="*/ 63 h 207"/>
                <a:gd name="T66" fmla="*/ 103 w 110"/>
                <a:gd name="T67" fmla="*/ 58 h 207"/>
                <a:gd name="T68" fmla="*/ 79 w 110"/>
                <a:gd name="T69" fmla="*/ 42 h 207"/>
                <a:gd name="T70" fmla="*/ 55 w 110"/>
                <a:gd name="T71" fmla="*/ 27 h 207"/>
                <a:gd name="T72" fmla="*/ 31 w 110"/>
                <a:gd name="T73" fmla="*/ 13 h 207"/>
                <a:gd name="T74" fmla="*/ 26 w 110"/>
                <a:gd name="T75" fmla="*/ 8 h 2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0"/>
                <a:gd name="T115" fmla="*/ 0 h 207"/>
                <a:gd name="T116" fmla="*/ 110 w 110"/>
                <a:gd name="T117" fmla="*/ 207 h 2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0" h="207">
                  <a:moveTo>
                    <a:pt x="26" y="8"/>
                  </a:moveTo>
                  <a:lnTo>
                    <a:pt x="14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3" y="19"/>
                  </a:lnTo>
                  <a:lnTo>
                    <a:pt x="10" y="27"/>
                  </a:lnTo>
                  <a:lnTo>
                    <a:pt x="24" y="35"/>
                  </a:lnTo>
                  <a:lnTo>
                    <a:pt x="50" y="47"/>
                  </a:lnTo>
                  <a:lnTo>
                    <a:pt x="83" y="68"/>
                  </a:lnTo>
                  <a:lnTo>
                    <a:pt x="96" y="69"/>
                  </a:lnTo>
                  <a:lnTo>
                    <a:pt x="89" y="88"/>
                  </a:lnTo>
                  <a:lnTo>
                    <a:pt x="74" y="109"/>
                  </a:lnTo>
                  <a:lnTo>
                    <a:pt x="63" y="135"/>
                  </a:lnTo>
                  <a:lnTo>
                    <a:pt x="58" y="162"/>
                  </a:lnTo>
                  <a:lnTo>
                    <a:pt x="60" y="170"/>
                  </a:lnTo>
                  <a:lnTo>
                    <a:pt x="67" y="175"/>
                  </a:lnTo>
                  <a:lnTo>
                    <a:pt x="77" y="179"/>
                  </a:lnTo>
                  <a:lnTo>
                    <a:pt x="86" y="187"/>
                  </a:lnTo>
                  <a:lnTo>
                    <a:pt x="90" y="195"/>
                  </a:lnTo>
                  <a:lnTo>
                    <a:pt x="93" y="206"/>
                  </a:lnTo>
                  <a:lnTo>
                    <a:pt x="100" y="206"/>
                  </a:lnTo>
                  <a:lnTo>
                    <a:pt x="102" y="198"/>
                  </a:lnTo>
                  <a:lnTo>
                    <a:pt x="97" y="186"/>
                  </a:lnTo>
                  <a:lnTo>
                    <a:pt x="84" y="178"/>
                  </a:lnTo>
                  <a:lnTo>
                    <a:pt x="76" y="170"/>
                  </a:lnTo>
                  <a:lnTo>
                    <a:pt x="69" y="165"/>
                  </a:lnTo>
                  <a:lnTo>
                    <a:pt x="67" y="157"/>
                  </a:lnTo>
                  <a:lnTo>
                    <a:pt x="70" y="135"/>
                  </a:lnTo>
                  <a:lnTo>
                    <a:pt x="81" y="119"/>
                  </a:lnTo>
                  <a:lnTo>
                    <a:pt x="90" y="104"/>
                  </a:lnTo>
                  <a:lnTo>
                    <a:pt x="102" y="88"/>
                  </a:lnTo>
                  <a:lnTo>
                    <a:pt x="109" y="72"/>
                  </a:lnTo>
                  <a:lnTo>
                    <a:pt x="109" y="63"/>
                  </a:lnTo>
                  <a:lnTo>
                    <a:pt x="103" y="58"/>
                  </a:lnTo>
                  <a:lnTo>
                    <a:pt x="79" y="42"/>
                  </a:lnTo>
                  <a:lnTo>
                    <a:pt x="55" y="27"/>
                  </a:lnTo>
                  <a:lnTo>
                    <a:pt x="31" y="13"/>
                  </a:lnTo>
                  <a:lnTo>
                    <a:pt x="26" y="8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3" name="Freeform 23"/>
            <p:cNvSpPr>
              <a:spLocks/>
            </p:cNvSpPr>
            <p:nvPr/>
          </p:nvSpPr>
          <p:spPr bwMode="auto">
            <a:xfrm>
              <a:off x="5473" y="3458"/>
              <a:ext cx="74" cy="224"/>
            </a:xfrm>
            <a:custGeom>
              <a:avLst/>
              <a:gdLst>
                <a:gd name="T0" fmla="*/ 59 w 74"/>
                <a:gd name="T1" fmla="*/ 26 h 224"/>
                <a:gd name="T2" fmla="*/ 69 w 74"/>
                <a:gd name="T3" fmla="*/ 11 h 224"/>
                <a:gd name="T4" fmla="*/ 66 w 74"/>
                <a:gd name="T5" fmla="*/ 0 h 224"/>
                <a:gd name="T6" fmla="*/ 56 w 74"/>
                <a:gd name="T7" fmla="*/ 0 h 224"/>
                <a:gd name="T8" fmla="*/ 45 w 74"/>
                <a:gd name="T9" fmla="*/ 12 h 224"/>
                <a:gd name="T10" fmla="*/ 31 w 74"/>
                <a:gd name="T11" fmla="*/ 37 h 224"/>
                <a:gd name="T12" fmla="*/ 23 w 74"/>
                <a:gd name="T13" fmla="*/ 61 h 224"/>
                <a:gd name="T14" fmla="*/ 16 w 74"/>
                <a:gd name="T15" fmla="*/ 83 h 224"/>
                <a:gd name="T16" fmla="*/ 13 w 74"/>
                <a:gd name="T17" fmla="*/ 105 h 224"/>
                <a:gd name="T18" fmla="*/ 14 w 74"/>
                <a:gd name="T19" fmla="*/ 115 h 224"/>
                <a:gd name="T20" fmla="*/ 21 w 74"/>
                <a:gd name="T21" fmla="*/ 129 h 224"/>
                <a:gd name="T22" fmla="*/ 33 w 74"/>
                <a:gd name="T23" fmla="*/ 166 h 224"/>
                <a:gd name="T24" fmla="*/ 47 w 74"/>
                <a:gd name="T25" fmla="*/ 187 h 224"/>
                <a:gd name="T26" fmla="*/ 50 w 74"/>
                <a:gd name="T27" fmla="*/ 196 h 224"/>
                <a:gd name="T28" fmla="*/ 37 w 74"/>
                <a:gd name="T29" fmla="*/ 198 h 224"/>
                <a:gd name="T30" fmla="*/ 20 w 74"/>
                <a:gd name="T31" fmla="*/ 198 h 224"/>
                <a:gd name="T32" fmla="*/ 0 w 74"/>
                <a:gd name="T33" fmla="*/ 206 h 224"/>
                <a:gd name="T34" fmla="*/ 2 w 74"/>
                <a:gd name="T35" fmla="*/ 213 h 224"/>
                <a:gd name="T36" fmla="*/ 5 w 74"/>
                <a:gd name="T37" fmla="*/ 220 h 224"/>
                <a:gd name="T38" fmla="*/ 11 w 74"/>
                <a:gd name="T39" fmla="*/ 223 h 224"/>
                <a:gd name="T40" fmla="*/ 24 w 74"/>
                <a:gd name="T41" fmla="*/ 218 h 224"/>
                <a:gd name="T42" fmla="*/ 37 w 74"/>
                <a:gd name="T43" fmla="*/ 210 h 224"/>
                <a:gd name="T44" fmla="*/ 56 w 74"/>
                <a:gd name="T45" fmla="*/ 209 h 224"/>
                <a:gd name="T46" fmla="*/ 68 w 74"/>
                <a:gd name="T47" fmla="*/ 212 h 224"/>
                <a:gd name="T48" fmla="*/ 73 w 74"/>
                <a:gd name="T49" fmla="*/ 207 h 224"/>
                <a:gd name="T50" fmla="*/ 73 w 74"/>
                <a:gd name="T51" fmla="*/ 201 h 224"/>
                <a:gd name="T52" fmla="*/ 66 w 74"/>
                <a:gd name="T53" fmla="*/ 193 h 224"/>
                <a:gd name="T54" fmla="*/ 56 w 74"/>
                <a:gd name="T55" fmla="*/ 181 h 224"/>
                <a:gd name="T56" fmla="*/ 38 w 74"/>
                <a:gd name="T57" fmla="*/ 151 h 224"/>
                <a:gd name="T58" fmla="*/ 30 w 74"/>
                <a:gd name="T59" fmla="*/ 125 h 224"/>
                <a:gd name="T60" fmla="*/ 28 w 74"/>
                <a:gd name="T61" fmla="*/ 99 h 224"/>
                <a:gd name="T62" fmla="*/ 28 w 74"/>
                <a:gd name="T63" fmla="*/ 85 h 224"/>
                <a:gd name="T64" fmla="*/ 35 w 74"/>
                <a:gd name="T65" fmla="*/ 61 h 224"/>
                <a:gd name="T66" fmla="*/ 51 w 74"/>
                <a:gd name="T67" fmla="*/ 34 h 224"/>
                <a:gd name="T68" fmla="*/ 63 w 74"/>
                <a:gd name="T69" fmla="*/ 20 h 224"/>
                <a:gd name="T70" fmla="*/ 59 w 74"/>
                <a:gd name="T71" fmla="*/ 26 h 2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4"/>
                <a:gd name="T109" fmla="*/ 0 h 224"/>
                <a:gd name="T110" fmla="*/ 74 w 74"/>
                <a:gd name="T111" fmla="*/ 224 h 22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4" h="224">
                  <a:moveTo>
                    <a:pt x="59" y="26"/>
                  </a:moveTo>
                  <a:lnTo>
                    <a:pt x="69" y="11"/>
                  </a:lnTo>
                  <a:lnTo>
                    <a:pt x="66" y="0"/>
                  </a:lnTo>
                  <a:lnTo>
                    <a:pt x="56" y="0"/>
                  </a:lnTo>
                  <a:lnTo>
                    <a:pt x="45" y="12"/>
                  </a:lnTo>
                  <a:lnTo>
                    <a:pt x="31" y="37"/>
                  </a:lnTo>
                  <a:lnTo>
                    <a:pt x="23" y="61"/>
                  </a:lnTo>
                  <a:lnTo>
                    <a:pt x="16" y="83"/>
                  </a:lnTo>
                  <a:lnTo>
                    <a:pt x="13" y="105"/>
                  </a:lnTo>
                  <a:lnTo>
                    <a:pt x="14" y="115"/>
                  </a:lnTo>
                  <a:lnTo>
                    <a:pt x="21" y="129"/>
                  </a:lnTo>
                  <a:lnTo>
                    <a:pt x="33" y="166"/>
                  </a:lnTo>
                  <a:lnTo>
                    <a:pt x="47" y="187"/>
                  </a:lnTo>
                  <a:lnTo>
                    <a:pt x="50" y="196"/>
                  </a:lnTo>
                  <a:lnTo>
                    <a:pt x="37" y="198"/>
                  </a:lnTo>
                  <a:lnTo>
                    <a:pt x="20" y="198"/>
                  </a:lnTo>
                  <a:lnTo>
                    <a:pt x="0" y="206"/>
                  </a:lnTo>
                  <a:lnTo>
                    <a:pt x="2" y="213"/>
                  </a:lnTo>
                  <a:lnTo>
                    <a:pt x="5" y="220"/>
                  </a:lnTo>
                  <a:lnTo>
                    <a:pt x="11" y="223"/>
                  </a:lnTo>
                  <a:lnTo>
                    <a:pt x="24" y="218"/>
                  </a:lnTo>
                  <a:lnTo>
                    <a:pt x="37" y="210"/>
                  </a:lnTo>
                  <a:lnTo>
                    <a:pt x="56" y="209"/>
                  </a:lnTo>
                  <a:lnTo>
                    <a:pt x="68" y="212"/>
                  </a:lnTo>
                  <a:lnTo>
                    <a:pt x="73" y="207"/>
                  </a:lnTo>
                  <a:lnTo>
                    <a:pt x="73" y="201"/>
                  </a:lnTo>
                  <a:lnTo>
                    <a:pt x="66" y="193"/>
                  </a:lnTo>
                  <a:lnTo>
                    <a:pt x="56" y="181"/>
                  </a:lnTo>
                  <a:lnTo>
                    <a:pt x="38" y="151"/>
                  </a:lnTo>
                  <a:lnTo>
                    <a:pt x="30" y="125"/>
                  </a:lnTo>
                  <a:lnTo>
                    <a:pt x="28" y="99"/>
                  </a:lnTo>
                  <a:lnTo>
                    <a:pt x="28" y="85"/>
                  </a:lnTo>
                  <a:lnTo>
                    <a:pt x="35" y="61"/>
                  </a:lnTo>
                  <a:lnTo>
                    <a:pt x="51" y="34"/>
                  </a:lnTo>
                  <a:lnTo>
                    <a:pt x="63" y="20"/>
                  </a:lnTo>
                  <a:lnTo>
                    <a:pt x="59" y="26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4" name="Freeform 24"/>
            <p:cNvSpPr>
              <a:spLocks/>
            </p:cNvSpPr>
            <p:nvPr/>
          </p:nvSpPr>
          <p:spPr bwMode="auto">
            <a:xfrm>
              <a:off x="5551" y="3443"/>
              <a:ext cx="108" cy="247"/>
            </a:xfrm>
            <a:custGeom>
              <a:avLst/>
              <a:gdLst>
                <a:gd name="T0" fmla="*/ 44 w 108"/>
                <a:gd name="T1" fmla="*/ 43 h 247"/>
                <a:gd name="T2" fmla="*/ 28 w 108"/>
                <a:gd name="T3" fmla="*/ 19 h 247"/>
                <a:gd name="T4" fmla="*/ 14 w 108"/>
                <a:gd name="T5" fmla="*/ 0 h 247"/>
                <a:gd name="T6" fmla="*/ 4 w 108"/>
                <a:gd name="T7" fmla="*/ 2 h 247"/>
                <a:gd name="T8" fmla="*/ 0 w 108"/>
                <a:gd name="T9" fmla="*/ 10 h 247"/>
                <a:gd name="T10" fmla="*/ 0 w 108"/>
                <a:gd name="T11" fmla="*/ 25 h 247"/>
                <a:gd name="T12" fmla="*/ 9 w 108"/>
                <a:gd name="T13" fmla="*/ 33 h 247"/>
                <a:gd name="T14" fmla="*/ 24 w 108"/>
                <a:gd name="T15" fmla="*/ 44 h 247"/>
                <a:gd name="T16" fmla="*/ 35 w 108"/>
                <a:gd name="T17" fmla="*/ 58 h 247"/>
                <a:gd name="T18" fmla="*/ 49 w 108"/>
                <a:gd name="T19" fmla="*/ 76 h 247"/>
                <a:gd name="T20" fmla="*/ 54 w 108"/>
                <a:gd name="T21" fmla="*/ 90 h 247"/>
                <a:gd name="T22" fmla="*/ 61 w 108"/>
                <a:gd name="T23" fmla="*/ 106 h 247"/>
                <a:gd name="T24" fmla="*/ 64 w 108"/>
                <a:gd name="T25" fmla="*/ 128 h 247"/>
                <a:gd name="T26" fmla="*/ 64 w 108"/>
                <a:gd name="T27" fmla="*/ 148 h 247"/>
                <a:gd name="T28" fmla="*/ 61 w 108"/>
                <a:gd name="T29" fmla="*/ 173 h 247"/>
                <a:gd name="T30" fmla="*/ 52 w 108"/>
                <a:gd name="T31" fmla="*/ 197 h 247"/>
                <a:gd name="T32" fmla="*/ 45 w 108"/>
                <a:gd name="T33" fmla="*/ 211 h 247"/>
                <a:gd name="T34" fmla="*/ 40 w 108"/>
                <a:gd name="T35" fmla="*/ 220 h 247"/>
                <a:gd name="T36" fmla="*/ 40 w 108"/>
                <a:gd name="T37" fmla="*/ 227 h 247"/>
                <a:gd name="T38" fmla="*/ 45 w 108"/>
                <a:gd name="T39" fmla="*/ 230 h 247"/>
                <a:gd name="T40" fmla="*/ 56 w 108"/>
                <a:gd name="T41" fmla="*/ 230 h 247"/>
                <a:gd name="T42" fmla="*/ 73 w 108"/>
                <a:gd name="T43" fmla="*/ 233 h 247"/>
                <a:gd name="T44" fmla="*/ 87 w 108"/>
                <a:gd name="T45" fmla="*/ 239 h 247"/>
                <a:gd name="T46" fmla="*/ 95 w 108"/>
                <a:gd name="T47" fmla="*/ 246 h 247"/>
                <a:gd name="T48" fmla="*/ 102 w 108"/>
                <a:gd name="T49" fmla="*/ 243 h 247"/>
                <a:gd name="T50" fmla="*/ 107 w 108"/>
                <a:gd name="T51" fmla="*/ 233 h 247"/>
                <a:gd name="T52" fmla="*/ 106 w 108"/>
                <a:gd name="T53" fmla="*/ 225 h 247"/>
                <a:gd name="T54" fmla="*/ 92 w 108"/>
                <a:gd name="T55" fmla="*/ 219 h 247"/>
                <a:gd name="T56" fmla="*/ 71 w 108"/>
                <a:gd name="T57" fmla="*/ 217 h 247"/>
                <a:gd name="T58" fmla="*/ 51 w 108"/>
                <a:gd name="T59" fmla="*/ 217 h 247"/>
                <a:gd name="T60" fmla="*/ 59 w 108"/>
                <a:gd name="T61" fmla="*/ 206 h 247"/>
                <a:gd name="T62" fmla="*/ 63 w 108"/>
                <a:gd name="T63" fmla="*/ 192 h 247"/>
                <a:gd name="T64" fmla="*/ 69 w 108"/>
                <a:gd name="T65" fmla="*/ 173 h 247"/>
                <a:gd name="T66" fmla="*/ 75 w 108"/>
                <a:gd name="T67" fmla="*/ 153 h 247"/>
                <a:gd name="T68" fmla="*/ 75 w 108"/>
                <a:gd name="T69" fmla="*/ 129 h 247"/>
                <a:gd name="T70" fmla="*/ 73 w 108"/>
                <a:gd name="T71" fmla="*/ 106 h 247"/>
                <a:gd name="T72" fmla="*/ 66 w 108"/>
                <a:gd name="T73" fmla="*/ 85 h 247"/>
                <a:gd name="T74" fmla="*/ 54 w 108"/>
                <a:gd name="T75" fmla="*/ 58 h 247"/>
                <a:gd name="T76" fmla="*/ 44 w 108"/>
                <a:gd name="T77" fmla="*/ 43 h 2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8"/>
                <a:gd name="T118" fmla="*/ 0 h 247"/>
                <a:gd name="T119" fmla="*/ 108 w 108"/>
                <a:gd name="T120" fmla="*/ 247 h 2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8" h="247">
                  <a:moveTo>
                    <a:pt x="44" y="43"/>
                  </a:moveTo>
                  <a:lnTo>
                    <a:pt x="28" y="19"/>
                  </a:lnTo>
                  <a:lnTo>
                    <a:pt x="14" y="0"/>
                  </a:lnTo>
                  <a:lnTo>
                    <a:pt x="4" y="2"/>
                  </a:lnTo>
                  <a:lnTo>
                    <a:pt x="0" y="10"/>
                  </a:lnTo>
                  <a:lnTo>
                    <a:pt x="0" y="25"/>
                  </a:lnTo>
                  <a:lnTo>
                    <a:pt x="9" y="33"/>
                  </a:lnTo>
                  <a:lnTo>
                    <a:pt x="24" y="44"/>
                  </a:lnTo>
                  <a:lnTo>
                    <a:pt x="35" y="58"/>
                  </a:lnTo>
                  <a:lnTo>
                    <a:pt x="49" y="76"/>
                  </a:lnTo>
                  <a:lnTo>
                    <a:pt x="54" y="90"/>
                  </a:lnTo>
                  <a:lnTo>
                    <a:pt x="61" y="106"/>
                  </a:lnTo>
                  <a:lnTo>
                    <a:pt x="64" y="128"/>
                  </a:lnTo>
                  <a:lnTo>
                    <a:pt x="64" y="148"/>
                  </a:lnTo>
                  <a:lnTo>
                    <a:pt x="61" y="173"/>
                  </a:lnTo>
                  <a:lnTo>
                    <a:pt x="52" y="197"/>
                  </a:lnTo>
                  <a:lnTo>
                    <a:pt x="45" y="211"/>
                  </a:lnTo>
                  <a:lnTo>
                    <a:pt x="40" y="220"/>
                  </a:lnTo>
                  <a:lnTo>
                    <a:pt x="40" y="227"/>
                  </a:lnTo>
                  <a:lnTo>
                    <a:pt x="45" y="230"/>
                  </a:lnTo>
                  <a:lnTo>
                    <a:pt x="56" y="230"/>
                  </a:lnTo>
                  <a:lnTo>
                    <a:pt x="73" y="233"/>
                  </a:lnTo>
                  <a:lnTo>
                    <a:pt x="87" y="239"/>
                  </a:lnTo>
                  <a:lnTo>
                    <a:pt x="95" y="246"/>
                  </a:lnTo>
                  <a:lnTo>
                    <a:pt x="102" y="243"/>
                  </a:lnTo>
                  <a:lnTo>
                    <a:pt x="107" y="233"/>
                  </a:lnTo>
                  <a:lnTo>
                    <a:pt x="106" y="225"/>
                  </a:lnTo>
                  <a:lnTo>
                    <a:pt x="92" y="219"/>
                  </a:lnTo>
                  <a:lnTo>
                    <a:pt x="71" y="217"/>
                  </a:lnTo>
                  <a:lnTo>
                    <a:pt x="51" y="217"/>
                  </a:lnTo>
                  <a:lnTo>
                    <a:pt x="59" y="206"/>
                  </a:lnTo>
                  <a:lnTo>
                    <a:pt x="63" y="192"/>
                  </a:lnTo>
                  <a:lnTo>
                    <a:pt x="69" y="173"/>
                  </a:lnTo>
                  <a:lnTo>
                    <a:pt x="75" y="153"/>
                  </a:lnTo>
                  <a:lnTo>
                    <a:pt x="75" y="129"/>
                  </a:lnTo>
                  <a:lnTo>
                    <a:pt x="73" y="106"/>
                  </a:lnTo>
                  <a:lnTo>
                    <a:pt x="66" y="85"/>
                  </a:lnTo>
                  <a:lnTo>
                    <a:pt x="54" y="58"/>
                  </a:lnTo>
                  <a:lnTo>
                    <a:pt x="44" y="43"/>
                  </a:lnTo>
                </a:path>
              </a:pathLst>
            </a:custGeom>
            <a:solidFill>
              <a:srgbClr val="000000"/>
            </a:solidFill>
            <a:ln w="9525" cap="rnd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3311525" y="3206750"/>
            <a:ext cx="692150" cy="7493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Univers 45 Light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051" name="Object 27"/>
          <p:cNvGraphicFramePr>
            <a:graphicFrameLocks/>
          </p:cNvGraphicFramePr>
          <p:nvPr/>
        </p:nvGraphicFramePr>
        <p:xfrm>
          <a:off x="3263900" y="2894013"/>
          <a:ext cx="72072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Art" r:id="rId6" imgW="2603351" imgH="3655448" progId="">
                  <p:embed/>
                </p:oleObj>
              </mc:Choice>
              <mc:Fallback>
                <p:oleObj name="ClipArt" r:id="rId6" imgW="2603351" imgH="3655448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2894013"/>
                        <a:ext cx="720725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7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AutoShape 28"/>
          <p:cNvSpPr>
            <a:spLocks noChangeArrowheads="1"/>
          </p:cNvSpPr>
          <p:nvPr/>
        </p:nvSpPr>
        <p:spPr bwMode="auto">
          <a:xfrm rot="275607">
            <a:off x="2698750" y="3429000"/>
            <a:ext cx="620713" cy="368300"/>
          </a:xfrm>
          <a:prstGeom prst="leftArrow">
            <a:avLst>
              <a:gd name="adj1" fmla="val 50000"/>
              <a:gd name="adj2" fmla="val 91282"/>
            </a:avLst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2060" name="AutoShape 29"/>
          <p:cNvSpPr>
            <a:spLocks noChangeArrowheads="1"/>
          </p:cNvSpPr>
          <p:nvPr/>
        </p:nvSpPr>
        <p:spPr bwMode="auto">
          <a:xfrm rot="312393">
            <a:off x="6681788" y="3765550"/>
            <a:ext cx="622300" cy="368300"/>
          </a:xfrm>
          <a:prstGeom prst="rightArrow">
            <a:avLst>
              <a:gd name="adj1" fmla="val 50000"/>
              <a:gd name="adj2" fmla="val 91531"/>
            </a:avLst>
          </a:prstGeom>
          <a:solidFill>
            <a:srgbClr val="CF0E3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8" name="Rectangle 30"/>
          <p:cNvSpPr>
            <a:spLocks noChangeArrowheads="1"/>
          </p:cNvSpPr>
          <p:nvPr/>
        </p:nvSpPr>
        <p:spPr bwMode="auto">
          <a:xfrm rot="338496">
            <a:off x="1084263" y="3905250"/>
            <a:ext cx="3259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s-MX" sz="2400" b="1" dirty="0" smtClean="0">
                <a:solidFill>
                  <a:srgbClr val="00B050"/>
                </a:solidFill>
                <a:latin typeface="Arial" charset="0"/>
              </a:rPr>
              <a:t>Grado de delegación</a:t>
            </a:r>
            <a:endParaRPr lang="es-MX" sz="2400" b="1" i="1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039" name="Rectangle 31"/>
          <p:cNvSpPr>
            <a:spLocks noChangeArrowheads="1"/>
          </p:cNvSpPr>
          <p:nvPr/>
        </p:nvSpPr>
        <p:spPr bwMode="auto">
          <a:xfrm rot="282346">
            <a:off x="4560888" y="4230688"/>
            <a:ext cx="37353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s-MX" sz="2400" b="1" dirty="0" smtClean="0">
                <a:solidFill>
                  <a:srgbClr val="FF0000"/>
                </a:solidFill>
                <a:latin typeface="Arial" charset="0"/>
              </a:rPr>
              <a:t>Grado de confrontación </a:t>
            </a:r>
            <a:endParaRPr lang="es-MX" sz="2400" b="1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40" name="Rectangle 32"/>
          <p:cNvSpPr>
            <a:spLocks noChangeArrowheads="1"/>
          </p:cNvSpPr>
          <p:nvPr/>
        </p:nvSpPr>
        <p:spPr bwMode="auto">
          <a:xfrm>
            <a:off x="771093" y="4928755"/>
            <a:ext cx="27590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defRPr/>
            </a:pPr>
            <a:r>
              <a:rPr lang="es-ES" sz="2000" b="1" dirty="0">
                <a:solidFill>
                  <a:srgbClr val="00B050"/>
                </a:solidFill>
                <a:latin typeface="+mn-lt"/>
                <a:ea typeface="+mn-ea"/>
                <a:cs typeface="Arial" pitchFamily="34" charset="0"/>
              </a:rPr>
              <a:t>Espacio para tomar </a:t>
            </a:r>
            <a:br>
              <a:rPr lang="es-ES" sz="2000" b="1" dirty="0">
                <a:solidFill>
                  <a:srgbClr val="00B050"/>
                </a:solidFill>
                <a:latin typeface="+mn-lt"/>
                <a:ea typeface="+mn-ea"/>
                <a:cs typeface="Arial" pitchFamily="34" charset="0"/>
              </a:rPr>
            </a:br>
            <a:r>
              <a:rPr lang="es-ES" sz="2000" b="1" dirty="0">
                <a:solidFill>
                  <a:srgbClr val="00B050"/>
                </a:solidFill>
                <a:latin typeface="+mn-lt"/>
                <a:ea typeface="+mn-ea"/>
                <a:cs typeface="Arial" pitchFamily="34" charset="0"/>
              </a:rPr>
              <a:t>propias decisiones, </a:t>
            </a:r>
            <a:br>
              <a:rPr lang="es-ES" sz="2000" b="1" dirty="0">
                <a:solidFill>
                  <a:srgbClr val="00B050"/>
                </a:solidFill>
                <a:latin typeface="+mn-lt"/>
                <a:ea typeface="+mn-ea"/>
                <a:cs typeface="Arial" pitchFamily="34" charset="0"/>
              </a:rPr>
            </a:br>
            <a:r>
              <a:rPr lang="es-ES" sz="2000" b="1" dirty="0">
                <a:solidFill>
                  <a:srgbClr val="00B050"/>
                </a:solidFill>
                <a:latin typeface="+mn-lt"/>
                <a:ea typeface="+mn-ea"/>
                <a:cs typeface="Arial" pitchFamily="34" charset="0"/>
              </a:rPr>
              <a:t>definir la propia </a:t>
            </a:r>
            <a:br>
              <a:rPr lang="es-ES" sz="2000" b="1" dirty="0">
                <a:solidFill>
                  <a:srgbClr val="00B050"/>
                </a:solidFill>
                <a:latin typeface="+mn-lt"/>
                <a:ea typeface="+mn-ea"/>
                <a:cs typeface="Arial" pitchFamily="34" charset="0"/>
              </a:rPr>
            </a:br>
            <a:r>
              <a:rPr lang="es-ES" sz="2000" b="1" dirty="0">
                <a:solidFill>
                  <a:srgbClr val="00B050"/>
                </a:solidFill>
                <a:latin typeface="+mn-lt"/>
                <a:ea typeface="+mn-ea"/>
                <a:cs typeface="Arial" pitchFamily="34" charset="0"/>
              </a:rPr>
              <a:t>forma de trabajar.</a:t>
            </a:r>
            <a:endParaRPr lang="en-GB" sz="2000" b="1" dirty="0">
              <a:solidFill>
                <a:srgbClr val="00B050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041" name="Rectangle 33"/>
          <p:cNvSpPr>
            <a:spLocks noChangeArrowheads="1"/>
          </p:cNvSpPr>
          <p:nvPr/>
        </p:nvSpPr>
        <p:spPr bwMode="auto">
          <a:xfrm>
            <a:off x="5669410" y="4996733"/>
            <a:ext cx="31146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s-ES" sz="2000" b="1" dirty="0">
                <a:solidFill>
                  <a:srgbClr val="FF0000"/>
                </a:solidFill>
                <a:latin typeface="Arial" charset="0"/>
              </a:rPr>
              <a:t>Objetivos claros, </a:t>
            </a:r>
            <a:br>
              <a:rPr lang="es-ES" sz="2000" b="1" dirty="0">
                <a:solidFill>
                  <a:srgbClr val="FF0000"/>
                </a:solidFill>
                <a:latin typeface="Arial" charset="0"/>
              </a:rPr>
            </a:br>
            <a:r>
              <a:rPr lang="es-ES" sz="2000" b="1" dirty="0">
                <a:solidFill>
                  <a:srgbClr val="FF0000"/>
                </a:solidFill>
                <a:latin typeface="Arial" charset="0"/>
              </a:rPr>
              <a:t>la rendición de cuentas </a:t>
            </a:r>
            <a:br>
              <a:rPr lang="es-ES" sz="2000" b="1" dirty="0">
                <a:solidFill>
                  <a:srgbClr val="FF0000"/>
                </a:solidFill>
                <a:latin typeface="Arial" charset="0"/>
              </a:rPr>
            </a:br>
            <a:r>
              <a:rPr lang="es-ES" sz="2000" b="1" dirty="0">
                <a:solidFill>
                  <a:srgbClr val="FF0000"/>
                </a:solidFill>
                <a:latin typeface="Arial" charset="0"/>
              </a:rPr>
              <a:t>los resultados, </a:t>
            </a:r>
            <a:br>
              <a:rPr lang="es-ES" sz="2000" b="1" dirty="0">
                <a:solidFill>
                  <a:srgbClr val="FF0000"/>
                </a:solidFill>
                <a:latin typeface="Arial" charset="0"/>
              </a:rPr>
            </a:br>
            <a:r>
              <a:rPr lang="es-ES" sz="2000" b="1" dirty="0">
                <a:solidFill>
                  <a:srgbClr val="FF0000"/>
                </a:solidFill>
                <a:latin typeface="Arial" charset="0"/>
              </a:rPr>
              <a:t>disciplina!</a:t>
            </a:r>
            <a:endParaRPr lang="en-GB" sz="20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42" name="Text Box 34"/>
          <p:cNvSpPr txBox="1">
            <a:spLocks noChangeArrowheads="1"/>
          </p:cNvSpPr>
          <p:nvPr/>
        </p:nvSpPr>
        <p:spPr bwMode="auto">
          <a:xfrm rot="281852">
            <a:off x="781050" y="852488"/>
            <a:ext cx="4473575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400" b="1" dirty="0">
                <a:solidFill>
                  <a:srgbClr val="00B050"/>
                </a:solidFill>
                <a:latin typeface="+mn-lt"/>
                <a:ea typeface="+mn-ea"/>
                <a:cs typeface="Arial" pitchFamily="34" charset="0"/>
              </a:rPr>
              <a:t>Aumento del campo de juego</a:t>
            </a:r>
            <a:endParaRPr lang="en-US" sz="2400" b="1" dirty="0">
              <a:solidFill>
                <a:srgbClr val="00B050"/>
              </a:solidFill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2066" name="Group 673"/>
          <p:cNvGrpSpPr>
            <a:grpSpLocks/>
          </p:cNvGrpSpPr>
          <p:nvPr/>
        </p:nvGrpSpPr>
        <p:grpSpPr bwMode="auto">
          <a:xfrm>
            <a:off x="5834063" y="2135188"/>
            <a:ext cx="571500" cy="579437"/>
            <a:chOff x="1897" y="1968"/>
            <a:chExt cx="1271" cy="1688"/>
          </a:xfrm>
        </p:grpSpPr>
        <p:grpSp>
          <p:nvGrpSpPr>
            <p:cNvPr id="2074" name="Group 674"/>
            <p:cNvGrpSpPr>
              <a:grpSpLocks/>
            </p:cNvGrpSpPr>
            <p:nvPr/>
          </p:nvGrpSpPr>
          <p:grpSpPr bwMode="auto">
            <a:xfrm>
              <a:off x="2066" y="2311"/>
              <a:ext cx="1102" cy="1345"/>
              <a:chOff x="2066" y="2311"/>
              <a:chExt cx="1102" cy="1345"/>
            </a:xfrm>
          </p:grpSpPr>
          <p:sp>
            <p:nvSpPr>
              <p:cNvPr id="2083" name="Freeform 675"/>
              <p:cNvSpPr>
                <a:spLocks/>
              </p:cNvSpPr>
              <p:nvPr/>
            </p:nvSpPr>
            <p:spPr bwMode="auto">
              <a:xfrm>
                <a:off x="2940" y="2983"/>
                <a:ext cx="220" cy="634"/>
              </a:xfrm>
              <a:custGeom>
                <a:avLst/>
                <a:gdLst>
                  <a:gd name="T0" fmla="*/ 54 w 220"/>
                  <a:gd name="T1" fmla="*/ 0 h 634"/>
                  <a:gd name="T2" fmla="*/ 76 w 220"/>
                  <a:gd name="T3" fmla="*/ 95 h 634"/>
                  <a:gd name="T4" fmla="*/ 99 w 220"/>
                  <a:gd name="T5" fmla="*/ 188 h 634"/>
                  <a:gd name="T6" fmla="*/ 124 w 220"/>
                  <a:gd name="T7" fmla="*/ 299 h 634"/>
                  <a:gd name="T8" fmla="*/ 147 w 220"/>
                  <a:gd name="T9" fmla="*/ 380 h 634"/>
                  <a:gd name="T10" fmla="*/ 220 w 220"/>
                  <a:gd name="T11" fmla="*/ 606 h 634"/>
                  <a:gd name="T12" fmla="*/ 204 w 220"/>
                  <a:gd name="T13" fmla="*/ 625 h 634"/>
                  <a:gd name="T14" fmla="*/ 186 w 220"/>
                  <a:gd name="T15" fmla="*/ 634 h 634"/>
                  <a:gd name="T16" fmla="*/ 165 w 220"/>
                  <a:gd name="T17" fmla="*/ 634 h 634"/>
                  <a:gd name="T18" fmla="*/ 139 w 220"/>
                  <a:gd name="T19" fmla="*/ 615 h 634"/>
                  <a:gd name="T20" fmla="*/ 130 w 220"/>
                  <a:gd name="T21" fmla="*/ 592 h 634"/>
                  <a:gd name="T22" fmla="*/ 69 w 220"/>
                  <a:gd name="T23" fmla="*/ 347 h 634"/>
                  <a:gd name="T24" fmla="*/ 22 w 220"/>
                  <a:gd name="T25" fmla="*/ 167 h 634"/>
                  <a:gd name="T26" fmla="*/ 0 w 220"/>
                  <a:gd name="T27" fmla="*/ 93 h 634"/>
                  <a:gd name="T28" fmla="*/ 1 w 220"/>
                  <a:gd name="T29" fmla="*/ 98 h 634"/>
                  <a:gd name="T30" fmla="*/ 31 w 220"/>
                  <a:gd name="T31" fmla="*/ 42 h 634"/>
                  <a:gd name="T32" fmla="*/ 54 w 220"/>
                  <a:gd name="T33" fmla="*/ 0 h 6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0"/>
                  <a:gd name="T52" fmla="*/ 0 h 634"/>
                  <a:gd name="T53" fmla="*/ 220 w 220"/>
                  <a:gd name="T54" fmla="*/ 634 h 6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0" h="634">
                    <a:moveTo>
                      <a:pt x="54" y="0"/>
                    </a:moveTo>
                    <a:lnTo>
                      <a:pt x="76" y="95"/>
                    </a:lnTo>
                    <a:lnTo>
                      <a:pt x="99" y="188"/>
                    </a:lnTo>
                    <a:lnTo>
                      <a:pt x="124" y="299"/>
                    </a:lnTo>
                    <a:lnTo>
                      <a:pt x="147" y="380"/>
                    </a:lnTo>
                    <a:lnTo>
                      <a:pt x="220" y="606"/>
                    </a:lnTo>
                    <a:lnTo>
                      <a:pt x="204" y="625"/>
                    </a:lnTo>
                    <a:lnTo>
                      <a:pt x="186" y="634"/>
                    </a:lnTo>
                    <a:lnTo>
                      <a:pt x="165" y="634"/>
                    </a:lnTo>
                    <a:lnTo>
                      <a:pt x="139" y="615"/>
                    </a:lnTo>
                    <a:lnTo>
                      <a:pt x="130" y="592"/>
                    </a:lnTo>
                    <a:lnTo>
                      <a:pt x="69" y="347"/>
                    </a:lnTo>
                    <a:lnTo>
                      <a:pt x="22" y="167"/>
                    </a:lnTo>
                    <a:lnTo>
                      <a:pt x="0" y="93"/>
                    </a:lnTo>
                    <a:lnTo>
                      <a:pt x="1" y="98"/>
                    </a:lnTo>
                    <a:lnTo>
                      <a:pt x="31" y="42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84" name="Freeform 676"/>
              <p:cNvSpPr>
                <a:spLocks/>
              </p:cNvSpPr>
              <p:nvPr/>
            </p:nvSpPr>
            <p:spPr bwMode="auto">
              <a:xfrm>
                <a:off x="2071" y="3220"/>
                <a:ext cx="770" cy="427"/>
              </a:xfrm>
              <a:custGeom>
                <a:avLst/>
                <a:gdLst>
                  <a:gd name="T0" fmla="*/ 187 w 770"/>
                  <a:gd name="T1" fmla="*/ 24 h 427"/>
                  <a:gd name="T2" fmla="*/ 58 w 770"/>
                  <a:gd name="T3" fmla="*/ 0 h 427"/>
                  <a:gd name="T4" fmla="*/ 54 w 770"/>
                  <a:gd name="T5" fmla="*/ 3 h 427"/>
                  <a:gd name="T6" fmla="*/ 48 w 770"/>
                  <a:gd name="T7" fmla="*/ 20 h 427"/>
                  <a:gd name="T8" fmla="*/ 45 w 770"/>
                  <a:gd name="T9" fmla="*/ 24 h 427"/>
                  <a:gd name="T10" fmla="*/ 45 w 770"/>
                  <a:gd name="T11" fmla="*/ 59 h 427"/>
                  <a:gd name="T12" fmla="*/ 112 w 770"/>
                  <a:gd name="T13" fmla="*/ 74 h 427"/>
                  <a:gd name="T14" fmla="*/ 15 w 770"/>
                  <a:gd name="T15" fmla="*/ 277 h 427"/>
                  <a:gd name="T16" fmla="*/ 0 w 770"/>
                  <a:gd name="T17" fmla="*/ 307 h 427"/>
                  <a:gd name="T18" fmla="*/ 10 w 770"/>
                  <a:gd name="T19" fmla="*/ 321 h 427"/>
                  <a:gd name="T20" fmla="*/ 6 w 770"/>
                  <a:gd name="T21" fmla="*/ 321 h 427"/>
                  <a:gd name="T22" fmla="*/ 54 w 770"/>
                  <a:gd name="T23" fmla="*/ 330 h 427"/>
                  <a:gd name="T24" fmla="*/ 60 w 770"/>
                  <a:gd name="T25" fmla="*/ 321 h 427"/>
                  <a:gd name="T26" fmla="*/ 90 w 770"/>
                  <a:gd name="T27" fmla="*/ 235 h 427"/>
                  <a:gd name="T28" fmla="*/ 123 w 770"/>
                  <a:gd name="T29" fmla="*/ 146 h 427"/>
                  <a:gd name="T30" fmla="*/ 159 w 770"/>
                  <a:gd name="T31" fmla="*/ 80 h 427"/>
                  <a:gd name="T32" fmla="*/ 293 w 770"/>
                  <a:gd name="T33" fmla="*/ 98 h 427"/>
                  <a:gd name="T34" fmla="*/ 406 w 770"/>
                  <a:gd name="T35" fmla="*/ 119 h 427"/>
                  <a:gd name="T36" fmla="*/ 517 w 770"/>
                  <a:gd name="T37" fmla="*/ 144 h 427"/>
                  <a:gd name="T38" fmla="*/ 598 w 770"/>
                  <a:gd name="T39" fmla="*/ 165 h 427"/>
                  <a:gd name="T40" fmla="*/ 605 w 770"/>
                  <a:gd name="T41" fmla="*/ 259 h 427"/>
                  <a:gd name="T42" fmla="*/ 611 w 770"/>
                  <a:gd name="T43" fmla="*/ 402 h 427"/>
                  <a:gd name="T44" fmla="*/ 614 w 770"/>
                  <a:gd name="T45" fmla="*/ 421 h 427"/>
                  <a:gd name="T46" fmla="*/ 625 w 770"/>
                  <a:gd name="T47" fmla="*/ 424 h 427"/>
                  <a:gd name="T48" fmla="*/ 670 w 770"/>
                  <a:gd name="T49" fmla="*/ 427 h 427"/>
                  <a:gd name="T50" fmla="*/ 679 w 770"/>
                  <a:gd name="T51" fmla="*/ 414 h 427"/>
                  <a:gd name="T52" fmla="*/ 679 w 770"/>
                  <a:gd name="T53" fmla="*/ 327 h 427"/>
                  <a:gd name="T54" fmla="*/ 667 w 770"/>
                  <a:gd name="T55" fmla="*/ 235 h 427"/>
                  <a:gd name="T56" fmla="*/ 659 w 770"/>
                  <a:gd name="T57" fmla="*/ 179 h 427"/>
                  <a:gd name="T58" fmla="*/ 745 w 770"/>
                  <a:gd name="T59" fmla="*/ 205 h 427"/>
                  <a:gd name="T60" fmla="*/ 755 w 770"/>
                  <a:gd name="T61" fmla="*/ 197 h 427"/>
                  <a:gd name="T62" fmla="*/ 770 w 770"/>
                  <a:gd name="T63" fmla="*/ 150 h 427"/>
                  <a:gd name="T64" fmla="*/ 760 w 770"/>
                  <a:gd name="T65" fmla="*/ 138 h 427"/>
                  <a:gd name="T66" fmla="*/ 613 w 770"/>
                  <a:gd name="T67" fmla="*/ 105 h 427"/>
                  <a:gd name="T68" fmla="*/ 187 w 770"/>
                  <a:gd name="T69" fmla="*/ 24 h 42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70"/>
                  <a:gd name="T106" fmla="*/ 0 h 427"/>
                  <a:gd name="T107" fmla="*/ 770 w 770"/>
                  <a:gd name="T108" fmla="*/ 427 h 42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70" h="427">
                    <a:moveTo>
                      <a:pt x="187" y="24"/>
                    </a:moveTo>
                    <a:lnTo>
                      <a:pt x="58" y="0"/>
                    </a:lnTo>
                    <a:lnTo>
                      <a:pt x="54" y="3"/>
                    </a:lnTo>
                    <a:lnTo>
                      <a:pt x="48" y="20"/>
                    </a:lnTo>
                    <a:lnTo>
                      <a:pt x="45" y="24"/>
                    </a:lnTo>
                    <a:lnTo>
                      <a:pt x="45" y="59"/>
                    </a:lnTo>
                    <a:lnTo>
                      <a:pt x="112" y="74"/>
                    </a:lnTo>
                    <a:lnTo>
                      <a:pt x="15" y="277"/>
                    </a:lnTo>
                    <a:lnTo>
                      <a:pt x="0" y="307"/>
                    </a:lnTo>
                    <a:lnTo>
                      <a:pt x="10" y="321"/>
                    </a:lnTo>
                    <a:lnTo>
                      <a:pt x="6" y="321"/>
                    </a:lnTo>
                    <a:lnTo>
                      <a:pt x="54" y="330"/>
                    </a:lnTo>
                    <a:lnTo>
                      <a:pt x="60" y="321"/>
                    </a:lnTo>
                    <a:lnTo>
                      <a:pt x="90" y="235"/>
                    </a:lnTo>
                    <a:lnTo>
                      <a:pt x="123" y="146"/>
                    </a:lnTo>
                    <a:lnTo>
                      <a:pt x="159" y="80"/>
                    </a:lnTo>
                    <a:lnTo>
                      <a:pt x="293" y="98"/>
                    </a:lnTo>
                    <a:lnTo>
                      <a:pt x="406" y="119"/>
                    </a:lnTo>
                    <a:lnTo>
                      <a:pt x="517" y="144"/>
                    </a:lnTo>
                    <a:lnTo>
                      <a:pt x="598" y="165"/>
                    </a:lnTo>
                    <a:lnTo>
                      <a:pt x="605" y="259"/>
                    </a:lnTo>
                    <a:lnTo>
                      <a:pt x="611" y="402"/>
                    </a:lnTo>
                    <a:lnTo>
                      <a:pt x="614" y="421"/>
                    </a:lnTo>
                    <a:lnTo>
                      <a:pt x="625" y="424"/>
                    </a:lnTo>
                    <a:lnTo>
                      <a:pt x="670" y="427"/>
                    </a:lnTo>
                    <a:lnTo>
                      <a:pt x="679" y="414"/>
                    </a:lnTo>
                    <a:lnTo>
                      <a:pt x="679" y="327"/>
                    </a:lnTo>
                    <a:lnTo>
                      <a:pt x="667" y="235"/>
                    </a:lnTo>
                    <a:lnTo>
                      <a:pt x="659" y="179"/>
                    </a:lnTo>
                    <a:lnTo>
                      <a:pt x="745" y="205"/>
                    </a:lnTo>
                    <a:lnTo>
                      <a:pt x="755" y="197"/>
                    </a:lnTo>
                    <a:lnTo>
                      <a:pt x="770" y="150"/>
                    </a:lnTo>
                    <a:lnTo>
                      <a:pt x="760" y="138"/>
                    </a:lnTo>
                    <a:lnTo>
                      <a:pt x="613" y="105"/>
                    </a:lnTo>
                    <a:lnTo>
                      <a:pt x="187" y="24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85" name="Freeform 677"/>
              <p:cNvSpPr>
                <a:spLocks/>
              </p:cNvSpPr>
              <p:nvPr/>
            </p:nvSpPr>
            <p:spPr bwMode="auto">
              <a:xfrm>
                <a:off x="2158" y="2320"/>
                <a:ext cx="899" cy="1002"/>
              </a:xfrm>
              <a:custGeom>
                <a:avLst/>
                <a:gdLst>
                  <a:gd name="T0" fmla="*/ 12 w 899"/>
                  <a:gd name="T1" fmla="*/ 417 h 1002"/>
                  <a:gd name="T2" fmla="*/ 48 w 899"/>
                  <a:gd name="T3" fmla="*/ 306 h 1002"/>
                  <a:gd name="T4" fmla="*/ 91 w 899"/>
                  <a:gd name="T5" fmla="*/ 227 h 1002"/>
                  <a:gd name="T6" fmla="*/ 139 w 899"/>
                  <a:gd name="T7" fmla="*/ 159 h 1002"/>
                  <a:gd name="T8" fmla="*/ 192 w 899"/>
                  <a:gd name="T9" fmla="*/ 95 h 1002"/>
                  <a:gd name="T10" fmla="*/ 238 w 899"/>
                  <a:gd name="T11" fmla="*/ 60 h 1002"/>
                  <a:gd name="T12" fmla="*/ 299 w 899"/>
                  <a:gd name="T13" fmla="*/ 29 h 1002"/>
                  <a:gd name="T14" fmla="*/ 362 w 899"/>
                  <a:gd name="T15" fmla="*/ 5 h 1002"/>
                  <a:gd name="T16" fmla="*/ 437 w 899"/>
                  <a:gd name="T17" fmla="*/ 0 h 1002"/>
                  <a:gd name="T18" fmla="*/ 529 w 899"/>
                  <a:gd name="T19" fmla="*/ 3 h 1002"/>
                  <a:gd name="T20" fmla="*/ 607 w 899"/>
                  <a:gd name="T21" fmla="*/ 18 h 1002"/>
                  <a:gd name="T22" fmla="*/ 667 w 899"/>
                  <a:gd name="T23" fmla="*/ 44 h 1002"/>
                  <a:gd name="T24" fmla="*/ 733 w 899"/>
                  <a:gd name="T25" fmla="*/ 75 h 1002"/>
                  <a:gd name="T26" fmla="*/ 800 w 899"/>
                  <a:gd name="T27" fmla="*/ 123 h 1002"/>
                  <a:gd name="T28" fmla="*/ 845 w 899"/>
                  <a:gd name="T29" fmla="*/ 171 h 1002"/>
                  <a:gd name="T30" fmla="*/ 872 w 899"/>
                  <a:gd name="T31" fmla="*/ 216 h 1002"/>
                  <a:gd name="T32" fmla="*/ 890 w 899"/>
                  <a:gd name="T33" fmla="*/ 287 h 1002"/>
                  <a:gd name="T34" fmla="*/ 899 w 899"/>
                  <a:gd name="T35" fmla="*/ 342 h 1002"/>
                  <a:gd name="T36" fmla="*/ 894 w 899"/>
                  <a:gd name="T37" fmla="*/ 419 h 1002"/>
                  <a:gd name="T38" fmla="*/ 887 w 899"/>
                  <a:gd name="T39" fmla="*/ 492 h 1002"/>
                  <a:gd name="T40" fmla="*/ 875 w 899"/>
                  <a:gd name="T41" fmla="*/ 553 h 1002"/>
                  <a:gd name="T42" fmla="*/ 848 w 899"/>
                  <a:gd name="T43" fmla="*/ 631 h 1002"/>
                  <a:gd name="T44" fmla="*/ 816 w 899"/>
                  <a:gd name="T45" fmla="*/ 699 h 1002"/>
                  <a:gd name="T46" fmla="*/ 773 w 899"/>
                  <a:gd name="T47" fmla="*/ 782 h 1002"/>
                  <a:gd name="T48" fmla="*/ 736 w 899"/>
                  <a:gd name="T49" fmla="*/ 834 h 1002"/>
                  <a:gd name="T50" fmla="*/ 691 w 899"/>
                  <a:gd name="T51" fmla="*/ 887 h 1002"/>
                  <a:gd name="T52" fmla="*/ 640 w 899"/>
                  <a:gd name="T53" fmla="*/ 936 h 1002"/>
                  <a:gd name="T54" fmla="*/ 578 w 899"/>
                  <a:gd name="T55" fmla="*/ 981 h 1002"/>
                  <a:gd name="T56" fmla="*/ 496 w 899"/>
                  <a:gd name="T57" fmla="*/ 999 h 1002"/>
                  <a:gd name="T58" fmla="*/ 409 w 899"/>
                  <a:gd name="T59" fmla="*/ 1002 h 1002"/>
                  <a:gd name="T60" fmla="*/ 341 w 899"/>
                  <a:gd name="T61" fmla="*/ 995 h 1002"/>
                  <a:gd name="T62" fmla="*/ 274 w 899"/>
                  <a:gd name="T63" fmla="*/ 983 h 1002"/>
                  <a:gd name="T64" fmla="*/ 218 w 899"/>
                  <a:gd name="T65" fmla="*/ 971 h 1002"/>
                  <a:gd name="T66" fmla="*/ 157 w 899"/>
                  <a:gd name="T67" fmla="*/ 945 h 1002"/>
                  <a:gd name="T68" fmla="*/ 105 w 899"/>
                  <a:gd name="T69" fmla="*/ 909 h 1002"/>
                  <a:gd name="T70" fmla="*/ 72 w 899"/>
                  <a:gd name="T71" fmla="*/ 866 h 1002"/>
                  <a:gd name="T72" fmla="*/ 45 w 899"/>
                  <a:gd name="T73" fmla="*/ 801 h 1002"/>
                  <a:gd name="T74" fmla="*/ 24 w 899"/>
                  <a:gd name="T75" fmla="*/ 729 h 1002"/>
                  <a:gd name="T76" fmla="*/ 12 w 899"/>
                  <a:gd name="T77" fmla="*/ 634 h 1002"/>
                  <a:gd name="T78" fmla="*/ 1 w 899"/>
                  <a:gd name="T79" fmla="*/ 558 h 1002"/>
                  <a:gd name="T80" fmla="*/ 0 w 899"/>
                  <a:gd name="T81" fmla="*/ 494 h 1002"/>
                  <a:gd name="T82" fmla="*/ 6 w 899"/>
                  <a:gd name="T83" fmla="*/ 447 h 1002"/>
                  <a:gd name="T84" fmla="*/ 12 w 899"/>
                  <a:gd name="T85" fmla="*/ 417 h 100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99"/>
                  <a:gd name="T130" fmla="*/ 0 h 1002"/>
                  <a:gd name="T131" fmla="*/ 899 w 899"/>
                  <a:gd name="T132" fmla="*/ 1002 h 100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99" h="1002">
                    <a:moveTo>
                      <a:pt x="12" y="417"/>
                    </a:moveTo>
                    <a:lnTo>
                      <a:pt x="48" y="306"/>
                    </a:lnTo>
                    <a:lnTo>
                      <a:pt x="91" y="227"/>
                    </a:lnTo>
                    <a:lnTo>
                      <a:pt x="139" y="159"/>
                    </a:lnTo>
                    <a:lnTo>
                      <a:pt x="192" y="95"/>
                    </a:lnTo>
                    <a:lnTo>
                      <a:pt x="238" y="60"/>
                    </a:lnTo>
                    <a:lnTo>
                      <a:pt x="299" y="29"/>
                    </a:lnTo>
                    <a:lnTo>
                      <a:pt x="362" y="5"/>
                    </a:lnTo>
                    <a:lnTo>
                      <a:pt x="437" y="0"/>
                    </a:lnTo>
                    <a:lnTo>
                      <a:pt x="529" y="3"/>
                    </a:lnTo>
                    <a:lnTo>
                      <a:pt x="607" y="18"/>
                    </a:lnTo>
                    <a:lnTo>
                      <a:pt x="667" y="44"/>
                    </a:lnTo>
                    <a:lnTo>
                      <a:pt x="733" y="75"/>
                    </a:lnTo>
                    <a:lnTo>
                      <a:pt x="800" y="123"/>
                    </a:lnTo>
                    <a:lnTo>
                      <a:pt x="845" y="171"/>
                    </a:lnTo>
                    <a:lnTo>
                      <a:pt x="872" y="216"/>
                    </a:lnTo>
                    <a:lnTo>
                      <a:pt x="890" y="287"/>
                    </a:lnTo>
                    <a:lnTo>
                      <a:pt x="899" y="342"/>
                    </a:lnTo>
                    <a:lnTo>
                      <a:pt x="894" y="419"/>
                    </a:lnTo>
                    <a:lnTo>
                      <a:pt x="887" y="492"/>
                    </a:lnTo>
                    <a:lnTo>
                      <a:pt x="875" y="553"/>
                    </a:lnTo>
                    <a:lnTo>
                      <a:pt x="848" y="631"/>
                    </a:lnTo>
                    <a:lnTo>
                      <a:pt x="816" y="699"/>
                    </a:lnTo>
                    <a:lnTo>
                      <a:pt x="773" y="782"/>
                    </a:lnTo>
                    <a:lnTo>
                      <a:pt x="736" y="834"/>
                    </a:lnTo>
                    <a:lnTo>
                      <a:pt x="691" y="887"/>
                    </a:lnTo>
                    <a:lnTo>
                      <a:pt x="640" y="936"/>
                    </a:lnTo>
                    <a:lnTo>
                      <a:pt x="578" y="981"/>
                    </a:lnTo>
                    <a:lnTo>
                      <a:pt x="496" y="999"/>
                    </a:lnTo>
                    <a:lnTo>
                      <a:pt x="409" y="1002"/>
                    </a:lnTo>
                    <a:lnTo>
                      <a:pt x="341" y="995"/>
                    </a:lnTo>
                    <a:lnTo>
                      <a:pt x="274" y="983"/>
                    </a:lnTo>
                    <a:lnTo>
                      <a:pt x="218" y="971"/>
                    </a:lnTo>
                    <a:lnTo>
                      <a:pt x="157" y="945"/>
                    </a:lnTo>
                    <a:lnTo>
                      <a:pt x="105" y="909"/>
                    </a:lnTo>
                    <a:lnTo>
                      <a:pt x="72" y="866"/>
                    </a:lnTo>
                    <a:lnTo>
                      <a:pt x="45" y="801"/>
                    </a:lnTo>
                    <a:lnTo>
                      <a:pt x="24" y="729"/>
                    </a:lnTo>
                    <a:lnTo>
                      <a:pt x="12" y="634"/>
                    </a:lnTo>
                    <a:lnTo>
                      <a:pt x="1" y="558"/>
                    </a:lnTo>
                    <a:lnTo>
                      <a:pt x="0" y="494"/>
                    </a:lnTo>
                    <a:lnTo>
                      <a:pt x="6" y="447"/>
                    </a:lnTo>
                    <a:lnTo>
                      <a:pt x="12" y="417"/>
                    </a:lnTo>
                    <a:close/>
                  </a:path>
                </a:pathLst>
              </a:custGeom>
              <a:blipFill dpi="0" rotWithShape="0">
                <a:blip r:embed="rId7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86" name="Freeform 678"/>
              <p:cNvSpPr>
                <a:spLocks/>
              </p:cNvSpPr>
              <p:nvPr/>
            </p:nvSpPr>
            <p:spPr bwMode="auto">
              <a:xfrm>
                <a:off x="2242" y="2521"/>
                <a:ext cx="698" cy="626"/>
              </a:xfrm>
              <a:custGeom>
                <a:avLst/>
                <a:gdLst>
                  <a:gd name="T0" fmla="*/ 161 w 698"/>
                  <a:gd name="T1" fmla="*/ 0 h 626"/>
                  <a:gd name="T2" fmla="*/ 214 w 698"/>
                  <a:gd name="T3" fmla="*/ 8 h 626"/>
                  <a:gd name="T4" fmla="*/ 280 w 698"/>
                  <a:gd name="T5" fmla="*/ 18 h 626"/>
                  <a:gd name="T6" fmla="*/ 382 w 698"/>
                  <a:gd name="T7" fmla="*/ 29 h 626"/>
                  <a:gd name="T8" fmla="*/ 473 w 698"/>
                  <a:gd name="T9" fmla="*/ 33 h 626"/>
                  <a:gd name="T10" fmla="*/ 587 w 698"/>
                  <a:gd name="T11" fmla="*/ 35 h 626"/>
                  <a:gd name="T12" fmla="*/ 695 w 698"/>
                  <a:gd name="T13" fmla="*/ 42 h 626"/>
                  <a:gd name="T14" fmla="*/ 698 w 698"/>
                  <a:gd name="T15" fmla="*/ 56 h 626"/>
                  <a:gd name="T16" fmla="*/ 662 w 698"/>
                  <a:gd name="T17" fmla="*/ 212 h 626"/>
                  <a:gd name="T18" fmla="*/ 622 w 698"/>
                  <a:gd name="T19" fmla="*/ 379 h 626"/>
                  <a:gd name="T20" fmla="*/ 598 w 698"/>
                  <a:gd name="T21" fmla="*/ 481 h 626"/>
                  <a:gd name="T22" fmla="*/ 553 w 698"/>
                  <a:gd name="T23" fmla="*/ 626 h 626"/>
                  <a:gd name="T24" fmla="*/ 310 w 698"/>
                  <a:gd name="T25" fmla="*/ 590 h 626"/>
                  <a:gd name="T26" fmla="*/ 175 w 698"/>
                  <a:gd name="T27" fmla="*/ 575 h 626"/>
                  <a:gd name="T28" fmla="*/ 37 w 698"/>
                  <a:gd name="T29" fmla="*/ 570 h 626"/>
                  <a:gd name="T30" fmla="*/ 12 w 698"/>
                  <a:gd name="T31" fmla="*/ 570 h 626"/>
                  <a:gd name="T32" fmla="*/ 0 w 698"/>
                  <a:gd name="T33" fmla="*/ 564 h 626"/>
                  <a:gd name="T34" fmla="*/ 63 w 698"/>
                  <a:gd name="T35" fmla="*/ 273 h 626"/>
                  <a:gd name="T36" fmla="*/ 108 w 698"/>
                  <a:gd name="T37" fmla="*/ 98 h 626"/>
                  <a:gd name="T38" fmla="*/ 161 w 698"/>
                  <a:gd name="T39" fmla="*/ 0 h 62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98"/>
                  <a:gd name="T61" fmla="*/ 0 h 626"/>
                  <a:gd name="T62" fmla="*/ 698 w 698"/>
                  <a:gd name="T63" fmla="*/ 626 h 62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98" h="626">
                    <a:moveTo>
                      <a:pt x="161" y="0"/>
                    </a:moveTo>
                    <a:lnTo>
                      <a:pt x="214" y="8"/>
                    </a:lnTo>
                    <a:lnTo>
                      <a:pt x="280" y="18"/>
                    </a:lnTo>
                    <a:lnTo>
                      <a:pt x="382" y="29"/>
                    </a:lnTo>
                    <a:lnTo>
                      <a:pt x="473" y="33"/>
                    </a:lnTo>
                    <a:lnTo>
                      <a:pt x="587" y="35"/>
                    </a:lnTo>
                    <a:lnTo>
                      <a:pt x="695" y="42"/>
                    </a:lnTo>
                    <a:lnTo>
                      <a:pt x="698" y="56"/>
                    </a:lnTo>
                    <a:lnTo>
                      <a:pt x="662" y="212"/>
                    </a:lnTo>
                    <a:lnTo>
                      <a:pt x="622" y="379"/>
                    </a:lnTo>
                    <a:lnTo>
                      <a:pt x="598" y="481"/>
                    </a:lnTo>
                    <a:lnTo>
                      <a:pt x="553" y="626"/>
                    </a:lnTo>
                    <a:lnTo>
                      <a:pt x="310" y="590"/>
                    </a:lnTo>
                    <a:lnTo>
                      <a:pt x="175" y="575"/>
                    </a:lnTo>
                    <a:lnTo>
                      <a:pt x="37" y="570"/>
                    </a:lnTo>
                    <a:lnTo>
                      <a:pt x="12" y="570"/>
                    </a:lnTo>
                    <a:lnTo>
                      <a:pt x="0" y="564"/>
                    </a:lnTo>
                    <a:lnTo>
                      <a:pt x="63" y="273"/>
                    </a:lnTo>
                    <a:lnTo>
                      <a:pt x="108" y="98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087" name="Group 679"/>
              <p:cNvGrpSpPr>
                <a:grpSpLocks/>
              </p:cNvGrpSpPr>
              <p:nvPr/>
            </p:nvGrpSpPr>
            <p:grpSpPr bwMode="auto">
              <a:xfrm>
                <a:off x="2066" y="3211"/>
                <a:ext cx="786" cy="445"/>
                <a:chOff x="2066" y="3211"/>
                <a:chExt cx="786" cy="445"/>
              </a:xfrm>
            </p:grpSpPr>
            <p:sp>
              <p:nvSpPr>
                <p:cNvPr id="2106" name="Freeform 680"/>
                <p:cNvSpPr>
                  <a:spLocks/>
                </p:cNvSpPr>
                <p:nvPr/>
              </p:nvSpPr>
              <p:spPr bwMode="auto">
                <a:xfrm>
                  <a:off x="2105" y="3211"/>
                  <a:ext cx="747" cy="220"/>
                </a:xfrm>
                <a:custGeom>
                  <a:avLst/>
                  <a:gdLst>
                    <a:gd name="T0" fmla="*/ 149 w 747"/>
                    <a:gd name="T1" fmla="*/ 20 h 220"/>
                    <a:gd name="T2" fmla="*/ 86 w 747"/>
                    <a:gd name="T3" fmla="*/ 8 h 220"/>
                    <a:gd name="T4" fmla="*/ 27 w 747"/>
                    <a:gd name="T5" fmla="*/ 0 h 220"/>
                    <a:gd name="T6" fmla="*/ 11 w 747"/>
                    <a:gd name="T7" fmla="*/ 3 h 220"/>
                    <a:gd name="T8" fmla="*/ 2 w 747"/>
                    <a:gd name="T9" fmla="*/ 30 h 220"/>
                    <a:gd name="T10" fmla="*/ 0 w 747"/>
                    <a:gd name="T11" fmla="*/ 68 h 220"/>
                    <a:gd name="T12" fmla="*/ 8 w 747"/>
                    <a:gd name="T13" fmla="*/ 80 h 220"/>
                    <a:gd name="T14" fmla="*/ 33 w 747"/>
                    <a:gd name="T15" fmla="*/ 84 h 220"/>
                    <a:gd name="T16" fmla="*/ 131 w 747"/>
                    <a:gd name="T17" fmla="*/ 95 h 220"/>
                    <a:gd name="T18" fmla="*/ 258 w 747"/>
                    <a:gd name="T19" fmla="*/ 114 h 220"/>
                    <a:gd name="T20" fmla="*/ 390 w 747"/>
                    <a:gd name="T21" fmla="*/ 138 h 220"/>
                    <a:gd name="T22" fmla="*/ 528 w 747"/>
                    <a:gd name="T23" fmla="*/ 168 h 220"/>
                    <a:gd name="T24" fmla="*/ 631 w 747"/>
                    <a:gd name="T25" fmla="*/ 194 h 220"/>
                    <a:gd name="T26" fmla="*/ 699 w 747"/>
                    <a:gd name="T27" fmla="*/ 216 h 220"/>
                    <a:gd name="T28" fmla="*/ 715 w 747"/>
                    <a:gd name="T29" fmla="*/ 220 h 220"/>
                    <a:gd name="T30" fmla="*/ 720 w 747"/>
                    <a:gd name="T31" fmla="*/ 219 h 220"/>
                    <a:gd name="T32" fmla="*/ 727 w 747"/>
                    <a:gd name="T33" fmla="*/ 213 h 220"/>
                    <a:gd name="T34" fmla="*/ 747 w 747"/>
                    <a:gd name="T35" fmla="*/ 162 h 220"/>
                    <a:gd name="T36" fmla="*/ 747 w 747"/>
                    <a:gd name="T37" fmla="*/ 146 h 220"/>
                    <a:gd name="T38" fmla="*/ 727 w 747"/>
                    <a:gd name="T39" fmla="*/ 138 h 220"/>
                    <a:gd name="T40" fmla="*/ 601 w 747"/>
                    <a:gd name="T41" fmla="*/ 108 h 220"/>
                    <a:gd name="T42" fmla="*/ 561 w 747"/>
                    <a:gd name="T43" fmla="*/ 117 h 220"/>
                    <a:gd name="T44" fmla="*/ 724 w 747"/>
                    <a:gd name="T45" fmla="*/ 158 h 220"/>
                    <a:gd name="T46" fmla="*/ 726 w 747"/>
                    <a:gd name="T47" fmla="*/ 164 h 220"/>
                    <a:gd name="T48" fmla="*/ 711 w 747"/>
                    <a:gd name="T49" fmla="*/ 200 h 220"/>
                    <a:gd name="T50" fmla="*/ 703 w 747"/>
                    <a:gd name="T51" fmla="*/ 201 h 220"/>
                    <a:gd name="T52" fmla="*/ 571 w 747"/>
                    <a:gd name="T53" fmla="*/ 164 h 220"/>
                    <a:gd name="T54" fmla="*/ 447 w 747"/>
                    <a:gd name="T55" fmla="*/ 137 h 220"/>
                    <a:gd name="T56" fmla="*/ 333 w 747"/>
                    <a:gd name="T57" fmla="*/ 113 h 220"/>
                    <a:gd name="T58" fmla="*/ 225 w 747"/>
                    <a:gd name="T59" fmla="*/ 93 h 220"/>
                    <a:gd name="T60" fmla="*/ 120 w 747"/>
                    <a:gd name="T61" fmla="*/ 77 h 220"/>
                    <a:gd name="T62" fmla="*/ 116 w 747"/>
                    <a:gd name="T63" fmla="*/ 78 h 220"/>
                    <a:gd name="T64" fmla="*/ 33 w 747"/>
                    <a:gd name="T65" fmla="*/ 65 h 220"/>
                    <a:gd name="T66" fmla="*/ 17 w 747"/>
                    <a:gd name="T67" fmla="*/ 60 h 220"/>
                    <a:gd name="T68" fmla="*/ 20 w 747"/>
                    <a:gd name="T69" fmla="*/ 44 h 220"/>
                    <a:gd name="T70" fmla="*/ 26 w 747"/>
                    <a:gd name="T71" fmla="*/ 20 h 220"/>
                    <a:gd name="T72" fmla="*/ 45 w 747"/>
                    <a:gd name="T73" fmla="*/ 17 h 220"/>
                    <a:gd name="T74" fmla="*/ 206 w 747"/>
                    <a:gd name="T75" fmla="*/ 53 h 220"/>
                    <a:gd name="T76" fmla="*/ 201 w 747"/>
                    <a:gd name="T77" fmla="*/ 54 h 220"/>
                    <a:gd name="T78" fmla="*/ 149 w 747"/>
                    <a:gd name="T79" fmla="*/ 20 h 22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747"/>
                    <a:gd name="T121" fmla="*/ 0 h 220"/>
                    <a:gd name="T122" fmla="*/ 747 w 747"/>
                    <a:gd name="T123" fmla="*/ 220 h 220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747" h="220">
                      <a:moveTo>
                        <a:pt x="149" y="20"/>
                      </a:moveTo>
                      <a:lnTo>
                        <a:pt x="86" y="8"/>
                      </a:lnTo>
                      <a:lnTo>
                        <a:pt x="27" y="0"/>
                      </a:lnTo>
                      <a:lnTo>
                        <a:pt x="11" y="3"/>
                      </a:lnTo>
                      <a:lnTo>
                        <a:pt x="2" y="30"/>
                      </a:lnTo>
                      <a:lnTo>
                        <a:pt x="0" y="68"/>
                      </a:lnTo>
                      <a:lnTo>
                        <a:pt x="8" y="80"/>
                      </a:lnTo>
                      <a:lnTo>
                        <a:pt x="33" y="84"/>
                      </a:lnTo>
                      <a:lnTo>
                        <a:pt x="131" y="95"/>
                      </a:lnTo>
                      <a:lnTo>
                        <a:pt x="258" y="114"/>
                      </a:lnTo>
                      <a:lnTo>
                        <a:pt x="390" y="138"/>
                      </a:lnTo>
                      <a:lnTo>
                        <a:pt x="528" y="168"/>
                      </a:lnTo>
                      <a:lnTo>
                        <a:pt x="631" y="194"/>
                      </a:lnTo>
                      <a:lnTo>
                        <a:pt x="699" y="216"/>
                      </a:lnTo>
                      <a:lnTo>
                        <a:pt x="715" y="220"/>
                      </a:lnTo>
                      <a:lnTo>
                        <a:pt x="720" y="219"/>
                      </a:lnTo>
                      <a:lnTo>
                        <a:pt x="727" y="213"/>
                      </a:lnTo>
                      <a:lnTo>
                        <a:pt x="747" y="162"/>
                      </a:lnTo>
                      <a:lnTo>
                        <a:pt x="747" y="146"/>
                      </a:lnTo>
                      <a:lnTo>
                        <a:pt x="727" y="138"/>
                      </a:lnTo>
                      <a:lnTo>
                        <a:pt x="601" y="108"/>
                      </a:lnTo>
                      <a:lnTo>
                        <a:pt x="561" y="117"/>
                      </a:lnTo>
                      <a:lnTo>
                        <a:pt x="724" y="158"/>
                      </a:lnTo>
                      <a:lnTo>
                        <a:pt x="726" y="164"/>
                      </a:lnTo>
                      <a:lnTo>
                        <a:pt x="711" y="200"/>
                      </a:lnTo>
                      <a:lnTo>
                        <a:pt x="703" y="201"/>
                      </a:lnTo>
                      <a:lnTo>
                        <a:pt x="571" y="164"/>
                      </a:lnTo>
                      <a:lnTo>
                        <a:pt x="447" y="137"/>
                      </a:lnTo>
                      <a:lnTo>
                        <a:pt x="333" y="113"/>
                      </a:lnTo>
                      <a:lnTo>
                        <a:pt x="225" y="93"/>
                      </a:lnTo>
                      <a:lnTo>
                        <a:pt x="120" y="77"/>
                      </a:lnTo>
                      <a:lnTo>
                        <a:pt x="116" y="78"/>
                      </a:lnTo>
                      <a:lnTo>
                        <a:pt x="33" y="65"/>
                      </a:lnTo>
                      <a:lnTo>
                        <a:pt x="17" y="60"/>
                      </a:lnTo>
                      <a:lnTo>
                        <a:pt x="20" y="44"/>
                      </a:lnTo>
                      <a:lnTo>
                        <a:pt x="26" y="20"/>
                      </a:lnTo>
                      <a:lnTo>
                        <a:pt x="45" y="17"/>
                      </a:lnTo>
                      <a:lnTo>
                        <a:pt x="206" y="53"/>
                      </a:lnTo>
                      <a:lnTo>
                        <a:pt x="201" y="54"/>
                      </a:lnTo>
                      <a:lnTo>
                        <a:pt x="149" y="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07" name="Freeform 681"/>
                <p:cNvSpPr>
                  <a:spLocks/>
                </p:cNvSpPr>
                <p:nvPr/>
              </p:nvSpPr>
              <p:spPr bwMode="auto">
                <a:xfrm>
                  <a:off x="2066" y="3295"/>
                  <a:ext cx="173" cy="265"/>
                </a:xfrm>
                <a:custGeom>
                  <a:avLst/>
                  <a:gdLst>
                    <a:gd name="T0" fmla="*/ 108 w 173"/>
                    <a:gd name="T1" fmla="*/ 0 h 265"/>
                    <a:gd name="T2" fmla="*/ 26 w 173"/>
                    <a:gd name="T3" fmla="*/ 166 h 265"/>
                    <a:gd name="T4" fmla="*/ 2 w 173"/>
                    <a:gd name="T5" fmla="*/ 226 h 265"/>
                    <a:gd name="T6" fmla="*/ 0 w 173"/>
                    <a:gd name="T7" fmla="*/ 249 h 265"/>
                    <a:gd name="T8" fmla="*/ 8 w 173"/>
                    <a:gd name="T9" fmla="*/ 253 h 265"/>
                    <a:gd name="T10" fmla="*/ 27 w 173"/>
                    <a:gd name="T11" fmla="*/ 259 h 265"/>
                    <a:gd name="T12" fmla="*/ 66 w 173"/>
                    <a:gd name="T13" fmla="*/ 265 h 265"/>
                    <a:gd name="T14" fmla="*/ 78 w 173"/>
                    <a:gd name="T15" fmla="*/ 256 h 265"/>
                    <a:gd name="T16" fmla="*/ 80 w 173"/>
                    <a:gd name="T17" fmla="*/ 235 h 265"/>
                    <a:gd name="T18" fmla="*/ 105 w 173"/>
                    <a:gd name="T19" fmla="*/ 154 h 265"/>
                    <a:gd name="T20" fmla="*/ 137 w 173"/>
                    <a:gd name="T21" fmla="*/ 72 h 265"/>
                    <a:gd name="T22" fmla="*/ 173 w 173"/>
                    <a:gd name="T23" fmla="*/ 8 h 265"/>
                    <a:gd name="T24" fmla="*/ 155 w 173"/>
                    <a:gd name="T25" fmla="*/ 6 h 265"/>
                    <a:gd name="T26" fmla="*/ 113 w 173"/>
                    <a:gd name="T27" fmla="*/ 90 h 265"/>
                    <a:gd name="T28" fmla="*/ 86 w 173"/>
                    <a:gd name="T29" fmla="*/ 153 h 265"/>
                    <a:gd name="T30" fmla="*/ 69 w 173"/>
                    <a:gd name="T31" fmla="*/ 210 h 265"/>
                    <a:gd name="T32" fmla="*/ 59 w 173"/>
                    <a:gd name="T33" fmla="*/ 240 h 265"/>
                    <a:gd name="T34" fmla="*/ 53 w 173"/>
                    <a:gd name="T35" fmla="*/ 244 h 265"/>
                    <a:gd name="T36" fmla="*/ 20 w 173"/>
                    <a:gd name="T37" fmla="*/ 238 h 265"/>
                    <a:gd name="T38" fmla="*/ 17 w 173"/>
                    <a:gd name="T39" fmla="*/ 228 h 265"/>
                    <a:gd name="T40" fmla="*/ 42 w 173"/>
                    <a:gd name="T41" fmla="*/ 169 h 265"/>
                    <a:gd name="T42" fmla="*/ 72 w 173"/>
                    <a:gd name="T43" fmla="*/ 107 h 265"/>
                    <a:gd name="T44" fmla="*/ 110 w 173"/>
                    <a:gd name="T45" fmla="*/ 36 h 265"/>
                    <a:gd name="T46" fmla="*/ 125 w 173"/>
                    <a:gd name="T47" fmla="*/ 0 h 265"/>
                    <a:gd name="T48" fmla="*/ 108 w 173"/>
                    <a:gd name="T49" fmla="*/ 0 h 26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73"/>
                    <a:gd name="T76" fmla="*/ 0 h 265"/>
                    <a:gd name="T77" fmla="*/ 173 w 173"/>
                    <a:gd name="T78" fmla="*/ 265 h 26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73" h="265">
                      <a:moveTo>
                        <a:pt x="108" y="0"/>
                      </a:moveTo>
                      <a:lnTo>
                        <a:pt x="26" y="166"/>
                      </a:lnTo>
                      <a:lnTo>
                        <a:pt x="2" y="226"/>
                      </a:lnTo>
                      <a:lnTo>
                        <a:pt x="0" y="249"/>
                      </a:lnTo>
                      <a:lnTo>
                        <a:pt x="8" y="253"/>
                      </a:lnTo>
                      <a:lnTo>
                        <a:pt x="27" y="259"/>
                      </a:lnTo>
                      <a:lnTo>
                        <a:pt x="66" y="265"/>
                      </a:lnTo>
                      <a:lnTo>
                        <a:pt x="78" y="256"/>
                      </a:lnTo>
                      <a:lnTo>
                        <a:pt x="80" y="235"/>
                      </a:lnTo>
                      <a:lnTo>
                        <a:pt x="105" y="154"/>
                      </a:lnTo>
                      <a:lnTo>
                        <a:pt x="137" y="72"/>
                      </a:lnTo>
                      <a:lnTo>
                        <a:pt x="173" y="8"/>
                      </a:lnTo>
                      <a:lnTo>
                        <a:pt x="155" y="6"/>
                      </a:lnTo>
                      <a:lnTo>
                        <a:pt x="113" y="90"/>
                      </a:lnTo>
                      <a:lnTo>
                        <a:pt x="86" y="153"/>
                      </a:lnTo>
                      <a:lnTo>
                        <a:pt x="69" y="210"/>
                      </a:lnTo>
                      <a:lnTo>
                        <a:pt x="59" y="240"/>
                      </a:lnTo>
                      <a:lnTo>
                        <a:pt x="53" y="244"/>
                      </a:lnTo>
                      <a:lnTo>
                        <a:pt x="20" y="238"/>
                      </a:lnTo>
                      <a:lnTo>
                        <a:pt x="17" y="228"/>
                      </a:lnTo>
                      <a:lnTo>
                        <a:pt x="42" y="169"/>
                      </a:lnTo>
                      <a:lnTo>
                        <a:pt x="72" y="107"/>
                      </a:lnTo>
                      <a:lnTo>
                        <a:pt x="110" y="36"/>
                      </a:lnTo>
                      <a:lnTo>
                        <a:pt x="125" y="0"/>
                      </a:lnTo>
                      <a:lnTo>
                        <a:pt x="10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08" name="Freeform 682"/>
                <p:cNvSpPr>
                  <a:spLocks/>
                </p:cNvSpPr>
                <p:nvPr/>
              </p:nvSpPr>
              <p:spPr bwMode="auto">
                <a:xfrm>
                  <a:off x="2660" y="3379"/>
                  <a:ext cx="99" cy="277"/>
                </a:xfrm>
                <a:custGeom>
                  <a:avLst/>
                  <a:gdLst>
                    <a:gd name="T0" fmla="*/ 79 w 99"/>
                    <a:gd name="T1" fmla="*/ 23 h 277"/>
                    <a:gd name="T2" fmla="*/ 93 w 99"/>
                    <a:gd name="T3" fmla="*/ 120 h 277"/>
                    <a:gd name="T4" fmla="*/ 99 w 99"/>
                    <a:gd name="T5" fmla="*/ 195 h 277"/>
                    <a:gd name="T6" fmla="*/ 99 w 99"/>
                    <a:gd name="T7" fmla="*/ 247 h 277"/>
                    <a:gd name="T8" fmla="*/ 96 w 99"/>
                    <a:gd name="T9" fmla="*/ 270 h 277"/>
                    <a:gd name="T10" fmla="*/ 87 w 99"/>
                    <a:gd name="T11" fmla="*/ 277 h 277"/>
                    <a:gd name="T12" fmla="*/ 31 w 99"/>
                    <a:gd name="T13" fmla="*/ 277 h 277"/>
                    <a:gd name="T14" fmla="*/ 21 w 99"/>
                    <a:gd name="T15" fmla="*/ 271 h 277"/>
                    <a:gd name="T16" fmla="*/ 13 w 99"/>
                    <a:gd name="T17" fmla="*/ 258 h 277"/>
                    <a:gd name="T18" fmla="*/ 9 w 99"/>
                    <a:gd name="T19" fmla="*/ 175 h 277"/>
                    <a:gd name="T20" fmla="*/ 9 w 99"/>
                    <a:gd name="T21" fmla="*/ 91 h 277"/>
                    <a:gd name="T22" fmla="*/ 0 w 99"/>
                    <a:gd name="T23" fmla="*/ 0 h 277"/>
                    <a:gd name="T24" fmla="*/ 15 w 99"/>
                    <a:gd name="T25" fmla="*/ 6 h 277"/>
                    <a:gd name="T26" fmla="*/ 22 w 99"/>
                    <a:gd name="T27" fmla="*/ 67 h 277"/>
                    <a:gd name="T28" fmla="*/ 28 w 99"/>
                    <a:gd name="T29" fmla="*/ 163 h 277"/>
                    <a:gd name="T30" fmla="*/ 34 w 99"/>
                    <a:gd name="T31" fmla="*/ 244 h 277"/>
                    <a:gd name="T32" fmla="*/ 36 w 99"/>
                    <a:gd name="T33" fmla="*/ 256 h 277"/>
                    <a:gd name="T34" fmla="*/ 45 w 99"/>
                    <a:gd name="T35" fmla="*/ 259 h 277"/>
                    <a:gd name="T36" fmla="*/ 75 w 99"/>
                    <a:gd name="T37" fmla="*/ 258 h 277"/>
                    <a:gd name="T38" fmla="*/ 79 w 99"/>
                    <a:gd name="T39" fmla="*/ 252 h 277"/>
                    <a:gd name="T40" fmla="*/ 82 w 99"/>
                    <a:gd name="T41" fmla="*/ 193 h 277"/>
                    <a:gd name="T42" fmla="*/ 76 w 99"/>
                    <a:gd name="T43" fmla="*/ 120 h 277"/>
                    <a:gd name="T44" fmla="*/ 66 w 99"/>
                    <a:gd name="T45" fmla="*/ 51 h 277"/>
                    <a:gd name="T46" fmla="*/ 60 w 99"/>
                    <a:gd name="T47" fmla="*/ 18 h 277"/>
                    <a:gd name="T48" fmla="*/ 79 w 99"/>
                    <a:gd name="T49" fmla="*/ 23 h 27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9"/>
                    <a:gd name="T76" fmla="*/ 0 h 277"/>
                    <a:gd name="T77" fmla="*/ 99 w 99"/>
                    <a:gd name="T78" fmla="*/ 277 h 27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9" h="277">
                      <a:moveTo>
                        <a:pt x="79" y="23"/>
                      </a:moveTo>
                      <a:lnTo>
                        <a:pt x="93" y="120"/>
                      </a:lnTo>
                      <a:lnTo>
                        <a:pt x="99" y="195"/>
                      </a:lnTo>
                      <a:lnTo>
                        <a:pt x="99" y="247"/>
                      </a:lnTo>
                      <a:lnTo>
                        <a:pt x="96" y="270"/>
                      </a:lnTo>
                      <a:lnTo>
                        <a:pt x="87" y="277"/>
                      </a:lnTo>
                      <a:lnTo>
                        <a:pt x="31" y="277"/>
                      </a:lnTo>
                      <a:lnTo>
                        <a:pt x="21" y="271"/>
                      </a:lnTo>
                      <a:lnTo>
                        <a:pt x="13" y="258"/>
                      </a:lnTo>
                      <a:lnTo>
                        <a:pt x="9" y="175"/>
                      </a:lnTo>
                      <a:lnTo>
                        <a:pt x="9" y="91"/>
                      </a:lnTo>
                      <a:lnTo>
                        <a:pt x="0" y="0"/>
                      </a:lnTo>
                      <a:lnTo>
                        <a:pt x="15" y="6"/>
                      </a:lnTo>
                      <a:lnTo>
                        <a:pt x="22" y="67"/>
                      </a:lnTo>
                      <a:lnTo>
                        <a:pt x="28" y="163"/>
                      </a:lnTo>
                      <a:lnTo>
                        <a:pt x="34" y="244"/>
                      </a:lnTo>
                      <a:lnTo>
                        <a:pt x="36" y="256"/>
                      </a:lnTo>
                      <a:lnTo>
                        <a:pt x="45" y="259"/>
                      </a:lnTo>
                      <a:lnTo>
                        <a:pt x="75" y="258"/>
                      </a:lnTo>
                      <a:lnTo>
                        <a:pt x="79" y="252"/>
                      </a:lnTo>
                      <a:lnTo>
                        <a:pt x="82" y="193"/>
                      </a:lnTo>
                      <a:lnTo>
                        <a:pt x="76" y="120"/>
                      </a:lnTo>
                      <a:lnTo>
                        <a:pt x="66" y="51"/>
                      </a:lnTo>
                      <a:lnTo>
                        <a:pt x="60" y="18"/>
                      </a:lnTo>
                      <a:lnTo>
                        <a:pt x="79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088" name="Group 683"/>
              <p:cNvGrpSpPr>
                <a:grpSpLocks/>
              </p:cNvGrpSpPr>
              <p:nvPr/>
            </p:nvGrpSpPr>
            <p:grpSpPr bwMode="auto">
              <a:xfrm>
                <a:off x="2149" y="2311"/>
                <a:ext cx="918" cy="1020"/>
                <a:chOff x="2149" y="2311"/>
                <a:chExt cx="918" cy="1020"/>
              </a:xfrm>
            </p:grpSpPr>
            <p:sp>
              <p:nvSpPr>
                <p:cNvPr id="2104" name="Freeform 684"/>
                <p:cNvSpPr>
                  <a:spLocks/>
                </p:cNvSpPr>
                <p:nvPr/>
              </p:nvSpPr>
              <p:spPr bwMode="auto">
                <a:xfrm>
                  <a:off x="2161" y="2860"/>
                  <a:ext cx="866" cy="471"/>
                </a:xfrm>
                <a:custGeom>
                  <a:avLst/>
                  <a:gdLst>
                    <a:gd name="T0" fmla="*/ 0 w 866"/>
                    <a:gd name="T1" fmla="*/ 115 h 471"/>
                    <a:gd name="T2" fmla="*/ 15 w 866"/>
                    <a:gd name="T3" fmla="*/ 203 h 471"/>
                    <a:gd name="T4" fmla="*/ 30 w 866"/>
                    <a:gd name="T5" fmla="*/ 258 h 471"/>
                    <a:gd name="T6" fmla="*/ 43 w 866"/>
                    <a:gd name="T7" fmla="*/ 297 h 471"/>
                    <a:gd name="T8" fmla="*/ 60 w 866"/>
                    <a:gd name="T9" fmla="*/ 327 h 471"/>
                    <a:gd name="T10" fmla="*/ 81 w 866"/>
                    <a:gd name="T11" fmla="*/ 360 h 471"/>
                    <a:gd name="T12" fmla="*/ 102 w 866"/>
                    <a:gd name="T13" fmla="*/ 381 h 471"/>
                    <a:gd name="T14" fmla="*/ 132 w 866"/>
                    <a:gd name="T15" fmla="*/ 401 h 471"/>
                    <a:gd name="T16" fmla="*/ 165 w 866"/>
                    <a:gd name="T17" fmla="*/ 419 h 471"/>
                    <a:gd name="T18" fmla="*/ 195 w 866"/>
                    <a:gd name="T19" fmla="*/ 432 h 471"/>
                    <a:gd name="T20" fmla="*/ 235 w 866"/>
                    <a:gd name="T21" fmla="*/ 443 h 471"/>
                    <a:gd name="T22" fmla="*/ 278 w 866"/>
                    <a:gd name="T23" fmla="*/ 452 h 471"/>
                    <a:gd name="T24" fmla="*/ 334 w 866"/>
                    <a:gd name="T25" fmla="*/ 461 h 471"/>
                    <a:gd name="T26" fmla="*/ 391 w 866"/>
                    <a:gd name="T27" fmla="*/ 467 h 471"/>
                    <a:gd name="T28" fmla="*/ 442 w 866"/>
                    <a:gd name="T29" fmla="*/ 471 h 471"/>
                    <a:gd name="T30" fmla="*/ 493 w 866"/>
                    <a:gd name="T31" fmla="*/ 470 h 471"/>
                    <a:gd name="T32" fmla="*/ 526 w 866"/>
                    <a:gd name="T33" fmla="*/ 467 h 471"/>
                    <a:gd name="T34" fmla="*/ 563 w 866"/>
                    <a:gd name="T35" fmla="*/ 458 h 471"/>
                    <a:gd name="T36" fmla="*/ 595 w 866"/>
                    <a:gd name="T37" fmla="*/ 441 h 471"/>
                    <a:gd name="T38" fmla="*/ 634 w 866"/>
                    <a:gd name="T39" fmla="*/ 414 h 471"/>
                    <a:gd name="T40" fmla="*/ 676 w 866"/>
                    <a:gd name="T41" fmla="*/ 377 h 471"/>
                    <a:gd name="T42" fmla="*/ 721 w 866"/>
                    <a:gd name="T43" fmla="*/ 327 h 471"/>
                    <a:gd name="T44" fmla="*/ 759 w 866"/>
                    <a:gd name="T45" fmla="*/ 273 h 471"/>
                    <a:gd name="T46" fmla="*/ 795 w 866"/>
                    <a:gd name="T47" fmla="*/ 216 h 471"/>
                    <a:gd name="T48" fmla="*/ 839 w 866"/>
                    <a:gd name="T49" fmla="*/ 129 h 471"/>
                    <a:gd name="T50" fmla="*/ 861 w 866"/>
                    <a:gd name="T51" fmla="*/ 63 h 471"/>
                    <a:gd name="T52" fmla="*/ 866 w 866"/>
                    <a:gd name="T53" fmla="*/ 0 h 471"/>
                    <a:gd name="T54" fmla="*/ 843 w 866"/>
                    <a:gd name="T55" fmla="*/ 67 h 471"/>
                    <a:gd name="T56" fmla="*/ 809 w 866"/>
                    <a:gd name="T57" fmla="*/ 150 h 471"/>
                    <a:gd name="T58" fmla="*/ 768 w 866"/>
                    <a:gd name="T59" fmla="*/ 221 h 471"/>
                    <a:gd name="T60" fmla="*/ 724 w 866"/>
                    <a:gd name="T61" fmla="*/ 291 h 471"/>
                    <a:gd name="T62" fmla="*/ 673 w 866"/>
                    <a:gd name="T63" fmla="*/ 351 h 471"/>
                    <a:gd name="T64" fmla="*/ 622 w 866"/>
                    <a:gd name="T65" fmla="*/ 398 h 471"/>
                    <a:gd name="T66" fmla="*/ 577 w 866"/>
                    <a:gd name="T67" fmla="*/ 426 h 471"/>
                    <a:gd name="T68" fmla="*/ 545 w 866"/>
                    <a:gd name="T69" fmla="*/ 441 h 471"/>
                    <a:gd name="T70" fmla="*/ 500 w 866"/>
                    <a:gd name="T71" fmla="*/ 449 h 471"/>
                    <a:gd name="T72" fmla="*/ 430 w 866"/>
                    <a:gd name="T73" fmla="*/ 453 h 471"/>
                    <a:gd name="T74" fmla="*/ 356 w 866"/>
                    <a:gd name="T75" fmla="*/ 447 h 471"/>
                    <a:gd name="T76" fmla="*/ 286 w 866"/>
                    <a:gd name="T77" fmla="*/ 438 h 471"/>
                    <a:gd name="T78" fmla="*/ 215 w 866"/>
                    <a:gd name="T79" fmla="*/ 420 h 471"/>
                    <a:gd name="T80" fmla="*/ 153 w 866"/>
                    <a:gd name="T81" fmla="*/ 393 h 471"/>
                    <a:gd name="T82" fmla="*/ 109 w 866"/>
                    <a:gd name="T83" fmla="*/ 363 h 471"/>
                    <a:gd name="T84" fmla="*/ 78 w 866"/>
                    <a:gd name="T85" fmla="*/ 323 h 471"/>
                    <a:gd name="T86" fmla="*/ 57 w 866"/>
                    <a:gd name="T87" fmla="*/ 269 h 471"/>
                    <a:gd name="T88" fmla="*/ 37 w 866"/>
                    <a:gd name="T89" fmla="*/ 209 h 471"/>
                    <a:gd name="T90" fmla="*/ 22 w 866"/>
                    <a:gd name="T91" fmla="*/ 152 h 471"/>
                    <a:gd name="T92" fmla="*/ 0 w 866"/>
                    <a:gd name="T93" fmla="*/ 115 h 471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866"/>
                    <a:gd name="T142" fmla="*/ 0 h 471"/>
                    <a:gd name="T143" fmla="*/ 866 w 866"/>
                    <a:gd name="T144" fmla="*/ 471 h 471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866" h="471">
                      <a:moveTo>
                        <a:pt x="0" y="115"/>
                      </a:moveTo>
                      <a:lnTo>
                        <a:pt x="15" y="203"/>
                      </a:lnTo>
                      <a:lnTo>
                        <a:pt x="30" y="258"/>
                      </a:lnTo>
                      <a:lnTo>
                        <a:pt x="43" y="297"/>
                      </a:lnTo>
                      <a:lnTo>
                        <a:pt x="60" y="327"/>
                      </a:lnTo>
                      <a:lnTo>
                        <a:pt x="81" y="360"/>
                      </a:lnTo>
                      <a:lnTo>
                        <a:pt x="102" y="381"/>
                      </a:lnTo>
                      <a:lnTo>
                        <a:pt x="132" y="401"/>
                      </a:lnTo>
                      <a:lnTo>
                        <a:pt x="165" y="419"/>
                      </a:lnTo>
                      <a:lnTo>
                        <a:pt x="195" y="432"/>
                      </a:lnTo>
                      <a:lnTo>
                        <a:pt x="235" y="443"/>
                      </a:lnTo>
                      <a:lnTo>
                        <a:pt x="278" y="452"/>
                      </a:lnTo>
                      <a:lnTo>
                        <a:pt x="334" y="461"/>
                      </a:lnTo>
                      <a:lnTo>
                        <a:pt x="391" y="467"/>
                      </a:lnTo>
                      <a:lnTo>
                        <a:pt x="442" y="471"/>
                      </a:lnTo>
                      <a:lnTo>
                        <a:pt x="493" y="470"/>
                      </a:lnTo>
                      <a:lnTo>
                        <a:pt x="526" y="467"/>
                      </a:lnTo>
                      <a:lnTo>
                        <a:pt x="563" y="458"/>
                      </a:lnTo>
                      <a:lnTo>
                        <a:pt x="595" y="441"/>
                      </a:lnTo>
                      <a:lnTo>
                        <a:pt x="634" y="414"/>
                      </a:lnTo>
                      <a:lnTo>
                        <a:pt x="676" y="377"/>
                      </a:lnTo>
                      <a:lnTo>
                        <a:pt x="721" y="327"/>
                      </a:lnTo>
                      <a:lnTo>
                        <a:pt x="759" y="273"/>
                      </a:lnTo>
                      <a:lnTo>
                        <a:pt x="795" y="216"/>
                      </a:lnTo>
                      <a:lnTo>
                        <a:pt x="839" y="129"/>
                      </a:lnTo>
                      <a:lnTo>
                        <a:pt x="861" y="63"/>
                      </a:lnTo>
                      <a:lnTo>
                        <a:pt x="866" y="0"/>
                      </a:lnTo>
                      <a:lnTo>
                        <a:pt x="843" y="67"/>
                      </a:lnTo>
                      <a:lnTo>
                        <a:pt x="809" y="150"/>
                      </a:lnTo>
                      <a:lnTo>
                        <a:pt x="768" y="221"/>
                      </a:lnTo>
                      <a:lnTo>
                        <a:pt x="724" y="291"/>
                      </a:lnTo>
                      <a:lnTo>
                        <a:pt x="673" y="351"/>
                      </a:lnTo>
                      <a:lnTo>
                        <a:pt x="622" y="398"/>
                      </a:lnTo>
                      <a:lnTo>
                        <a:pt x="577" y="426"/>
                      </a:lnTo>
                      <a:lnTo>
                        <a:pt x="545" y="441"/>
                      </a:lnTo>
                      <a:lnTo>
                        <a:pt x="500" y="449"/>
                      </a:lnTo>
                      <a:lnTo>
                        <a:pt x="430" y="453"/>
                      </a:lnTo>
                      <a:lnTo>
                        <a:pt x="356" y="447"/>
                      </a:lnTo>
                      <a:lnTo>
                        <a:pt x="286" y="438"/>
                      </a:lnTo>
                      <a:lnTo>
                        <a:pt x="215" y="420"/>
                      </a:lnTo>
                      <a:lnTo>
                        <a:pt x="153" y="393"/>
                      </a:lnTo>
                      <a:lnTo>
                        <a:pt x="109" y="363"/>
                      </a:lnTo>
                      <a:lnTo>
                        <a:pt x="78" y="323"/>
                      </a:lnTo>
                      <a:lnTo>
                        <a:pt x="57" y="269"/>
                      </a:lnTo>
                      <a:lnTo>
                        <a:pt x="37" y="209"/>
                      </a:lnTo>
                      <a:lnTo>
                        <a:pt x="22" y="152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05" name="Freeform 685"/>
                <p:cNvSpPr>
                  <a:spLocks/>
                </p:cNvSpPr>
                <p:nvPr/>
              </p:nvSpPr>
              <p:spPr bwMode="auto">
                <a:xfrm>
                  <a:off x="2149" y="2311"/>
                  <a:ext cx="918" cy="788"/>
                </a:xfrm>
                <a:custGeom>
                  <a:avLst/>
                  <a:gdLst>
                    <a:gd name="T0" fmla="*/ 840 w 918"/>
                    <a:gd name="T1" fmla="*/ 684 h 788"/>
                    <a:gd name="T2" fmla="*/ 863 w 918"/>
                    <a:gd name="T3" fmla="*/ 646 h 788"/>
                    <a:gd name="T4" fmla="*/ 884 w 918"/>
                    <a:gd name="T5" fmla="*/ 588 h 788"/>
                    <a:gd name="T6" fmla="*/ 905 w 918"/>
                    <a:gd name="T7" fmla="*/ 509 h 788"/>
                    <a:gd name="T8" fmla="*/ 917 w 918"/>
                    <a:gd name="T9" fmla="*/ 429 h 788"/>
                    <a:gd name="T10" fmla="*/ 918 w 918"/>
                    <a:gd name="T11" fmla="*/ 342 h 788"/>
                    <a:gd name="T12" fmla="*/ 906 w 918"/>
                    <a:gd name="T13" fmla="*/ 275 h 788"/>
                    <a:gd name="T14" fmla="*/ 891 w 918"/>
                    <a:gd name="T15" fmla="*/ 224 h 788"/>
                    <a:gd name="T16" fmla="*/ 866 w 918"/>
                    <a:gd name="T17" fmla="*/ 179 h 788"/>
                    <a:gd name="T18" fmla="*/ 827 w 918"/>
                    <a:gd name="T19" fmla="*/ 135 h 788"/>
                    <a:gd name="T20" fmla="*/ 788 w 918"/>
                    <a:gd name="T21" fmla="*/ 105 h 788"/>
                    <a:gd name="T22" fmla="*/ 745 w 918"/>
                    <a:gd name="T23" fmla="*/ 74 h 788"/>
                    <a:gd name="T24" fmla="*/ 700 w 918"/>
                    <a:gd name="T25" fmla="*/ 50 h 788"/>
                    <a:gd name="T26" fmla="*/ 656 w 918"/>
                    <a:gd name="T27" fmla="*/ 30 h 788"/>
                    <a:gd name="T28" fmla="*/ 602 w 918"/>
                    <a:gd name="T29" fmla="*/ 15 h 788"/>
                    <a:gd name="T30" fmla="*/ 550 w 918"/>
                    <a:gd name="T31" fmla="*/ 6 h 788"/>
                    <a:gd name="T32" fmla="*/ 481 w 918"/>
                    <a:gd name="T33" fmla="*/ 0 h 788"/>
                    <a:gd name="T34" fmla="*/ 397 w 918"/>
                    <a:gd name="T35" fmla="*/ 2 h 788"/>
                    <a:gd name="T36" fmla="*/ 338 w 918"/>
                    <a:gd name="T37" fmla="*/ 12 h 788"/>
                    <a:gd name="T38" fmla="*/ 286 w 918"/>
                    <a:gd name="T39" fmla="*/ 35 h 788"/>
                    <a:gd name="T40" fmla="*/ 235 w 918"/>
                    <a:gd name="T41" fmla="*/ 60 h 788"/>
                    <a:gd name="T42" fmla="*/ 196 w 918"/>
                    <a:gd name="T43" fmla="*/ 93 h 788"/>
                    <a:gd name="T44" fmla="*/ 157 w 918"/>
                    <a:gd name="T45" fmla="*/ 135 h 788"/>
                    <a:gd name="T46" fmla="*/ 117 w 918"/>
                    <a:gd name="T47" fmla="*/ 188 h 788"/>
                    <a:gd name="T48" fmla="*/ 82 w 918"/>
                    <a:gd name="T49" fmla="*/ 245 h 788"/>
                    <a:gd name="T50" fmla="*/ 54 w 918"/>
                    <a:gd name="T51" fmla="*/ 302 h 788"/>
                    <a:gd name="T52" fmla="*/ 30 w 918"/>
                    <a:gd name="T53" fmla="*/ 365 h 788"/>
                    <a:gd name="T54" fmla="*/ 12 w 918"/>
                    <a:gd name="T55" fmla="*/ 431 h 788"/>
                    <a:gd name="T56" fmla="*/ 3 w 918"/>
                    <a:gd name="T57" fmla="*/ 491 h 788"/>
                    <a:gd name="T58" fmla="*/ 0 w 918"/>
                    <a:gd name="T59" fmla="*/ 552 h 788"/>
                    <a:gd name="T60" fmla="*/ 4 w 918"/>
                    <a:gd name="T61" fmla="*/ 616 h 788"/>
                    <a:gd name="T62" fmla="*/ 15 w 918"/>
                    <a:gd name="T63" fmla="*/ 681 h 788"/>
                    <a:gd name="T64" fmla="*/ 49 w 918"/>
                    <a:gd name="T65" fmla="*/ 788 h 788"/>
                    <a:gd name="T66" fmla="*/ 31 w 918"/>
                    <a:gd name="T67" fmla="*/ 654 h 788"/>
                    <a:gd name="T68" fmla="*/ 21 w 918"/>
                    <a:gd name="T69" fmla="*/ 564 h 788"/>
                    <a:gd name="T70" fmla="*/ 19 w 918"/>
                    <a:gd name="T71" fmla="*/ 501 h 788"/>
                    <a:gd name="T72" fmla="*/ 30 w 918"/>
                    <a:gd name="T73" fmla="*/ 435 h 788"/>
                    <a:gd name="T74" fmla="*/ 51 w 918"/>
                    <a:gd name="T75" fmla="*/ 366 h 788"/>
                    <a:gd name="T76" fmla="*/ 78 w 918"/>
                    <a:gd name="T77" fmla="*/ 294 h 788"/>
                    <a:gd name="T78" fmla="*/ 105 w 918"/>
                    <a:gd name="T79" fmla="*/ 243 h 788"/>
                    <a:gd name="T80" fmla="*/ 150 w 918"/>
                    <a:gd name="T81" fmla="*/ 180 h 788"/>
                    <a:gd name="T82" fmla="*/ 195 w 918"/>
                    <a:gd name="T83" fmla="*/ 123 h 788"/>
                    <a:gd name="T84" fmla="*/ 235 w 918"/>
                    <a:gd name="T85" fmla="*/ 87 h 788"/>
                    <a:gd name="T86" fmla="*/ 277 w 918"/>
                    <a:gd name="T87" fmla="*/ 62 h 788"/>
                    <a:gd name="T88" fmla="*/ 322 w 918"/>
                    <a:gd name="T89" fmla="*/ 41 h 788"/>
                    <a:gd name="T90" fmla="*/ 367 w 918"/>
                    <a:gd name="T91" fmla="*/ 26 h 788"/>
                    <a:gd name="T92" fmla="*/ 427 w 918"/>
                    <a:gd name="T93" fmla="*/ 21 h 788"/>
                    <a:gd name="T94" fmla="*/ 496 w 918"/>
                    <a:gd name="T95" fmla="*/ 23 h 788"/>
                    <a:gd name="T96" fmla="*/ 559 w 918"/>
                    <a:gd name="T97" fmla="*/ 29 h 788"/>
                    <a:gd name="T98" fmla="*/ 622 w 918"/>
                    <a:gd name="T99" fmla="*/ 41 h 788"/>
                    <a:gd name="T100" fmla="*/ 685 w 918"/>
                    <a:gd name="T101" fmla="*/ 66 h 788"/>
                    <a:gd name="T102" fmla="*/ 737 w 918"/>
                    <a:gd name="T103" fmla="*/ 93 h 788"/>
                    <a:gd name="T104" fmla="*/ 791 w 918"/>
                    <a:gd name="T105" fmla="*/ 132 h 788"/>
                    <a:gd name="T106" fmla="*/ 833 w 918"/>
                    <a:gd name="T107" fmla="*/ 173 h 788"/>
                    <a:gd name="T108" fmla="*/ 863 w 918"/>
                    <a:gd name="T109" fmla="*/ 215 h 788"/>
                    <a:gd name="T110" fmla="*/ 881 w 918"/>
                    <a:gd name="T111" fmla="*/ 267 h 788"/>
                    <a:gd name="T112" fmla="*/ 894 w 918"/>
                    <a:gd name="T113" fmla="*/ 327 h 788"/>
                    <a:gd name="T114" fmla="*/ 896 w 918"/>
                    <a:gd name="T115" fmla="*/ 390 h 788"/>
                    <a:gd name="T116" fmla="*/ 891 w 918"/>
                    <a:gd name="T117" fmla="*/ 455 h 788"/>
                    <a:gd name="T118" fmla="*/ 882 w 918"/>
                    <a:gd name="T119" fmla="*/ 510 h 788"/>
                    <a:gd name="T120" fmla="*/ 870 w 918"/>
                    <a:gd name="T121" fmla="*/ 585 h 788"/>
                    <a:gd name="T122" fmla="*/ 852 w 918"/>
                    <a:gd name="T123" fmla="*/ 643 h 788"/>
                    <a:gd name="T124" fmla="*/ 840 w 918"/>
                    <a:gd name="T125" fmla="*/ 684 h 78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18"/>
                    <a:gd name="T190" fmla="*/ 0 h 788"/>
                    <a:gd name="T191" fmla="*/ 918 w 918"/>
                    <a:gd name="T192" fmla="*/ 788 h 78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18" h="788">
                      <a:moveTo>
                        <a:pt x="840" y="684"/>
                      </a:moveTo>
                      <a:lnTo>
                        <a:pt x="863" y="646"/>
                      </a:lnTo>
                      <a:lnTo>
                        <a:pt x="884" y="588"/>
                      </a:lnTo>
                      <a:lnTo>
                        <a:pt x="905" y="509"/>
                      </a:lnTo>
                      <a:lnTo>
                        <a:pt x="917" y="429"/>
                      </a:lnTo>
                      <a:lnTo>
                        <a:pt x="918" y="342"/>
                      </a:lnTo>
                      <a:lnTo>
                        <a:pt x="906" y="275"/>
                      </a:lnTo>
                      <a:lnTo>
                        <a:pt x="891" y="224"/>
                      </a:lnTo>
                      <a:lnTo>
                        <a:pt x="866" y="179"/>
                      </a:lnTo>
                      <a:lnTo>
                        <a:pt x="827" y="135"/>
                      </a:lnTo>
                      <a:lnTo>
                        <a:pt x="788" y="105"/>
                      </a:lnTo>
                      <a:lnTo>
                        <a:pt x="745" y="74"/>
                      </a:lnTo>
                      <a:lnTo>
                        <a:pt x="700" y="50"/>
                      </a:lnTo>
                      <a:lnTo>
                        <a:pt x="656" y="30"/>
                      </a:lnTo>
                      <a:lnTo>
                        <a:pt x="602" y="15"/>
                      </a:lnTo>
                      <a:lnTo>
                        <a:pt x="550" y="6"/>
                      </a:lnTo>
                      <a:lnTo>
                        <a:pt x="481" y="0"/>
                      </a:lnTo>
                      <a:lnTo>
                        <a:pt x="397" y="2"/>
                      </a:lnTo>
                      <a:lnTo>
                        <a:pt x="338" y="12"/>
                      </a:lnTo>
                      <a:lnTo>
                        <a:pt x="286" y="35"/>
                      </a:lnTo>
                      <a:lnTo>
                        <a:pt x="235" y="60"/>
                      </a:lnTo>
                      <a:lnTo>
                        <a:pt x="196" y="93"/>
                      </a:lnTo>
                      <a:lnTo>
                        <a:pt x="157" y="135"/>
                      </a:lnTo>
                      <a:lnTo>
                        <a:pt x="117" y="188"/>
                      </a:lnTo>
                      <a:lnTo>
                        <a:pt x="82" y="245"/>
                      </a:lnTo>
                      <a:lnTo>
                        <a:pt x="54" y="302"/>
                      </a:lnTo>
                      <a:lnTo>
                        <a:pt x="30" y="365"/>
                      </a:lnTo>
                      <a:lnTo>
                        <a:pt x="12" y="431"/>
                      </a:lnTo>
                      <a:lnTo>
                        <a:pt x="3" y="491"/>
                      </a:lnTo>
                      <a:lnTo>
                        <a:pt x="0" y="552"/>
                      </a:lnTo>
                      <a:lnTo>
                        <a:pt x="4" y="616"/>
                      </a:lnTo>
                      <a:lnTo>
                        <a:pt x="15" y="681"/>
                      </a:lnTo>
                      <a:lnTo>
                        <a:pt x="49" y="788"/>
                      </a:lnTo>
                      <a:lnTo>
                        <a:pt x="31" y="654"/>
                      </a:lnTo>
                      <a:lnTo>
                        <a:pt x="21" y="564"/>
                      </a:lnTo>
                      <a:lnTo>
                        <a:pt x="19" y="501"/>
                      </a:lnTo>
                      <a:lnTo>
                        <a:pt x="30" y="435"/>
                      </a:lnTo>
                      <a:lnTo>
                        <a:pt x="51" y="366"/>
                      </a:lnTo>
                      <a:lnTo>
                        <a:pt x="78" y="294"/>
                      </a:lnTo>
                      <a:lnTo>
                        <a:pt x="105" y="243"/>
                      </a:lnTo>
                      <a:lnTo>
                        <a:pt x="150" y="180"/>
                      </a:lnTo>
                      <a:lnTo>
                        <a:pt x="195" y="123"/>
                      </a:lnTo>
                      <a:lnTo>
                        <a:pt x="235" y="87"/>
                      </a:lnTo>
                      <a:lnTo>
                        <a:pt x="277" y="62"/>
                      </a:lnTo>
                      <a:lnTo>
                        <a:pt x="322" y="41"/>
                      </a:lnTo>
                      <a:lnTo>
                        <a:pt x="367" y="26"/>
                      </a:lnTo>
                      <a:lnTo>
                        <a:pt x="427" y="21"/>
                      </a:lnTo>
                      <a:lnTo>
                        <a:pt x="496" y="23"/>
                      </a:lnTo>
                      <a:lnTo>
                        <a:pt x="559" y="29"/>
                      </a:lnTo>
                      <a:lnTo>
                        <a:pt x="622" y="41"/>
                      </a:lnTo>
                      <a:lnTo>
                        <a:pt x="685" y="66"/>
                      </a:lnTo>
                      <a:lnTo>
                        <a:pt x="737" y="93"/>
                      </a:lnTo>
                      <a:lnTo>
                        <a:pt x="791" y="132"/>
                      </a:lnTo>
                      <a:lnTo>
                        <a:pt x="833" y="173"/>
                      </a:lnTo>
                      <a:lnTo>
                        <a:pt x="863" y="215"/>
                      </a:lnTo>
                      <a:lnTo>
                        <a:pt x="881" y="267"/>
                      </a:lnTo>
                      <a:lnTo>
                        <a:pt x="894" y="327"/>
                      </a:lnTo>
                      <a:lnTo>
                        <a:pt x="896" y="390"/>
                      </a:lnTo>
                      <a:lnTo>
                        <a:pt x="891" y="455"/>
                      </a:lnTo>
                      <a:lnTo>
                        <a:pt x="882" y="510"/>
                      </a:lnTo>
                      <a:lnTo>
                        <a:pt x="870" y="585"/>
                      </a:lnTo>
                      <a:lnTo>
                        <a:pt x="852" y="643"/>
                      </a:lnTo>
                      <a:lnTo>
                        <a:pt x="840" y="68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089" name="Group 686"/>
              <p:cNvGrpSpPr>
                <a:grpSpLocks/>
              </p:cNvGrpSpPr>
              <p:nvPr/>
            </p:nvGrpSpPr>
            <p:grpSpPr bwMode="auto">
              <a:xfrm>
                <a:off x="2237" y="2511"/>
                <a:ext cx="724" cy="646"/>
                <a:chOff x="2237" y="2511"/>
                <a:chExt cx="724" cy="646"/>
              </a:xfrm>
            </p:grpSpPr>
            <p:sp>
              <p:nvSpPr>
                <p:cNvPr id="2100" name="Freeform 687"/>
                <p:cNvSpPr>
                  <a:spLocks/>
                </p:cNvSpPr>
                <p:nvPr/>
              </p:nvSpPr>
              <p:spPr bwMode="auto">
                <a:xfrm>
                  <a:off x="2237" y="2511"/>
                  <a:ext cx="706" cy="646"/>
                </a:xfrm>
                <a:custGeom>
                  <a:avLst/>
                  <a:gdLst>
                    <a:gd name="T0" fmla="*/ 667 w 706"/>
                    <a:gd name="T1" fmla="*/ 258 h 646"/>
                    <a:gd name="T2" fmla="*/ 624 w 706"/>
                    <a:gd name="T3" fmla="*/ 446 h 646"/>
                    <a:gd name="T4" fmla="*/ 574 w 706"/>
                    <a:gd name="T5" fmla="*/ 630 h 646"/>
                    <a:gd name="T6" fmla="*/ 568 w 706"/>
                    <a:gd name="T7" fmla="*/ 643 h 646"/>
                    <a:gd name="T8" fmla="*/ 558 w 706"/>
                    <a:gd name="T9" fmla="*/ 646 h 646"/>
                    <a:gd name="T10" fmla="*/ 501 w 706"/>
                    <a:gd name="T11" fmla="*/ 633 h 646"/>
                    <a:gd name="T12" fmla="*/ 384 w 706"/>
                    <a:gd name="T13" fmla="*/ 615 h 646"/>
                    <a:gd name="T14" fmla="*/ 379 w 706"/>
                    <a:gd name="T15" fmla="*/ 615 h 646"/>
                    <a:gd name="T16" fmla="*/ 214 w 706"/>
                    <a:gd name="T17" fmla="*/ 594 h 646"/>
                    <a:gd name="T18" fmla="*/ 95 w 706"/>
                    <a:gd name="T19" fmla="*/ 585 h 646"/>
                    <a:gd name="T20" fmla="*/ 18 w 706"/>
                    <a:gd name="T21" fmla="*/ 588 h 646"/>
                    <a:gd name="T22" fmla="*/ 3 w 706"/>
                    <a:gd name="T23" fmla="*/ 582 h 646"/>
                    <a:gd name="T24" fmla="*/ 0 w 706"/>
                    <a:gd name="T25" fmla="*/ 573 h 646"/>
                    <a:gd name="T26" fmla="*/ 38 w 706"/>
                    <a:gd name="T27" fmla="*/ 374 h 646"/>
                    <a:gd name="T28" fmla="*/ 90 w 706"/>
                    <a:gd name="T29" fmla="*/ 154 h 646"/>
                    <a:gd name="T30" fmla="*/ 127 w 706"/>
                    <a:gd name="T31" fmla="*/ 52 h 646"/>
                    <a:gd name="T32" fmla="*/ 150 w 706"/>
                    <a:gd name="T33" fmla="*/ 9 h 646"/>
                    <a:gd name="T34" fmla="*/ 162 w 706"/>
                    <a:gd name="T35" fmla="*/ 0 h 646"/>
                    <a:gd name="T36" fmla="*/ 177 w 706"/>
                    <a:gd name="T37" fmla="*/ 0 h 646"/>
                    <a:gd name="T38" fmla="*/ 217 w 706"/>
                    <a:gd name="T39" fmla="*/ 10 h 646"/>
                    <a:gd name="T40" fmla="*/ 249 w 706"/>
                    <a:gd name="T41" fmla="*/ 18 h 646"/>
                    <a:gd name="T42" fmla="*/ 376 w 706"/>
                    <a:gd name="T43" fmla="*/ 31 h 646"/>
                    <a:gd name="T44" fmla="*/ 441 w 706"/>
                    <a:gd name="T45" fmla="*/ 34 h 646"/>
                    <a:gd name="T46" fmla="*/ 408 w 706"/>
                    <a:gd name="T47" fmla="*/ 49 h 646"/>
                    <a:gd name="T48" fmla="*/ 351 w 706"/>
                    <a:gd name="T49" fmla="*/ 45 h 646"/>
                    <a:gd name="T50" fmla="*/ 291 w 706"/>
                    <a:gd name="T51" fmla="*/ 39 h 646"/>
                    <a:gd name="T52" fmla="*/ 237 w 706"/>
                    <a:gd name="T53" fmla="*/ 31 h 646"/>
                    <a:gd name="T54" fmla="*/ 177 w 706"/>
                    <a:gd name="T55" fmla="*/ 19 h 646"/>
                    <a:gd name="T56" fmla="*/ 165 w 706"/>
                    <a:gd name="T57" fmla="*/ 19 h 646"/>
                    <a:gd name="T58" fmla="*/ 145 w 706"/>
                    <a:gd name="T59" fmla="*/ 61 h 646"/>
                    <a:gd name="T60" fmla="*/ 111 w 706"/>
                    <a:gd name="T61" fmla="*/ 141 h 646"/>
                    <a:gd name="T62" fmla="*/ 95 w 706"/>
                    <a:gd name="T63" fmla="*/ 213 h 646"/>
                    <a:gd name="T64" fmla="*/ 69 w 706"/>
                    <a:gd name="T65" fmla="*/ 318 h 646"/>
                    <a:gd name="T66" fmla="*/ 48 w 706"/>
                    <a:gd name="T67" fmla="*/ 409 h 646"/>
                    <a:gd name="T68" fmla="*/ 33 w 706"/>
                    <a:gd name="T69" fmla="*/ 488 h 646"/>
                    <a:gd name="T70" fmla="*/ 21 w 706"/>
                    <a:gd name="T71" fmla="*/ 561 h 646"/>
                    <a:gd name="T72" fmla="*/ 21 w 706"/>
                    <a:gd name="T73" fmla="*/ 571 h 646"/>
                    <a:gd name="T74" fmla="*/ 111 w 706"/>
                    <a:gd name="T75" fmla="*/ 571 h 646"/>
                    <a:gd name="T76" fmla="*/ 210 w 706"/>
                    <a:gd name="T77" fmla="*/ 577 h 646"/>
                    <a:gd name="T78" fmla="*/ 310 w 706"/>
                    <a:gd name="T79" fmla="*/ 591 h 646"/>
                    <a:gd name="T80" fmla="*/ 414 w 706"/>
                    <a:gd name="T81" fmla="*/ 606 h 646"/>
                    <a:gd name="T82" fmla="*/ 555 w 706"/>
                    <a:gd name="T83" fmla="*/ 624 h 646"/>
                    <a:gd name="T84" fmla="*/ 586 w 706"/>
                    <a:gd name="T85" fmla="*/ 526 h 646"/>
                    <a:gd name="T86" fmla="*/ 624 w 706"/>
                    <a:gd name="T87" fmla="*/ 370 h 646"/>
                    <a:gd name="T88" fmla="*/ 643 w 706"/>
                    <a:gd name="T89" fmla="*/ 291 h 646"/>
                    <a:gd name="T90" fmla="*/ 670 w 706"/>
                    <a:gd name="T91" fmla="*/ 199 h 646"/>
                    <a:gd name="T92" fmla="*/ 706 w 706"/>
                    <a:gd name="T93" fmla="*/ 99 h 646"/>
                    <a:gd name="T94" fmla="*/ 683 w 706"/>
                    <a:gd name="T95" fmla="*/ 187 h 646"/>
                    <a:gd name="T96" fmla="*/ 667 w 706"/>
                    <a:gd name="T97" fmla="*/ 258 h 64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706"/>
                    <a:gd name="T148" fmla="*/ 0 h 646"/>
                    <a:gd name="T149" fmla="*/ 706 w 706"/>
                    <a:gd name="T150" fmla="*/ 646 h 64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706" h="646">
                      <a:moveTo>
                        <a:pt x="667" y="258"/>
                      </a:moveTo>
                      <a:lnTo>
                        <a:pt x="624" y="446"/>
                      </a:lnTo>
                      <a:lnTo>
                        <a:pt x="574" y="630"/>
                      </a:lnTo>
                      <a:lnTo>
                        <a:pt x="568" y="643"/>
                      </a:lnTo>
                      <a:lnTo>
                        <a:pt x="558" y="646"/>
                      </a:lnTo>
                      <a:lnTo>
                        <a:pt x="501" y="633"/>
                      </a:lnTo>
                      <a:lnTo>
                        <a:pt x="384" y="615"/>
                      </a:lnTo>
                      <a:lnTo>
                        <a:pt x="379" y="615"/>
                      </a:lnTo>
                      <a:lnTo>
                        <a:pt x="214" y="594"/>
                      </a:lnTo>
                      <a:lnTo>
                        <a:pt x="95" y="585"/>
                      </a:lnTo>
                      <a:lnTo>
                        <a:pt x="18" y="588"/>
                      </a:lnTo>
                      <a:lnTo>
                        <a:pt x="3" y="582"/>
                      </a:lnTo>
                      <a:lnTo>
                        <a:pt x="0" y="573"/>
                      </a:lnTo>
                      <a:lnTo>
                        <a:pt x="38" y="374"/>
                      </a:lnTo>
                      <a:lnTo>
                        <a:pt x="90" y="154"/>
                      </a:lnTo>
                      <a:lnTo>
                        <a:pt x="127" y="52"/>
                      </a:lnTo>
                      <a:lnTo>
                        <a:pt x="150" y="9"/>
                      </a:lnTo>
                      <a:lnTo>
                        <a:pt x="162" y="0"/>
                      </a:lnTo>
                      <a:lnTo>
                        <a:pt x="177" y="0"/>
                      </a:lnTo>
                      <a:lnTo>
                        <a:pt x="217" y="10"/>
                      </a:lnTo>
                      <a:lnTo>
                        <a:pt x="249" y="18"/>
                      </a:lnTo>
                      <a:lnTo>
                        <a:pt x="376" y="31"/>
                      </a:lnTo>
                      <a:lnTo>
                        <a:pt x="441" y="34"/>
                      </a:lnTo>
                      <a:lnTo>
                        <a:pt x="408" y="49"/>
                      </a:lnTo>
                      <a:lnTo>
                        <a:pt x="351" y="45"/>
                      </a:lnTo>
                      <a:lnTo>
                        <a:pt x="291" y="39"/>
                      </a:lnTo>
                      <a:lnTo>
                        <a:pt x="237" y="31"/>
                      </a:lnTo>
                      <a:lnTo>
                        <a:pt x="177" y="19"/>
                      </a:lnTo>
                      <a:lnTo>
                        <a:pt x="165" y="19"/>
                      </a:lnTo>
                      <a:lnTo>
                        <a:pt x="145" y="61"/>
                      </a:lnTo>
                      <a:lnTo>
                        <a:pt x="111" y="141"/>
                      </a:lnTo>
                      <a:lnTo>
                        <a:pt x="95" y="213"/>
                      </a:lnTo>
                      <a:lnTo>
                        <a:pt x="69" y="318"/>
                      </a:lnTo>
                      <a:lnTo>
                        <a:pt x="48" y="409"/>
                      </a:lnTo>
                      <a:lnTo>
                        <a:pt x="33" y="488"/>
                      </a:lnTo>
                      <a:lnTo>
                        <a:pt x="21" y="561"/>
                      </a:lnTo>
                      <a:lnTo>
                        <a:pt x="21" y="571"/>
                      </a:lnTo>
                      <a:lnTo>
                        <a:pt x="111" y="571"/>
                      </a:lnTo>
                      <a:lnTo>
                        <a:pt x="210" y="577"/>
                      </a:lnTo>
                      <a:lnTo>
                        <a:pt x="310" y="591"/>
                      </a:lnTo>
                      <a:lnTo>
                        <a:pt x="414" y="606"/>
                      </a:lnTo>
                      <a:lnTo>
                        <a:pt x="555" y="624"/>
                      </a:lnTo>
                      <a:lnTo>
                        <a:pt x="586" y="526"/>
                      </a:lnTo>
                      <a:lnTo>
                        <a:pt x="624" y="370"/>
                      </a:lnTo>
                      <a:lnTo>
                        <a:pt x="643" y="291"/>
                      </a:lnTo>
                      <a:lnTo>
                        <a:pt x="670" y="199"/>
                      </a:lnTo>
                      <a:lnTo>
                        <a:pt x="706" y="99"/>
                      </a:lnTo>
                      <a:lnTo>
                        <a:pt x="683" y="187"/>
                      </a:lnTo>
                      <a:lnTo>
                        <a:pt x="667" y="2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2101" name="Group 688"/>
                <p:cNvGrpSpPr>
                  <a:grpSpLocks/>
                </p:cNvGrpSpPr>
                <p:nvPr/>
              </p:nvGrpSpPr>
              <p:grpSpPr bwMode="auto">
                <a:xfrm>
                  <a:off x="2332" y="2545"/>
                  <a:ext cx="629" cy="512"/>
                  <a:chOff x="2332" y="2545"/>
                  <a:chExt cx="629" cy="512"/>
                </a:xfrm>
              </p:grpSpPr>
              <p:sp>
                <p:nvSpPr>
                  <p:cNvPr id="2102" name="Freeform 689"/>
                  <p:cNvSpPr>
                    <a:spLocks/>
                  </p:cNvSpPr>
                  <p:nvPr/>
                </p:nvSpPr>
                <p:spPr bwMode="auto">
                  <a:xfrm>
                    <a:off x="2332" y="2545"/>
                    <a:ext cx="629" cy="512"/>
                  </a:xfrm>
                  <a:custGeom>
                    <a:avLst/>
                    <a:gdLst>
                      <a:gd name="T0" fmla="*/ 352 w 629"/>
                      <a:gd name="T1" fmla="*/ 0 h 512"/>
                      <a:gd name="T2" fmla="*/ 544 w 629"/>
                      <a:gd name="T3" fmla="*/ 5 h 512"/>
                      <a:gd name="T4" fmla="*/ 620 w 629"/>
                      <a:gd name="T5" fmla="*/ 12 h 512"/>
                      <a:gd name="T6" fmla="*/ 623 w 629"/>
                      <a:gd name="T7" fmla="*/ 35 h 512"/>
                      <a:gd name="T8" fmla="*/ 569 w 629"/>
                      <a:gd name="T9" fmla="*/ 206 h 512"/>
                      <a:gd name="T10" fmla="*/ 562 w 629"/>
                      <a:gd name="T11" fmla="*/ 183 h 512"/>
                      <a:gd name="T12" fmla="*/ 594 w 629"/>
                      <a:gd name="T13" fmla="*/ 47 h 512"/>
                      <a:gd name="T14" fmla="*/ 591 w 629"/>
                      <a:gd name="T15" fmla="*/ 24 h 512"/>
                      <a:gd name="T16" fmla="*/ 427 w 629"/>
                      <a:gd name="T17" fmla="*/ 21 h 512"/>
                      <a:gd name="T18" fmla="*/ 389 w 629"/>
                      <a:gd name="T19" fmla="*/ 33 h 512"/>
                      <a:gd name="T20" fmla="*/ 464 w 629"/>
                      <a:gd name="T21" fmla="*/ 71 h 512"/>
                      <a:gd name="T22" fmla="*/ 508 w 629"/>
                      <a:gd name="T23" fmla="*/ 108 h 512"/>
                      <a:gd name="T24" fmla="*/ 533 w 629"/>
                      <a:gd name="T25" fmla="*/ 159 h 512"/>
                      <a:gd name="T26" fmla="*/ 544 w 629"/>
                      <a:gd name="T27" fmla="*/ 218 h 512"/>
                      <a:gd name="T28" fmla="*/ 547 w 629"/>
                      <a:gd name="T29" fmla="*/ 272 h 512"/>
                      <a:gd name="T30" fmla="*/ 526 w 629"/>
                      <a:gd name="T31" fmla="*/ 358 h 512"/>
                      <a:gd name="T32" fmla="*/ 473 w 629"/>
                      <a:gd name="T33" fmla="*/ 424 h 512"/>
                      <a:gd name="T34" fmla="*/ 403 w 629"/>
                      <a:gd name="T35" fmla="*/ 480 h 512"/>
                      <a:gd name="T36" fmla="*/ 317 w 629"/>
                      <a:gd name="T37" fmla="*/ 507 h 512"/>
                      <a:gd name="T38" fmla="*/ 227 w 629"/>
                      <a:gd name="T39" fmla="*/ 512 h 512"/>
                      <a:gd name="T40" fmla="*/ 136 w 629"/>
                      <a:gd name="T41" fmla="*/ 494 h 512"/>
                      <a:gd name="T42" fmla="*/ 70 w 629"/>
                      <a:gd name="T43" fmla="*/ 454 h 512"/>
                      <a:gd name="T44" fmla="*/ 27 w 629"/>
                      <a:gd name="T45" fmla="*/ 391 h 512"/>
                      <a:gd name="T46" fmla="*/ 3 w 629"/>
                      <a:gd name="T47" fmla="*/ 312 h 512"/>
                      <a:gd name="T48" fmla="*/ 3 w 629"/>
                      <a:gd name="T49" fmla="*/ 236 h 512"/>
                      <a:gd name="T50" fmla="*/ 24 w 629"/>
                      <a:gd name="T51" fmla="*/ 171 h 512"/>
                      <a:gd name="T52" fmla="*/ 67 w 629"/>
                      <a:gd name="T53" fmla="*/ 114 h 512"/>
                      <a:gd name="T54" fmla="*/ 137 w 629"/>
                      <a:gd name="T55" fmla="*/ 65 h 512"/>
                      <a:gd name="T56" fmla="*/ 232 w 629"/>
                      <a:gd name="T57" fmla="*/ 21 h 512"/>
                      <a:gd name="T58" fmla="*/ 305 w 629"/>
                      <a:gd name="T59" fmla="*/ 11 h 512"/>
                      <a:gd name="T60" fmla="*/ 175 w 629"/>
                      <a:gd name="T61" fmla="*/ 65 h 512"/>
                      <a:gd name="T62" fmla="*/ 82 w 629"/>
                      <a:gd name="T63" fmla="*/ 126 h 512"/>
                      <a:gd name="T64" fmla="*/ 34 w 629"/>
                      <a:gd name="T65" fmla="*/ 201 h 512"/>
                      <a:gd name="T66" fmla="*/ 22 w 629"/>
                      <a:gd name="T67" fmla="*/ 300 h 512"/>
                      <a:gd name="T68" fmla="*/ 49 w 629"/>
                      <a:gd name="T69" fmla="*/ 381 h 512"/>
                      <a:gd name="T70" fmla="*/ 103 w 629"/>
                      <a:gd name="T71" fmla="*/ 450 h 512"/>
                      <a:gd name="T72" fmla="*/ 167 w 629"/>
                      <a:gd name="T73" fmla="*/ 480 h 512"/>
                      <a:gd name="T74" fmla="*/ 250 w 629"/>
                      <a:gd name="T75" fmla="*/ 492 h 512"/>
                      <a:gd name="T76" fmla="*/ 352 w 629"/>
                      <a:gd name="T77" fmla="*/ 474 h 512"/>
                      <a:gd name="T78" fmla="*/ 443 w 629"/>
                      <a:gd name="T79" fmla="*/ 427 h 512"/>
                      <a:gd name="T80" fmla="*/ 505 w 629"/>
                      <a:gd name="T81" fmla="*/ 358 h 512"/>
                      <a:gd name="T82" fmla="*/ 529 w 629"/>
                      <a:gd name="T83" fmla="*/ 273 h 512"/>
                      <a:gd name="T84" fmla="*/ 515 w 629"/>
                      <a:gd name="T85" fmla="*/ 180 h 512"/>
                      <a:gd name="T86" fmla="*/ 488 w 629"/>
                      <a:gd name="T87" fmla="*/ 120 h 512"/>
                      <a:gd name="T88" fmla="*/ 431 w 629"/>
                      <a:gd name="T89" fmla="*/ 77 h 512"/>
                      <a:gd name="T90" fmla="*/ 359 w 629"/>
                      <a:gd name="T91" fmla="*/ 45 h 512"/>
                      <a:gd name="T92" fmla="*/ 283 w 629"/>
                      <a:gd name="T93" fmla="*/ 38 h 512"/>
                      <a:gd name="T94" fmla="*/ 308 w 629"/>
                      <a:gd name="T95" fmla="*/ 11 h 512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w 629"/>
                      <a:gd name="T145" fmla="*/ 0 h 512"/>
                      <a:gd name="T146" fmla="*/ 629 w 629"/>
                      <a:gd name="T147" fmla="*/ 512 h 512"/>
                    </a:gdLst>
                    <a:ahLst/>
                    <a:cxnLst>
                      <a:cxn ang="T96">
                        <a:pos x="T0" y="T1"/>
                      </a:cxn>
                      <a:cxn ang="T97">
                        <a:pos x="T2" y="T3"/>
                      </a:cxn>
                      <a:cxn ang="T98">
                        <a:pos x="T4" y="T5"/>
                      </a:cxn>
                      <a:cxn ang="T99">
                        <a:pos x="T6" y="T7"/>
                      </a:cxn>
                      <a:cxn ang="T100">
                        <a:pos x="T8" y="T9"/>
                      </a:cxn>
                      <a:cxn ang="T101">
                        <a:pos x="T10" y="T11"/>
                      </a:cxn>
                      <a:cxn ang="T102">
                        <a:pos x="T12" y="T13"/>
                      </a:cxn>
                      <a:cxn ang="T103">
                        <a:pos x="T14" y="T15"/>
                      </a:cxn>
                      <a:cxn ang="T104">
                        <a:pos x="T16" y="T17"/>
                      </a:cxn>
                      <a:cxn ang="T105">
                        <a:pos x="T18" y="T19"/>
                      </a:cxn>
                      <a:cxn ang="T106">
                        <a:pos x="T20" y="T21"/>
                      </a:cxn>
                      <a:cxn ang="T107">
                        <a:pos x="T22" y="T23"/>
                      </a:cxn>
                      <a:cxn ang="T108">
                        <a:pos x="T24" y="T25"/>
                      </a:cxn>
                      <a:cxn ang="T109">
                        <a:pos x="T26" y="T27"/>
                      </a:cxn>
                      <a:cxn ang="T110">
                        <a:pos x="T28" y="T29"/>
                      </a:cxn>
                      <a:cxn ang="T111">
                        <a:pos x="T30" y="T31"/>
                      </a:cxn>
                      <a:cxn ang="T112">
                        <a:pos x="T32" y="T33"/>
                      </a:cxn>
                      <a:cxn ang="T113">
                        <a:pos x="T34" y="T35"/>
                      </a:cxn>
                      <a:cxn ang="T114">
                        <a:pos x="T36" y="T37"/>
                      </a:cxn>
                      <a:cxn ang="T115">
                        <a:pos x="T38" y="T39"/>
                      </a:cxn>
                      <a:cxn ang="T116">
                        <a:pos x="T40" y="T41"/>
                      </a:cxn>
                      <a:cxn ang="T117">
                        <a:pos x="T42" y="T43"/>
                      </a:cxn>
                      <a:cxn ang="T118">
                        <a:pos x="T44" y="T45"/>
                      </a:cxn>
                      <a:cxn ang="T119">
                        <a:pos x="T46" y="T47"/>
                      </a:cxn>
                      <a:cxn ang="T120">
                        <a:pos x="T48" y="T49"/>
                      </a:cxn>
                      <a:cxn ang="T121">
                        <a:pos x="T50" y="T51"/>
                      </a:cxn>
                      <a:cxn ang="T122">
                        <a:pos x="T52" y="T53"/>
                      </a:cxn>
                      <a:cxn ang="T123">
                        <a:pos x="T54" y="T55"/>
                      </a:cxn>
                      <a:cxn ang="T124">
                        <a:pos x="T56" y="T57"/>
                      </a:cxn>
                      <a:cxn ang="T125">
                        <a:pos x="T58" y="T59"/>
                      </a:cxn>
                      <a:cxn ang="T126">
                        <a:pos x="T60" y="T61"/>
                      </a:cxn>
                      <a:cxn ang="T127">
                        <a:pos x="T62" y="T63"/>
                      </a:cxn>
                      <a:cxn ang="T128">
                        <a:pos x="T64" y="T65"/>
                      </a:cxn>
                      <a:cxn ang="T129">
                        <a:pos x="T66" y="T67"/>
                      </a:cxn>
                      <a:cxn ang="T130">
                        <a:pos x="T68" y="T69"/>
                      </a:cxn>
                      <a:cxn ang="T131">
                        <a:pos x="T70" y="T71"/>
                      </a:cxn>
                      <a:cxn ang="T132">
                        <a:pos x="T72" y="T73"/>
                      </a:cxn>
                      <a:cxn ang="T133">
                        <a:pos x="T74" y="T75"/>
                      </a:cxn>
                      <a:cxn ang="T134">
                        <a:pos x="T76" y="T77"/>
                      </a:cxn>
                      <a:cxn ang="T135">
                        <a:pos x="T78" y="T79"/>
                      </a:cxn>
                      <a:cxn ang="T136">
                        <a:pos x="T80" y="T81"/>
                      </a:cxn>
                      <a:cxn ang="T137">
                        <a:pos x="T82" y="T83"/>
                      </a:cxn>
                      <a:cxn ang="T138">
                        <a:pos x="T84" y="T85"/>
                      </a:cxn>
                      <a:cxn ang="T139">
                        <a:pos x="T86" y="T87"/>
                      </a:cxn>
                      <a:cxn ang="T140">
                        <a:pos x="T88" y="T89"/>
                      </a:cxn>
                      <a:cxn ang="T141">
                        <a:pos x="T90" y="T91"/>
                      </a:cxn>
                      <a:cxn ang="T142">
                        <a:pos x="T92" y="T93"/>
                      </a:cxn>
                      <a:cxn ang="T143">
                        <a:pos x="T94" y="T95"/>
                      </a:cxn>
                    </a:cxnLst>
                    <a:rect l="T144" t="T145" r="T146" b="T147"/>
                    <a:pathLst>
                      <a:path w="629" h="512">
                        <a:moveTo>
                          <a:pt x="295" y="0"/>
                        </a:moveTo>
                        <a:lnTo>
                          <a:pt x="352" y="0"/>
                        </a:lnTo>
                        <a:lnTo>
                          <a:pt x="434" y="0"/>
                        </a:lnTo>
                        <a:lnTo>
                          <a:pt x="544" y="5"/>
                        </a:lnTo>
                        <a:lnTo>
                          <a:pt x="606" y="8"/>
                        </a:lnTo>
                        <a:lnTo>
                          <a:pt x="620" y="12"/>
                        </a:lnTo>
                        <a:lnTo>
                          <a:pt x="629" y="18"/>
                        </a:lnTo>
                        <a:lnTo>
                          <a:pt x="623" y="35"/>
                        </a:lnTo>
                        <a:lnTo>
                          <a:pt x="603" y="87"/>
                        </a:lnTo>
                        <a:lnTo>
                          <a:pt x="569" y="206"/>
                        </a:lnTo>
                        <a:lnTo>
                          <a:pt x="547" y="281"/>
                        </a:lnTo>
                        <a:lnTo>
                          <a:pt x="562" y="183"/>
                        </a:lnTo>
                        <a:lnTo>
                          <a:pt x="581" y="101"/>
                        </a:lnTo>
                        <a:lnTo>
                          <a:pt x="594" y="47"/>
                        </a:lnTo>
                        <a:lnTo>
                          <a:pt x="599" y="30"/>
                        </a:lnTo>
                        <a:lnTo>
                          <a:pt x="591" y="24"/>
                        </a:lnTo>
                        <a:lnTo>
                          <a:pt x="523" y="23"/>
                        </a:lnTo>
                        <a:lnTo>
                          <a:pt x="427" y="21"/>
                        </a:lnTo>
                        <a:lnTo>
                          <a:pt x="346" y="21"/>
                        </a:lnTo>
                        <a:lnTo>
                          <a:pt x="389" y="33"/>
                        </a:lnTo>
                        <a:lnTo>
                          <a:pt x="431" y="51"/>
                        </a:lnTo>
                        <a:lnTo>
                          <a:pt x="464" y="71"/>
                        </a:lnTo>
                        <a:lnTo>
                          <a:pt x="487" y="89"/>
                        </a:lnTo>
                        <a:lnTo>
                          <a:pt x="508" y="108"/>
                        </a:lnTo>
                        <a:lnTo>
                          <a:pt x="521" y="137"/>
                        </a:lnTo>
                        <a:lnTo>
                          <a:pt x="533" y="159"/>
                        </a:lnTo>
                        <a:lnTo>
                          <a:pt x="541" y="189"/>
                        </a:lnTo>
                        <a:lnTo>
                          <a:pt x="544" y="218"/>
                        </a:lnTo>
                        <a:lnTo>
                          <a:pt x="545" y="243"/>
                        </a:lnTo>
                        <a:lnTo>
                          <a:pt x="547" y="272"/>
                        </a:lnTo>
                        <a:lnTo>
                          <a:pt x="539" y="313"/>
                        </a:lnTo>
                        <a:lnTo>
                          <a:pt x="526" y="358"/>
                        </a:lnTo>
                        <a:lnTo>
                          <a:pt x="506" y="388"/>
                        </a:lnTo>
                        <a:lnTo>
                          <a:pt x="473" y="424"/>
                        </a:lnTo>
                        <a:lnTo>
                          <a:pt x="440" y="451"/>
                        </a:lnTo>
                        <a:lnTo>
                          <a:pt x="403" y="480"/>
                        </a:lnTo>
                        <a:lnTo>
                          <a:pt x="364" y="494"/>
                        </a:lnTo>
                        <a:lnTo>
                          <a:pt x="317" y="507"/>
                        </a:lnTo>
                        <a:lnTo>
                          <a:pt x="275" y="512"/>
                        </a:lnTo>
                        <a:lnTo>
                          <a:pt x="227" y="512"/>
                        </a:lnTo>
                        <a:lnTo>
                          <a:pt x="182" y="506"/>
                        </a:lnTo>
                        <a:lnTo>
                          <a:pt x="136" y="494"/>
                        </a:lnTo>
                        <a:lnTo>
                          <a:pt x="106" y="480"/>
                        </a:lnTo>
                        <a:lnTo>
                          <a:pt x="70" y="454"/>
                        </a:lnTo>
                        <a:lnTo>
                          <a:pt x="47" y="421"/>
                        </a:lnTo>
                        <a:lnTo>
                          <a:pt x="27" y="391"/>
                        </a:lnTo>
                        <a:lnTo>
                          <a:pt x="13" y="355"/>
                        </a:lnTo>
                        <a:lnTo>
                          <a:pt x="3" y="312"/>
                        </a:lnTo>
                        <a:lnTo>
                          <a:pt x="0" y="273"/>
                        </a:lnTo>
                        <a:lnTo>
                          <a:pt x="3" y="236"/>
                        </a:lnTo>
                        <a:lnTo>
                          <a:pt x="9" y="200"/>
                        </a:lnTo>
                        <a:lnTo>
                          <a:pt x="24" y="171"/>
                        </a:lnTo>
                        <a:lnTo>
                          <a:pt x="41" y="146"/>
                        </a:lnTo>
                        <a:lnTo>
                          <a:pt x="67" y="114"/>
                        </a:lnTo>
                        <a:lnTo>
                          <a:pt x="101" y="90"/>
                        </a:lnTo>
                        <a:lnTo>
                          <a:pt x="137" y="65"/>
                        </a:lnTo>
                        <a:lnTo>
                          <a:pt x="190" y="39"/>
                        </a:lnTo>
                        <a:lnTo>
                          <a:pt x="232" y="21"/>
                        </a:lnTo>
                        <a:lnTo>
                          <a:pt x="272" y="9"/>
                        </a:lnTo>
                        <a:lnTo>
                          <a:pt x="305" y="11"/>
                        </a:lnTo>
                        <a:lnTo>
                          <a:pt x="247" y="36"/>
                        </a:lnTo>
                        <a:lnTo>
                          <a:pt x="175" y="65"/>
                        </a:lnTo>
                        <a:lnTo>
                          <a:pt x="124" y="96"/>
                        </a:lnTo>
                        <a:lnTo>
                          <a:pt x="82" y="126"/>
                        </a:lnTo>
                        <a:lnTo>
                          <a:pt x="50" y="167"/>
                        </a:lnTo>
                        <a:lnTo>
                          <a:pt x="34" y="201"/>
                        </a:lnTo>
                        <a:lnTo>
                          <a:pt x="22" y="252"/>
                        </a:lnTo>
                        <a:lnTo>
                          <a:pt x="22" y="300"/>
                        </a:lnTo>
                        <a:lnTo>
                          <a:pt x="34" y="339"/>
                        </a:lnTo>
                        <a:lnTo>
                          <a:pt x="49" y="381"/>
                        </a:lnTo>
                        <a:lnTo>
                          <a:pt x="73" y="421"/>
                        </a:lnTo>
                        <a:lnTo>
                          <a:pt x="103" y="450"/>
                        </a:lnTo>
                        <a:lnTo>
                          <a:pt x="131" y="467"/>
                        </a:lnTo>
                        <a:lnTo>
                          <a:pt x="167" y="480"/>
                        </a:lnTo>
                        <a:lnTo>
                          <a:pt x="208" y="489"/>
                        </a:lnTo>
                        <a:lnTo>
                          <a:pt x="250" y="492"/>
                        </a:lnTo>
                        <a:lnTo>
                          <a:pt x="301" y="486"/>
                        </a:lnTo>
                        <a:lnTo>
                          <a:pt x="352" y="474"/>
                        </a:lnTo>
                        <a:lnTo>
                          <a:pt x="397" y="457"/>
                        </a:lnTo>
                        <a:lnTo>
                          <a:pt x="443" y="427"/>
                        </a:lnTo>
                        <a:lnTo>
                          <a:pt x="472" y="397"/>
                        </a:lnTo>
                        <a:lnTo>
                          <a:pt x="505" y="358"/>
                        </a:lnTo>
                        <a:lnTo>
                          <a:pt x="523" y="313"/>
                        </a:lnTo>
                        <a:lnTo>
                          <a:pt x="529" y="273"/>
                        </a:lnTo>
                        <a:lnTo>
                          <a:pt x="524" y="227"/>
                        </a:lnTo>
                        <a:lnTo>
                          <a:pt x="515" y="180"/>
                        </a:lnTo>
                        <a:lnTo>
                          <a:pt x="505" y="149"/>
                        </a:lnTo>
                        <a:lnTo>
                          <a:pt x="488" y="120"/>
                        </a:lnTo>
                        <a:lnTo>
                          <a:pt x="463" y="96"/>
                        </a:lnTo>
                        <a:lnTo>
                          <a:pt x="431" y="77"/>
                        </a:lnTo>
                        <a:lnTo>
                          <a:pt x="395" y="57"/>
                        </a:lnTo>
                        <a:lnTo>
                          <a:pt x="359" y="45"/>
                        </a:lnTo>
                        <a:lnTo>
                          <a:pt x="319" y="38"/>
                        </a:lnTo>
                        <a:lnTo>
                          <a:pt x="283" y="38"/>
                        </a:lnTo>
                        <a:lnTo>
                          <a:pt x="250" y="38"/>
                        </a:lnTo>
                        <a:lnTo>
                          <a:pt x="308" y="11"/>
                        </a:lnTo>
                        <a:lnTo>
                          <a:pt x="295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103" name="Freeform 690"/>
                  <p:cNvSpPr>
                    <a:spLocks/>
                  </p:cNvSpPr>
                  <p:nvPr/>
                </p:nvSpPr>
                <p:spPr bwMode="auto">
                  <a:xfrm>
                    <a:off x="2543" y="2547"/>
                    <a:ext cx="103" cy="45"/>
                  </a:xfrm>
                  <a:custGeom>
                    <a:avLst/>
                    <a:gdLst>
                      <a:gd name="T0" fmla="*/ 63 w 103"/>
                      <a:gd name="T1" fmla="*/ 3 h 45"/>
                      <a:gd name="T2" fmla="*/ 0 w 103"/>
                      <a:gd name="T3" fmla="*/ 45 h 45"/>
                      <a:gd name="T4" fmla="*/ 69 w 103"/>
                      <a:gd name="T5" fmla="*/ 31 h 45"/>
                      <a:gd name="T6" fmla="*/ 103 w 103"/>
                      <a:gd name="T7" fmla="*/ 33 h 45"/>
                      <a:gd name="T8" fmla="*/ 99 w 103"/>
                      <a:gd name="T9" fmla="*/ 28 h 45"/>
                      <a:gd name="T10" fmla="*/ 96 w 103"/>
                      <a:gd name="T11" fmla="*/ 0 h 45"/>
                      <a:gd name="T12" fmla="*/ 63 w 103"/>
                      <a:gd name="T13" fmla="*/ 3 h 4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03"/>
                      <a:gd name="T22" fmla="*/ 0 h 45"/>
                      <a:gd name="T23" fmla="*/ 103 w 103"/>
                      <a:gd name="T24" fmla="*/ 45 h 4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03" h="45">
                        <a:moveTo>
                          <a:pt x="63" y="3"/>
                        </a:moveTo>
                        <a:lnTo>
                          <a:pt x="0" y="45"/>
                        </a:lnTo>
                        <a:lnTo>
                          <a:pt x="69" y="31"/>
                        </a:lnTo>
                        <a:lnTo>
                          <a:pt x="103" y="33"/>
                        </a:lnTo>
                        <a:lnTo>
                          <a:pt x="99" y="28"/>
                        </a:lnTo>
                        <a:lnTo>
                          <a:pt x="96" y="0"/>
                        </a:lnTo>
                        <a:lnTo>
                          <a:pt x="63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</p:grpSp>
          <p:sp>
            <p:nvSpPr>
              <p:cNvPr id="2090" name="Freeform 691"/>
              <p:cNvSpPr>
                <a:spLocks/>
              </p:cNvSpPr>
              <p:nvPr/>
            </p:nvSpPr>
            <p:spPr bwMode="auto">
              <a:xfrm>
                <a:off x="2344" y="2569"/>
                <a:ext cx="526" cy="482"/>
              </a:xfrm>
              <a:custGeom>
                <a:avLst/>
                <a:gdLst>
                  <a:gd name="T0" fmla="*/ 110 w 526"/>
                  <a:gd name="T1" fmla="*/ 65 h 482"/>
                  <a:gd name="T2" fmla="*/ 160 w 526"/>
                  <a:gd name="T3" fmla="*/ 36 h 482"/>
                  <a:gd name="T4" fmla="*/ 232 w 526"/>
                  <a:gd name="T5" fmla="*/ 6 h 482"/>
                  <a:gd name="T6" fmla="*/ 292 w 526"/>
                  <a:gd name="T7" fmla="*/ 0 h 482"/>
                  <a:gd name="T8" fmla="*/ 352 w 526"/>
                  <a:gd name="T9" fmla="*/ 9 h 482"/>
                  <a:gd name="T10" fmla="*/ 403 w 526"/>
                  <a:gd name="T11" fmla="*/ 32 h 482"/>
                  <a:gd name="T12" fmla="*/ 457 w 526"/>
                  <a:gd name="T13" fmla="*/ 62 h 482"/>
                  <a:gd name="T14" fmla="*/ 493 w 526"/>
                  <a:gd name="T15" fmla="*/ 98 h 482"/>
                  <a:gd name="T16" fmla="*/ 512 w 526"/>
                  <a:gd name="T17" fmla="*/ 149 h 482"/>
                  <a:gd name="T18" fmla="*/ 524 w 526"/>
                  <a:gd name="T19" fmla="*/ 201 h 482"/>
                  <a:gd name="T20" fmla="*/ 526 w 526"/>
                  <a:gd name="T21" fmla="*/ 258 h 482"/>
                  <a:gd name="T22" fmla="*/ 508 w 526"/>
                  <a:gd name="T23" fmla="*/ 324 h 482"/>
                  <a:gd name="T24" fmla="*/ 469 w 526"/>
                  <a:gd name="T25" fmla="*/ 378 h 482"/>
                  <a:gd name="T26" fmla="*/ 418 w 526"/>
                  <a:gd name="T27" fmla="*/ 423 h 482"/>
                  <a:gd name="T28" fmla="*/ 367 w 526"/>
                  <a:gd name="T29" fmla="*/ 456 h 482"/>
                  <a:gd name="T30" fmla="*/ 277 w 526"/>
                  <a:gd name="T31" fmla="*/ 482 h 482"/>
                  <a:gd name="T32" fmla="*/ 193 w 526"/>
                  <a:gd name="T33" fmla="*/ 477 h 482"/>
                  <a:gd name="T34" fmla="*/ 128 w 526"/>
                  <a:gd name="T35" fmla="*/ 459 h 482"/>
                  <a:gd name="T36" fmla="*/ 83 w 526"/>
                  <a:gd name="T37" fmla="*/ 435 h 482"/>
                  <a:gd name="T38" fmla="*/ 52 w 526"/>
                  <a:gd name="T39" fmla="*/ 397 h 482"/>
                  <a:gd name="T40" fmla="*/ 23 w 526"/>
                  <a:gd name="T41" fmla="*/ 345 h 482"/>
                  <a:gd name="T42" fmla="*/ 4 w 526"/>
                  <a:gd name="T43" fmla="*/ 295 h 482"/>
                  <a:gd name="T44" fmla="*/ 0 w 526"/>
                  <a:gd name="T45" fmla="*/ 234 h 482"/>
                  <a:gd name="T46" fmla="*/ 9 w 526"/>
                  <a:gd name="T47" fmla="*/ 177 h 482"/>
                  <a:gd name="T48" fmla="*/ 37 w 526"/>
                  <a:gd name="T49" fmla="*/ 129 h 482"/>
                  <a:gd name="T50" fmla="*/ 85 w 526"/>
                  <a:gd name="T51" fmla="*/ 81 h 482"/>
                  <a:gd name="T52" fmla="*/ 110 w 526"/>
                  <a:gd name="T53" fmla="*/ 65 h 48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6"/>
                  <a:gd name="T82" fmla="*/ 0 h 482"/>
                  <a:gd name="T83" fmla="*/ 526 w 526"/>
                  <a:gd name="T84" fmla="*/ 482 h 48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6" h="482">
                    <a:moveTo>
                      <a:pt x="110" y="65"/>
                    </a:moveTo>
                    <a:lnTo>
                      <a:pt x="160" y="36"/>
                    </a:lnTo>
                    <a:lnTo>
                      <a:pt x="232" y="6"/>
                    </a:lnTo>
                    <a:lnTo>
                      <a:pt x="292" y="0"/>
                    </a:lnTo>
                    <a:lnTo>
                      <a:pt x="352" y="9"/>
                    </a:lnTo>
                    <a:lnTo>
                      <a:pt x="403" y="32"/>
                    </a:lnTo>
                    <a:lnTo>
                      <a:pt x="457" y="62"/>
                    </a:lnTo>
                    <a:lnTo>
                      <a:pt x="493" y="98"/>
                    </a:lnTo>
                    <a:lnTo>
                      <a:pt x="512" y="149"/>
                    </a:lnTo>
                    <a:lnTo>
                      <a:pt x="524" y="201"/>
                    </a:lnTo>
                    <a:lnTo>
                      <a:pt x="526" y="258"/>
                    </a:lnTo>
                    <a:lnTo>
                      <a:pt x="508" y="324"/>
                    </a:lnTo>
                    <a:lnTo>
                      <a:pt x="469" y="378"/>
                    </a:lnTo>
                    <a:lnTo>
                      <a:pt x="418" y="423"/>
                    </a:lnTo>
                    <a:lnTo>
                      <a:pt x="367" y="456"/>
                    </a:lnTo>
                    <a:lnTo>
                      <a:pt x="277" y="482"/>
                    </a:lnTo>
                    <a:lnTo>
                      <a:pt x="193" y="477"/>
                    </a:lnTo>
                    <a:lnTo>
                      <a:pt x="128" y="459"/>
                    </a:lnTo>
                    <a:lnTo>
                      <a:pt x="83" y="435"/>
                    </a:lnTo>
                    <a:lnTo>
                      <a:pt x="52" y="397"/>
                    </a:lnTo>
                    <a:lnTo>
                      <a:pt x="23" y="345"/>
                    </a:lnTo>
                    <a:lnTo>
                      <a:pt x="4" y="295"/>
                    </a:lnTo>
                    <a:lnTo>
                      <a:pt x="0" y="234"/>
                    </a:lnTo>
                    <a:lnTo>
                      <a:pt x="9" y="177"/>
                    </a:lnTo>
                    <a:lnTo>
                      <a:pt x="37" y="129"/>
                    </a:lnTo>
                    <a:lnTo>
                      <a:pt x="85" y="81"/>
                    </a:lnTo>
                    <a:lnTo>
                      <a:pt x="110" y="65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91" name="Freeform 692"/>
              <p:cNvSpPr>
                <a:spLocks/>
              </p:cNvSpPr>
              <p:nvPr/>
            </p:nvSpPr>
            <p:spPr bwMode="auto">
              <a:xfrm>
                <a:off x="2453" y="2662"/>
                <a:ext cx="288" cy="279"/>
              </a:xfrm>
              <a:custGeom>
                <a:avLst/>
                <a:gdLst>
                  <a:gd name="T0" fmla="*/ 30 w 288"/>
                  <a:gd name="T1" fmla="*/ 59 h 279"/>
                  <a:gd name="T2" fmla="*/ 63 w 288"/>
                  <a:gd name="T3" fmla="*/ 27 h 279"/>
                  <a:gd name="T4" fmla="*/ 100 w 288"/>
                  <a:gd name="T5" fmla="*/ 8 h 279"/>
                  <a:gd name="T6" fmla="*/ 153 w 288"/>
                  <a:gd name="T7" fmla="*/ 0 h 279"/>
                  <a:gd name="T8" fmla="*/ 213 w 288"/>
                  <a:gd name="T9" fmla="*/ 3 h 279"/>
                  <a:gd name="T10" fmla="*/ 258 w 288"/>
                  <a:gd name="T11" fmla="*/ 27 h 279"/>
                  <a:gd name="T12" fmla="*/ 276 w 288"/>
                  <a:gd name="T13" fmla="*/ 53 h 279"/>
                  <a:gd name="T14" fmla="*/ 288 w 288"/>
                  <a:gd name="T15" fmla="*/ 131 h 279"/>
                  <a:gd name="T16" fmla="*/ 280 w 288"/>
                  <a:gd name="T17" fmla="*/ 190 h 279"/>
                  <a:gd name="T18" fmla="*/ 252 w 288"/>
                  <a:gd name="T19" fmla="*/ 235 h 279"/>
                  <a:gd name="T20" fmla="*/ 213 w 288"/>
                  <a:gd name="T21" fmla="*/ 261 h 279"/>
                  <a:gd name="T22" fmla="*/ 160 w 288"/>
                  <a:gd name="T23" fmla="*/ 279 h 279"/>
                  <a:gd name="T24" fmla="*/ 102 w 288"/>
                  <a:gd name="T25" fmla="*/ 279 h 279"/>
                  <a:gd name="T26" fmla="*/ 51 w 288"/>
                  <a:gd name="T27" fmla="*/ 262 h 279"/>
                  <a:gd name="T28" fmla="*/ 21 w 288"/>
                  <a:gd name="T29" fmla="*/ 234 h 279"/>
                  <a:gd name="T30" fmla="*/ 6 w 288"/>
                  <a:gd name="T31" fmla="*/ 189 h 279"/>
                  <a:gd name="T32" fmla="*/ 0 w 288"/>
                  <a:gd name="T33" fmla="*/ 135 h 279"/>
                  <a:gd name="T34" fmla="*/ 12 w 288"/>
                  <a:gd name="T35" fmla="*/ 86 h 279"/>
                  <a:gd name="T36" fmla="*/ 30 w 288"/>
                  <a:gd name="T37" fmla="*/ 59 h 27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88"/>
                  <a:gd name="T58" fmla="*/ 0 h 279"/>
                  <a:gd name="T59" fmla="*/ 288 w 288"/>
                  <a:gd name="T60" fmla="*/ 279 h 27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88" h="279">
                    <a:moveTo>
                      <a:pt x="30" y="59"/>
                    </a:moveTo>
                    <a:lnTo>
                      <a:pt x="63" y="27"/>
                    </a:lnTo>
                    <a:lnTo>
                      <a:pt x="100" y="8"/>
                    </a:lnTo>
                    <a:lnTo>
                      <a:pt x="153" y="0"/>
                    </a:lnTo>
                    <a:lnTo>
                      <a:pt x="213" y="3"/>
                    </a:lnTo>
                    <a:lnTo>
                      <a:pt x="258" y="27"/>
                    </a:lnTo>
                    <a:lnTo>
                      <a:pt x="276" y="53"/>
                    </a:lnTo>
                    <a:lnTo>
                      <a:pt x="288" y="131"/>
                    </a:lnTo>
                    <a:lnTo>
                      <a:pt x="280" y="190"/>
                    </a:lnTo>
                    <a:lnTo>
                      <a:pt x="252" y="235"/>
                    </a:lnTo>
                    <a:lnTo>
                      <a:pt x="213" y="261"/>
                    </a:lnTo>
                    <a:lnTo>
                      <a:pt x="160" y="279"/>
                    </a:lnTo>
                    <a:lnTo>
                      <a:pt x="102" y="279"/>
                    </a:lnTo>
                    <a:lnTo>
                      <a:pt x="51" y="262"/>
                    </a:lnTo>
                    <a:lnTo>
                      <a:pt x="21" y="234"/>
                    </a:lnTo>
                    <a:lnTo>
                      <a:pt x="6" y="189"/>
                    </a:lnTo>
                    <a:lnTo>
                      <a:pt x="0" y="135"/>
                    </a:lnTo>
                    <a:lnTo>
                      <a:pt x="12" y="86"/>
                    </a:lnTo>
                    <a:lnTo>
                      <a:pt x="30" y="59"/>
                    </a:lnTo>
                    <a:close/>
                  </a:path>
                </a:pathLst>
              </a:custGeom>
              <a:solidFill>
                <a:srgbClr val="FF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092" name="Group 693"/>
              <p:cNvGrpSpPr>
                <a:grpSpLocks/>
              </p:cNvGrpSpPr>
              <p:nvPr/>
            </p:nvGrpSpPr>
            <p:grpSpPr bwMode="auto">
              <a:xfrm>
                <a:off x="2445" y="2653"/>
                <a:ext cx="308" cy="295"/>
                <a:chOff x="2445" y="2653"/>
                <a:chExt cx="308" cy="295"/>
              </a:xfrm>
            </p:grpSpPr>
            <p:sp>
              <p:nvSpPr>
                <p:cNvPr id="2098" name="Freeform 694"/>
                <p:cNvSpPr>
                  <a:spLocks/>
                </p:cNvSpPr>
                <p:nvPr/>
              </p:nvSpPr>
              <p:spPr bwMode="auto">
                <a:xfrm>
                  <a:off x="2471" y="2653"/>
                  <a:ext cx="282" cy="295"/>
                </a:xfrm>
                <a:custGeom>
                  <a:avLst/>
                  <a:gdLst>
                    <a:gd name="T0" fmla="*/ 66 w 282"/>
                    <a:gd name="T1" fmla="*/ 17 h 295"/>
                    <a:gd name="T2" fmla="*/ 99 w 282"/>
                    <a:gd name="T3" fmla="*/ 5 h 295"/>
                    <a:gd name="T4" fmla="*/ 141 w 282"/>
                    <a:gd name="T5" fmla="*/ 0 h 295"/>
                    <a:gd name="T6" fmla="*/ 181 w 282"/>
                    <a:gd name="T7" fmla="*/ 2 h 295"/>
                    <a:gd name="T8" fmla="*/ 219 w 282"/>
                    <a:gd name="T9" fmla="*/ 9 h 295"/>
                    <a:gd name="T10" fmla="*/ 244 w 282"/>
                    <a:gd name="T11" fmla="*/ 26 h 295"/>
                    <a:gd name="T12" fmla="*/ 262 w 282"/>
                    <a:gd name="T13" fmla="*/ 47 h 295"/>
                    <a:gd name="T14" fmla="*/ 273 w 282"/>
                    <a:gd name="T15" fmla="*/ 78 h 295"/>
                    <a:gd name="T16" fmla="*/ 280 w 282"/>
                    <a:gd name="T17" fmla="*/ 111 h 295"/>
                    <a:gd name="T18" fmla="*/ 282 w 282"/>
                    <a:gd name="T19" fmla="*/ 149 h 295"/>
                    <a:gd name="T20" fmla="*/ 279 w 282"/>
                    <a:gd name="T21" fmla="*/ 176 h 295"/>
                    <a:gd name="T22" fmla="*/ 270 w 282"/>
                    <a:gd name="T23" fmla="*/ 207 h 295"/>
                    <a:gd name="T24" fmla="*/ 253 w 282"/>
                    <a:gd name="T25" fmla="*/ 232 h 295"/>
                    <a:gd name="T26" fmla="*/ 235 w 282"/>
                    <a:gd name="T27" fmla="*/ 255 h 295"/>
                    <a:gd name="T28" fmla="*/ 213 w 282"/>
                    <a:gd name="T29" fmla="*/ 273 h 295"/>
                    <a:gd name="T30" fmla="*/ 183 w 282"/>
                    <a:gd name="T31" fmla="*/ 286 h 295"/>
                    <a:gd name="T32" fmla="*/ 150 w 282"/>
                    <a:gd name="T33" fmla="*/ 294 h 295"/>
                    <a:gd name="T34" fmla="*/ 108 w 282"/>
                    <a:gd name="T35" fmla="*/ 295 h 295"/>
                    <a:gd name="T36" fmla="*/ 72 w 282"/>
                    <a:gd name="T37" fmla="*/ 292 h 295"/>
                    <a:gd name="T38" fmla="*/ 45 w 282"/>
                    <a:gd name="T39" fmla="*/ 280 h 295"/>
                    <a:gd name="T40" fmla="*/ 15 w 282"/>
                    <a:gd name="T41" fmla="*/ 262 h 295"/>
                    <a:gd name="T42" fmla="*/ 0 w 282"/>
                    <a:gd name="T43" fmla="*/ 241 h 295"/>
                    <a:gd name="T44" fmla="*/ 48 w 282"/>
                    <a:gd name="T45" fmla="*/ 267 h 295"/>
                    <a:gd name="T46" fmla="*/ 99 w 282"/>
                    <a:gd name="T47" fmla="*/ 280 h 295"/>
                    <a:gd name="T48" fmla="*/ 139 w 282"/>
                    <a:gd name="T49" fmla="*/ 277 h 295"/>
                    <a:gd name="T50" fmla="*/ 177 w 282"/>
                    <a:gd name="T51" fmla="*/ 267 h 295"/>
                    <a:gd name="T52" fmla="*/ 207 w 282"/>
                    <a:gd name="T53" fmla="*/ 253 h 295"/>
                    <a:gd name="T54" fmla="*/ 232 w 282"/>
                    <a:gd name="T55" fmla="*/ 229 h 295"/>
                    <a:gd name="T56" fmla="*/ 252 w 282"/>
                    <a:gd name="T57" fmla="*/ 201 h 295"/>
                    <a:gd name="T58" fmla="*/ 259 w 282"/>
                    <a:gd name="T59" fmla="*/ 165 h 295"/>
                    <a:gd name="T60" fmla="*/ 261 w 282"/>
                    <a:gd name="T61" fmla="*/ 126 h 295"/>
                    <a:gd name="T62" fmla="*/ 255 w 282"/>
                    <a:gd name="T63" fmla="*/ 87 h 295"/>
                    <a:gd name="T64" fmla="*/ 244 w 282"/>
                    <a:gd name="T65" fmla="*/ 54 h 295"/>
                    <a:gd name="T66" fmla="*/ 219 w 282"/>
                    <a:gd name="T67" fmla="*/ 32 h 295"/>
                    <a:gd name="T68" fmla="*/ 180 w 282"/>
                    <a:gd name="T69" fmla="*/ 18 h 295"/>
                    <a:gd name="T70" fmla="*/ 141 w 282"/>
                    <a:gd name="T71" fmla="*/ 17 h 295"/>
                    <a:gd name="T72" fmla="*/ 93 w 282"/>
                    <a:gd name="T73" fmla="*/ 21 h 295"/>
                    <a:gd name="T74" fmla="*/ 48 w 282"/>
                    <a:gd name="T75" fmla="*/ 35 h 295"/>
                    <a:gd name="T76" fmla="*/ 66 w 282"/>
                    <a:gd name="T77" fmla="*/ 17 h 295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282"/>
                    <a:gd name="T118" fmla="*/ 0 h 295"/>
                    <a:gd name="T119" fmla="*/ 282 w 282"/>
                    <a:gd name="T120" fmla="*/ 295 h 295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282" h="295">
                      <a:moveTo>
                        <a:pt x="66" y="17"/>
                      </a:moveTo>
                      <a:lnTo>
                        <a:pt x="99" y="5"/>
                      </a:lnTo>
                      <a:lnTo>
                        <a:pt x="141" y="0"/>
                      </a:lnTo>
                      <a:lnTo>
                        <a:pt x="181" y="2"/>
                      </a:lnTo>
                      <a:lnTo>
                        <a:pt x="219" y="9"/>
                      </a:lnTo>
                      <a:lnTo>
                        <a:pt x="244" y="26"/>
                      </a:lnTo>
                      <a:lnTo>
                        <a:pt x="262" y="47"/>
                      </a:lnTo>
                      <a:lnTo>
                        <a:pt x="273" y="78"/>
                      </a:lnTo>
                      <a:lnTo>
                        <a:pt x="280" y="111"/>
                      </a:lnTo>
                      <a:lnTo>
                        <a:pt x="282" y="149"/>
                      </a:lnTo>
                      <a:lnTo>
                        <a:pt x="279" y="176"/>
                      </a:lnTo>
                      <a:lnTo>
                        <a:pt x="270" y="207"/>
                      </a:lnTo>
                      <a:lnTo>
                        <a:pt x="253" y="232"/>
                      </a:lnTo>
                      <a:lnTo>
                        <a:pt x="235" y="255"/>
                      </a:lnTo>
                      <a:lnTo>
                        <a:pt x="213" y="273"/>
                      </a:lnTo>
                      <a:lnTo>
                        <a:pt x="183" y="286"/>
                      </a:lnTo>
                      <a:lnTo>
                        <a:pt x="150" y="294"/>
                      </a:lnTo>
                      <a:lnTo>
                        <a:pt x="108" y="295"/>
                      </a:lnTo>
                      <a:lnTo>
                        <a:pt x="72" y="292"/>
                      </a:lnTo>
                      <a:lnTo>
                        <a:pt x="45" y="280"/>
                      </a:lnTo>
                      <a:lnTo>
                        <a:pt x="15" y="262"/>
                      </a:lnTo>
                      <a:lnTo>
                        <a:pt x="0" y="241"/>
                      </a:lnTo>
                      <a:lnTo>
                        <a:pt x="48" y="267"/>
                      </a:lnTo>
                      <a:lnTo>
                        <a:pt x="99" y="280"/>
                      </a:lnTo>
                      <a:lnTo>
                        <a:pt x="139" y="277"/>
                      </a:lnTo>
                      <a:lnTo>
                        <a:pt x="177" y="267"/>
                      </a:lnTo>
                      <a:lnTo>
                        <a:pt x="207" y="253"/>
                      </a:lnTo>
                      <a:lnTo>
                        <a:pt x="232" y="229"/>
                      </a:lnTo>
                      <a:lnTo>
                        <a:pt x="252" y="201"/>
                      </a:lnTo>
                      <a:lnTo>
                        <a:pt x="259" y="165"/>
                      </a:lnTo>
                      <a:lnTo>
                        <a:pt x="261" y="126"/>
                      </a:lnTo>
                      <a:lnTo>
                        <a:pt x="255" y="87"/>
                      </a:lnTo>
                      <a:lnTo>
                        <a:pt x="244" y="54"/>
                      </a:lnTo>
                      <a:lnTo>
                        <a:pt x="219" y="32"/>
                      </a:lnTo>
                      <a:lnTo>
                        <a:pt x="180" y="18"/>
                      </a:lnTo>
                      <a:lnTo>
                        <a:pt x="141" y="17"/>
                      </a:lnTo>
                      <a:lnTo>
                        <a:pt x="93" y="21"/>
                      </a:lnTo>
                      <a:lnTo>
                        <a:pt x="48" y="35"/>
                      </a:lnTo>
                      <a:lnTo>
                        <a:pt x="66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099" name="Freeform 695"/>
                <p:cNvSpPr>
                  <a:spLocks/>
                </p:cNvSpPr>
                <p:nvPr/>
              </p:nvSpPr>
              <p:spPr bwMode="auto">
                <a:xfrm>
                  <a:off x="2445" y="2662"/>
                  <a:ext cx="131" cy="268"/>
                </a:xfrm>
                <a:custGeom>
                  <a:avLst/>
                  <a:gdLst>
                    <a:gd name="T0" fmla="*/ 131 w 131"/>
                    <a:gd name="T1" fmla="*/ 0 h 268"/>
                    <a:gd name="T2" fmla="*/ 89 w 131"/>
                    <a:gd name="T3" fmla="*/ 8 h 268"/>
                    <a:gd name="T4" fmla="*/ 57 w 131"/>
                    <a:gd name="T5" fmla="*/ 26 h 268"/>
                    <a:gd name="T6" fmla="*/ 30 w 131"/>
                    <a:gd name="T7" fmla="*/ 50 h 268"/>
                    <a:gd name="T8" fmla="*/ 14 w 131"/>
                    <a:gd name="T9" fmla="*/ 78 h 268"/>
                    <a:gd name="T10" fmla="*/ 6 w 131"/>
                    <a:gd name="T11" fmla="*/ 111 h 268"/>
                    <a:gd name="T12" fmla="*/ 0 w 131"/>
                    <a:gd name="T13" fmla="*/ 141 h 268"/>
                    <a:gd name="T14" fmla="*/ 2 w 131"/>
                    <a:gd name="T15" fmla="*/ 170 h 268"/>
                    <a:gd name="T16" fmla="*/ 8 w 131"/>
                    <a:gd name="T17" fmla="*/ 199 h 268"/>
                    <a:gd name="T18" fmla="*/ 14 w 131"/>
                    <a:gd name="T19" fmla="*/ 220 h 268"/>
                    <a:gd name="T20" fmla="*/ 27 w 131"/>
                    <a:gd name="T21" fmla="*/ 243 h 268"/>
                    <a:gd name="T22" fmla="*/ 50 w 131"/>
                    <a:gd name="T23" fmla="*/ 259 h 268"/>
                    <a:gd name="T24" fmla="*/ 81 w 131"/>
                    <a:gd name="T25" fmla="*/ 268 h 268"/>
                    <a:gd name="T26" fmla="*/ 77 w 131"/>
                    <a:gd name="T27" fmla="*/ 268 h 268"/>
                    <a:gd name="T28" fmla="*/ 47 w 131"/>
                    <a:gd name="T29" fmla="*/ 240 h 268"/>
                    <a:gd name="T30" fmla="*/ 29 w 131"/>
                    <a:gd name="T31" fmla="*/ 211 h 268"/>
                    <a:gd name="T32" fmla="*/ 21 w 131"/>
                    <a:gd name="T33" fmla="*/ 176 h 268"/>
                    <a:gd name="T34" fmla="*/ 21 w 131"/>
                    <a:gd name="T35" fmla="*/ 134 h 268"/>
                    <a:gd name="T36" fmla="*/ 27 w 131"/>
                    <a:gd name="T37" fmla="*/ 98 h 268"/>
                    <a:gd name="T38" fmla="*/ 38 w 131"/>
                    <a:gd name="T39" fmla="*/ 71 h 268"/>
                    <a:gd name="T40" fmla="*/ 54 w 131"/>
                    <a:gd name="T41" fmla="*/ 48 h 268"/>
                    <a:gd name="T42" fmla="*/ 77 w 131"/>
                    <a:gd name="T43" fmla="*/ 32 h 268"/>
                    <a:gd name="T44" fmla="*/ 125 w 131"/>
                    <a:gd name="T45" fmla="*/ 3 h 268"/>
                    <a:gd name="T46" fmla="*/ 131 w 131"/>
                    <a:gd name="T47" fmla="*/ 0 h 2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131"/>
                    <a:gd name="T73" fmla="*/ 0 h 268"/>
                    <a:gd name="T74" fmla="*/ 131 w 131"/>
                    <a:gd name="T75" fmla="*/ 268 h 268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131" h="268">
                      <a:moveTo>
                        <a:pt x="131" y="0"/>
                      </a:moveTo>
                      <a:lnTo>
                        <a:pt x="89" y="8"/>
                      </a:lnTo>
                      <a:lnTo>
                        <a:pt x="57" y="26"/>
                      </a:lnTo>
                      <a:lnTo>
                        <a:pt x="30" y="50"/>
                      </a:lnTo>
                      <a:lnTo>
                        <a:pt x="14" y="78"/>
                      </a:lnTo>
                      <a:lnTo>
                        <a:pt x="6" y="111"/>
                      </a:lnTo>
                      <a:lnTo>
                        <a:pt x="0" y="141"/>
                      </a:lnTo>
                      <a:lnTo>
                        <a:pt x="2" y="170"/>
                      </a:lnTo>
                      <a:lnTo>
                        <a:pt x="8" y="199"/>
                      </a:lnTo>
                      <a:lnTo>
                        <a:pt x="14" y="220"/>
                      </a:lnTo>
                      <a:lnTo>
                        <a:pt x="27" y="243"/>
                      </a:lnTo>
                      <a:lnTo>
                        <a:pt x="50" y="259"/>
                      </a:lnTo>
                      <a:lnTo>
                        <a:pt x="81" y="268"/>
                      </a:lnTo>
                      <a:lnTo>
                        <a:pt x="77" y="268"/>
                      </a:lnTo>
                      <a:lnTo>
                        <a:pt x="47" y="240"/>
                      </a:lnTo>
                      <a:lnTo>
                        <a:pt x="29" y="211"/>
                      </a:lnTo>
                      <a:lnTo>
                        <a:pt x="21" y="176"/>
                      </a:lnTo>
                      <a:lnTo>
                        <a:pt x="21" y="134"/>
                      </a:lnTo>
                      <a:lnTo>
                        <a:pt x="27" y="98"/>
                      </a:lnTo>
                      <a:lnTo>
                        <a:pt x="38" y="71"/>
                      </a:lnTo>
                      <a:lnTo>
                        <a:pt x="54" y="48"/>
                      </a:lnTo>
                      <a:lnTo>
                        <a:pt x="77" y="32"/>
                      </a:lnTo>
                      <a:lnTo>
                        <a:pt x="125" y="3"/>
                      </a:lnTo>
                      <a:lnTo>
                        <a:pt x="13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093" name="Freeform 696"/>
              <p:cNvSpPr>
                <a:spLocks/>
              </p:cNvSpPr>
              <p:nvPr/>
            </p:nvSpPr>
            <p:spPr bwMode="auto">
              <a:xfrm>
                <a:off x="2540" y="2751"/>
                <a:ext cx="111" cy="104"/>
              </a:xfrm>
              <a:custGeom>
                <a:avLst/>
                <a:gdLst>
                  <a:gd name="T0" fmla="*/ 18 w 111"/>
                  <a:gd name="T1" fmla="*/ 12 h 104"/>
                  <a:gd name="T2" fmla="*/ 34 w 111"/>
                  <a:gd name="T3" fmla="*/ 1 h 104"/>
                  <a:gd name="T4" fmla="*/ 63 w 111"/>
                  <a:gd name="T5" fmla="*/ 0 h 104"/>
                  <a:gd name="T6" fmla="*/ 88 w 111"/>
                  <a:gd name="T7" fmla="*/ 7 h 104"/>
                  <a:gd name="T8" fmla="*/ 108 w 111"/>
                  <a:gd name="T9" fmla="*/ 25 h 104"/>
                  <a:gd name="T10" fmla="*/ 111 w 111"/>
                  <a:gd name="T11" fmla="*/ 54 h 104"/>
                  <a:gd name="T12" fmla="*/ 105 w 111"/>
                  <a:gd name="T13" fmla="*/ 79 h 104"/>
                  <a:gd name="T14" fmla="*/ 90 w 111"/>
                  <a:gd name="T15" fmla="*/ 97 h 104"/>
                  <a:gd name="T16" fmla="*/ 63 w 111"/>
                  <a:gd name="T17" fmla="*/ 104 h 104"/>
                  <a:gd name="T18" fmla="*/ 39 w 111"/>
                  <a:gd name="T19" fmla="*/ 104 h 104"/>
                  <a:gd name="T20" fmla="*/ 18 w 111"/>
                  <a:gd name="T21" fmla="*/ 95 h 104"/>
                  <a:gd name="T22" fmla="*/ 4 w 111"/>
                  <a:gd name="T23" fmla="*/ 79 h 104"/>
                  <a:gd name="T24" fmla="*/ 0 w 111"/>
                  <a:gd name="T25" fmla="*/ 60 h 104"/>
                  <a:gd name="T26" fmla="*/ 7 w 111"/>
                  <a:gd name="T27" fmla="*/ 37 h 104"/>
                  <a:gd name="T28" fmla="*/ 13 w 111"/>
                  <a:gd name="T29" fmla="*/ 21 h 104"/>
                  <a:gd name="T30" fmla="*/ 18 w 111"/>
                  <a:gd name="T31" fmla="*/ 12 h 10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11"/>
                  <a:gd name="T49" fmla="*/ 0 h 104"/>
                  <a:gd name="T50" fmla="*/ 111 w 111"/>
                  <a:gd name="T51" fmla="*/ 104 h 10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11" h="104">
                    <a:moveTo>
                      <a:pt x="18" y="12"/>
                    </a:moveTo>
                    <a:lnTo>
                      <a:pt x="34" y="1"/>
                    </a:lnTo>
                    <a:lnTo>
                      <a:pt x="63" y="0"/>
                    </a:lnTo>
                    <a:lnTo>
                      <a:pt x="88" y="7"/>
                    </a:lnTo>
                    <a:lnTo>
                      <a:pt x="108" y="25"/>
                    </a:lnTo>
                    <a:lnTo>
                      <a:pt x="111" y="54"/>
                    </a:lnTo>
                    <a:lnTo>
                      <a:pt x="105" y="79"/>
                    </a:lnTo>
                    <a:lnTo>
                      <a:pt x="90" y="97"/>
                    </a:lnTo>
                    <a:lnTo>
                      <a:pt x="63" y="104"/>
                    </a:lnTo>
                    <a:lnTo>
                      <a:pt x="39" y="104"/>
                    </a:lnTo>
                    <a:lnTo>
                      <a:pt x="18" y="95"/>
                    </a:lnTo>
                    <a:lnTo>
                      <a:pt x="4" y="79"/>
                    </a:lnTo>
                    <a:lnTo>
                      <a:pt x="0" y="60"/>
                    </a:lnTo>
                    <a:lnTo>
                      <a:pt x="7" y="37"/>
                    </a:lnTo>
                    <a:lnTo>
                      <a:pt x="13" y="21"/>
                    </a:lnTo>
                    <a:lnTo>
                      <a:pt x="18" y="12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094" name="Group 697"/>
              <p:cNvGrpSpPr>
                <a:grpSpLocks/>
              </p:cNvGrpSpPr>
              <p:nvPr/>
            </p:nvGrpSpPr>
            <p:grpSpPr bwMode="auto">
              <a:xfrm>
                <a:off x="2532" y="2743"/>
                <a:ext cx="128" cy="121"/>
                <a:chOff x="2532" y="2743"/>
                <a:chExt cx="128" cy="121"/>
              </a:xfrm>
            </p:grpSpPr>
            <p:sp>
              <p:nvSpPr>
                <p:cNvPr id="2096" name="Freeform 698"/>
                <p:cNvSpPr>
                  <a:spLocks/>
                </p:cNvSpPr>
                <p:nvPr/>
              </p:nvSpPr>
              <p:spPr bwMode="auto">
                <a:xfrm>
                  <a:off x="2541" y="2746"/>
                  <a:ext cx="119" cy="118"/>
                </a:xfrm>
                <a:custGeom>
                  <a:avLst/>
                  <a:gdLst>
                    <a:gd name="T0" fmla="*/ 57 w 119"/>
                    <a:gd name="T1" fmla="*/ 0 h 118"/>
                    <a:gd name="T2" fmla="*/ 84 w 119"/>
                    <a:gd name="T3" fmla="*/ 2 h 118"/>
                    <a:gd name="T4" fmla="*/ 105 w 119"/>
                    <a:gd name="T5" fmla="*/ 12 h 118"/>
                    <a:gd name="T6" fmla="*/ 114 w 119"/>
                    <a:gd name="T7" fmla="*/ 27 h 118"/>
                    <a:gd name="T8" fmla="*/ 119 w 119"/>
                    <a:gd name="T9" fmla="*/ 50 h 118"/>
                    <a:gd name="T10" fmla="*/ 116 w 119"/>
                    <a:gd name="T11" fmla="*/ 72 h 118"/>
                    <a:gd name="T12" fmla="*/ 110 w 119"/>
                    <a:gd name="T13" fmla="*/ 90 h 118"/>
                    <a:gd name="T14" fmla="*/ 98 w 119"/>
                    <a:gd name="T15" fmla="*/ 106 h 118"/>
                    <a:gd name="T16" fmla="*/ 78 w 119"/>
                    <a:gd name="T17" fmla="*/ 115 h 118"/>
                    <a:gd name="T18" fmla="*/ 50 w 119"/>
                    <a:gd name="T19" fmla="*/ 118 h 118"/>
                    <a:gd name="T20" fmla="*/ 29 w 119"/>
                    <a:gd name="T21" fmla="*/ 114 h 118"/>
                    <a:gd name="T22" fmla="*/ 11 w 119"/>
                    <a:gd name="T23" fmla="*/ 106 h 118"/>
                    <a:gd name="T24" fmla="*/ 0 w 119"/>
                    <a:gd name="T25" fmla="*/ 94 h 118"/>
                    <a:gd name="T26" fmla="*/ 2 w 119"/>
                    <a:gd name="T27" fmla="*/ 62 h 118"/>
                    <a:gd name="T28" fmla="*/ 14 w 119"/>
                    <a:gd name="T29" fmla="*/ 84 h 118"/>
                    <a:gd name="T30" fmla="*/ 36 w 119"/>
                    <a:gd name="T31" fmla="*/ 99 h 118"/>
                    <a:gd name="T32" fmla="*/ 59 w 119"/>
                    <a:gd name="T33" fmla="*/ 102 h 118"/>
                    <a:gd name="T34" fmla="*/ 77 w 119"/>
                    <a:gd name="T35" fmla="*/ 97 h 118"/>
                    <a:gd name="T36" fmla="*/ 95 w 119"/>
                    <a:gd name="T37" fmla="*/ 86 h 118"/>
                    <a:gd name="T38" fmla="*/ 102 w 119"/>
                    <a:gd name="T39" fmla="*/ 68 h 118"/>
                    <a:gd name="T40" fmla="*/ 102 w 119"/>
                    <a:gd name="T41" fmla="*/ 47 h 118"/>
                    <a:gd name="T42" fmla="*/ 93 w 119"/>
                    <a:gd name="T43" fmla="*/ 29 h 118"/>
                    <a:gd name="T44" fmla="*/ 77 w 119"/>
                    <a:gd name="T45" fmla="*/ 15 h 118"/>
                    <a:gd name="T46" fmla="*/ 62 w 119"/>
                    <a:gd name="T47" fmla="*/ 11 h 118"/>
                    <a:gd name="T48" fmla="*/ 41 w 119"/>
                    <a:gd name="T49" fmla="*/ 3 h 118"/>
                    <a:gd name="T50" fmla="*/ 57 w 119"/>
                    <a:gd name="T51" fmla="*/ 0 h 118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19"/>
                    <a:gd name="T79" fmla="*/ 0 h 118"/>
                    <a:gd name="T80" fmla="*/ 119 w 119"/>
                    <a:gd name="T81" fmla="*/ 118 h 118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19" h="118">
                      <a:moveTo>
                        <a:pt x="57" y="0"/>
                      </a:moveTo>
                      <a:lnTo>
                        <a:pt x="84" y="2"/>
                      </a:lnTo>
                      <a:lnTo>
                        <a:pt x="105" y="12"/>
                      </a:lnTo>
                      <a:lnTo>
                        <a:pt x="114" y="27"/>
                      </a:lnTo>
                      <a:lnTo>
                        <a:pt x="119" y="50"/>
                      </a:lnTo>
                      <a:lnTo>
                        <a:pt x="116" y="72"/>
                      </a:lnTo>
                      <a:lnTo>
                        <a:pt x="110" y="90"/>
                      </a:lnTo>
                      <a:lnTo>
                        <a:pt x="98" y="106"/>
                      </a:lnTo>
                      <a:lnTo>
                        <a:pt x="78" y="115"/>
                      </a:lnTo>
                      <a:lnTo>
                        <a:pt x="50" y="118"/>
                      </a:lnTo>
                      <a:lnTo>
                        <a:pt x="29" y="114"/>
                      </a:lnTo>
                      <a:lnTo>
                        <a:pt x="11" y="106"/>
                      </a:lnTo>
                      <a:lnTo>
                        <a:pt x="0" y="94"/>
                      </a:lnTo>
                      <a:lnTo>
                        <a:pt x="2" y="62"/>
                      </a:lnTo>
                      <a:lnTo>
                        <a:pt x="14" y="84"/>
                      </a:lnTo>
                      <a:lnTo>
                        <a:pt x="36" y="99"/>
                      </a:lnTo>
                      <a:lnTo>
                        <a:pt x="59" y="102"/>
                      </a:lnTo>
                      <a:lnTo>
                        <a:pt x="77" y="97"/>
                      </a:lnTo>
                      <a:lnTo>
                        <a:pt x="95" y="86"/>
                      </a:lnTo>
                      <a:lnTo>
                        <a:pt x="102" y="68"/>
                      </a:lnTo>
                      <a:lnTo>
                        <a:pt x="102" y="47"/>
                      </a:lnTo>
                      <a:lnTo>
                        <a:pt x="93" y="29"/>
                      </a:lnTo>
                      <a:lnTo>
                        <a:pt x="77" y="15"/>
                      </a:lnTo>
                      <a:lnTo>
                        <a:pt x="62" y="11"/>
                      </a:lnTo>
                      <a:lnTo>
                        <a:pt x="41" y="3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097" name="Freeform 699"/>
                <p:cNvSpPr>
                  <a:spLocks/>
                </p:cNvSpPr>
                <p:nvPr/>
              </p:nvSpPr>
              <p:spPr bwMode="auto">
                <a:xfrm>
                  <a:off x="2532" y="2743"/>
                  <a:ext cx="110" cy="111"/>
                </a:xfrm>
                <a:custGeom>
                  <a:avLst/>
                  <a:gdLst>
                    <a:gd name="T0" fmla="*/ 92 w 110"/>
                    <a:gd name="T1" fmla="*/ 8 h 111"/>
                    <a:gd name="T2" fmla="*/ 77 w 110"/>
                    <a:gd name="T3" fmla="*/ 0 h 111"/>
                    <a:gd name="T4" fmla="*/ 53 w 110"/>
                    <a:gd name="T5" fmla="*/ 0 h 111"/>
                    <a:gd name="T6" fmla="*/ 38 w 110"/>
                    <a:gd name="T7" fmla="*/ 3 h 111"/>
                    <a:gd name="T8" fmla="*/ 20 w 110"/>
                    <a:gd name="T9" fmla="*/ 15 h 111"/>
                    <a:gd name="T10" fmla="*/ 11 w 110"/>
                    <a:gd name="T11" fmla="*/ 30 h 111"/>
                    <a:gd name="T12" fmla="*/ 3 w 110"/>
                    <a:gd name="T13" fmla="*/ 50 h 111"/>
                    <a:gd name="T14" fmla="*/ 0 w 110"/>
                    <a:gd name="T15" fmla="*/ 68 h 111"/>
                    <a:gd name="T16" fmla="*/ 3 w 110"/>
                    <a:gd name="T17" fmla="*/ 87 h 111"/>
                    <a:gd name="T18" fmla="*/ 14 w 110"/>
                    <a:gd name="T19" fmla="*/ 99 h 111"/>
                    <a:gd name="T20" fmla="*/ 39 w 110"/>
                    <a:gd name="T21" fmla="*/ 111 h 111"/>
                    <a:gd name="T22" fmla="*/ 24 w 110"/>
                    <a:gd name="T23" fmla="*/ 87 h 111"/>
                    <a:gd name="T24" fmla="*/ 20 w 110"/>
                    <a:gd name="T25" fmla="*/ 62 h 111"/>
                    <a:gd name="T26" fmla="*/ 24 w 110"/>
                    <a:gd name="T27" fmla="*/ 41 h 111"/>
                    <a:gd name="T28" fmla="*/ 32 w 110"/>
                    <a:gd name="T29" fmla="*/ 27 h 111"/>
                    <a:gd name="T30" fmla="*/ 47 w 110"/>
                    <a:gd name="T31" fmla="*/ 17 h 111"/>
                    <a:gd name="T32" fmla="*/ 60 w 110"/>
                    <a:gd name="T33" fmla="*/ 14 h 111"/>
                    <a:gd name="T34" fmla="*/ 84 w 110"/>
                    <a:gd name="T35" fmla="*/ 18 h 111"/>
                    <a:gd name="T36" fmla="*/ 110 w 110"/>
                    <a:gd name="T37" fmla="*/ 30 h 111"/>
                    <a:gd name="T38" fmla="*/ 92 w 110"/>
                    <a:gd name="T39" fmla="*/ 8 h 111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10"/>
                    <a:gd name="T61" fmla="*/ 0 h 111"/>
                    <a:gd name="T62" fmla="*/ 110 w 110"/>
                    <a:gd name="T63" fmla="*/ 111 h 111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10" h="111">
                      <a:moveTo>
                        <a:pt x="92" y="8"/>
                      </a:move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8" y="3"/>
                      </a:lnTo>
                      <a:lnTo>
                        <a:pt x="20" y="15"/>
                      </a:lnTo>
                      <a:lnTo>
                        <a:pt x="11" y="30"/>
                      </a:lnTo>
                      <a:lnTo>
                        <a:pt x="3" y="50"/>
                      </a:lnTo>
                      <a:lnTo>
                        <a:pt x="0" y="68"/>
                      </a:lnTo>
                      <a:lnTo>
                        <a:pt x="3" y="87"/>
                      </a:lnTo>
                      <a:lnTo>
                        <a:pt x="14" y="99"/>
                      </a:lnTo>
                      <a:lnTo>
                        <a:pt x="39" y="111"/>
                      </a:lnTo>
                      <a:lnTo>
                        <a:pt x="24" y="87"/>
                      </a:lnTo>
                      <a:lnTo>
                        <a:pt x="20" y="62"/>
                      </a:lnTo>
                      <a:lnTo>
                        <a:pt x="24" y="41"/>
                      </a:lnTo>
                      <a:lnTo>
                        <a:pt x="32" y="27"/>
                      </a:lnTo>
                      <a:lnTo>
                        <a:pt x="47" y="17"/>
                      </a:lnTo>
                      <a:lnTo>
                        <a:pt x="60" y="14"/>
                      </a:lnTo>
                      <a:lnTo>
                        <a:pt x="84" y="18"/>
                      </a:lnTo>
                      <a:lnTo>
                        <a:pt x="110" y="30"/>
                      </a:lnTo>
                      <a:lnTo>
                        <a:pt x="92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095" name="Freeform 700"/>
              <p:cNvSpPr>
                <a:spLocks/>
              </p:cNvSpPr>
              <p:nvPr/>
            </p:nvSpPr>
            <p:spPr bwMode="auto">
              <a:xfrm>
                <a:off x="2938" y="2971"/>
                <a:ext cx="230" cy="654"/>
              </a:xfrm>
              <a:custGeom>
                <a:avLst/>
                <a:gdLst>
                  <a:gd name="T0" fmla="*/ 62 w 230"/>
                  <a:gd name="T1" fmla="*/ 0 h 654"/>
                  <a:gd name="T2" fmla="*/ 89 w 230"/>
                  <a:gd name="T3" fmla="*/ 113 h 654"/>
                  <a:gd name="T4" fmla="*/ 111 w 230"/>
                  <a:gd name="T5" fmla="*/ 212 h 654"/>
                  <a:gd name="T6" fmla="*/ 137 w 230"/>
                  <a:gd name="T7" fmla="*/ 318 h 654"/>
                  <a:gd name="T8" fmla="*/ 171 w 230"/>
                  <a:gd name="T9" fmla="*/ 429 h 654"/>
                  <a:gd name="T10" fmla="*/ 207 w 230"/>
                  <a:gd name="T11" fmla="*/ 543 h 654"/>
                  <a:gd name="T12" fmla="*/ 230 w 230"/>
                  <a:gd name="T13" fmla="*/ 613 h 654"/>
                  <a:gd name="T14" fmla="*/ 230 w 230"/>
                  <a:gd name="T15" fmla="*/ 628 h 654"/>
                  <a:gd name="T16" fmla="*/ 216 w 230"/>
                  <a:gd name="T17" fmla="*/ 645 h 654"/>
                  <a:gd name="T18" fmla="*/ 192 w 230"/>
                  <a:gd name="T19" fmla="*/ 654 h 654"/>
                  <a:gd name="T20" fmla="*/ 159 w 230"/>
                  <a:gd name="T21" fmla="*/ 654 h 654"/>
                  <a:gd name="T22" fmla="*/ 140 w 230"/>
                  <a:gd name="T23" fmla="*/ 640 h 654"/>
                  <a:gd name="T24" fmla="*/ 128 w 230"/>
                  <a:gd name="T25" fmla="*/ 613 h 654"/>
                  <a:gd name="T26" fmla="*/ 89 w 230"/>
                  <a:gd name="T27" fmla="*/ 459 h 654"/>
                  <a:gd name="T28" fmla="*/ 59 w 230"/>
                  <a:gd name="T29" fmla="*/ 351 h 654"/>
                  <a:gd name="T30" fmla="*/ 32 w 230"/>
                  <a:gd name="T31" fmla="*/ 240 h 654"/>
                  <a:gd name="T32" fmla="*/ 0 w 230"/>
                  <a:gd name="T33" fmla="*/ 120 h 654"/>
                  <a:gd name="T34" fmla="*/ 15 w 230"/>
                  <a:gd name="T35" fmla="*/ 96 h 654"/>
                  <a:gd name="T36" fmla="*/ 44 w 230"/>
                  <a:gd name="T37" fmla="*/ 219 h 654"/>
                  <a:gd name="T38" fmla="*/ 68 w 230"/>
                  <a:gd name="T39" fmla="*/ 314 h 654"/>
                  <a:gd name="T40" fmla="*/ 99 w 230"/>
                  <a:gd name="T41" fmla="*/ 435 h 654"/>
                  <a:gd name="T42" fmla="*/ 123 w 230"/>
                  <a:gd name="T43" fmla="*/ 529 h 654"/>
                  <a:gd name="T44" fmla="*/ 147 w 230"/>
                  <a:gd name="T45" fmla="*/ 618 h 654"/>
                  <a:gd name="T46" fmla="*/ 162 w 230"/>
                  <a:gd name="T47" fmla="*/ 631 h 654"/>
                  <a:gd name="T48" fmla="*/ 182 w 230"/>
                  <a:gd name="T49" fmla="*/ 639 h 654"/>
                  <a:gd name="T50" fmla="*/ 198 w 230"/>
                  <a:gd name="T51" fmla="*/ 633 h 654"/>
                  <a:gd name="T52" fmla="*/ 213 w 230"/>
                  <a:gd name="T53" fmla="*/ 616 h 654"/>
                  <a:gd name="T54" fmla="*/ 188 w 230"/>
                  <a:gd name="T55" fmla="*/ 543 h 654"/>
                  <a:gd name="T56" fmla="*/ 159 w 230"/>
                  <a:gd name="T57" fmla="*/ 454 h 654"/>
                  <a:gd name="T58" fmla="*/ 131 w 230"/>
                  <a:gd name="T59" fmla="*/ 357 h 654"/>
                  <a:gd name="T60" fmla="*/ 102 w 230"/>
                  <a:gd name="T61" fmla="*/ 248 h 654"/>
                  <a:gd name="T62" fmla="*/ 78 w 230"/>
                  <a:gd name="T63" fmla="*/ 135 h 654"/>
                  <a:gd name="T64" fmla="*/ 48 w 230"/>
                  <a:gd name="T65" fmla="*/ 21 h 654"/>
                  <a:gd name="T66" fmla="*/ 62 w 230"/>
                  <a:gd name="T67" fmla="*/ 0 h 65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30"/>
                  <a:gd name="T103" fmla="*/ 0 h 654"/>
                  <a:gd name="T104" fmla="*/ 230 w 230"/>
                  <a:gd name="T105" fmla="*/ 654 h 65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30" h="654">
                    <a:moveTo>
                      <a:pt x="62" y="0"/>
                    </a:moveTo>
                    <a:lnTo>
                      <a:pt x="89" y="113"/>
                    </a:lnTo>
                    <a:lnTo>
                      <a:pt x="111" y="212"/>
                    </a:lnTo>
                    <a:lnTo>
                      <a:pt x="137" y="318"/>
                    </a:lnTo>
                    <a:lnTo>
                      <a:pt x="171" y="429"/>
                    </a:lnTo>
                    <a:lnTo>
                      <a:pt x="207" y="543"/>
                    </a:lnTo>
                    <a:lnTo>
                      <a:pt x="230" y="613"/>
                    </a:lnTo>
                    <a:lnTo>
                      <a:pt x="230" y="628"/>
                    </a:lnTo>
                    <a:lnTo>
                      <a:pt x="216" y="645"/>
                    </a:lnTo>
                    <a:lnTo>
                      <a:pt x="192" y="654"/>
                    </a:lnTo>
                    <a:lnTo>
                      <a:pt x="159" y="654"/>
                    </a:lnTo>
                    <a:lnTo>
                      <a:pt x="140" y="640"/>
                    </a:lnTo>
                    <a:lnTo>
                      <a:pt x="128" y="613"/>
                    </a:lnTo>
                    <a:lnTo>
                      <a:pt x="89" y="459"/>
                    </a:lnTo>
                    <a:lnTo>
                      <a:pt x="59" y="351"/>
                    </a:lnTo>
                    <a:lnTo>
                      <a:pt x="32" y="240"/>
                    </a:lnTo>
                    <a:lnTo>
                      <a:pt x="0" y="120"/>
                    </a:lnTo>
                    <a:lnTo>
                      <a:pt x="15" y="96"/>
                    </a:lnTo>
                    <a:lnTo>
                      <a:pt x="44" y="219"/>
                    </a:lnTo>
                    <a:lnTo>
                      <a:pt x="68" y="314"/>
                    </a:lnTo>
                    <a:lnTo>
                      <a:pt x="99" y="435"/>
                    </a:lnTo>
                    <a:lnTo>
                      <a:pt x="123" y="529"/>
                    </a:lnTo>
                    <a:lnTo>
                      <a:pt x="147" y="618"/>
                    </a:lnTo>
                    <a:lnTo>
                      <a:pt x="162" y="631"/>
                    </a:lnTo>
                    <a:lnTo>
                      <a:pt x="182" y="639"/>
                    </a:lnTo>
                    <a:lnTo>
                      <a:pt x="198" y="633"/>
                    </a:lnTo>
                    <a:lnTo>
                      <a:pt x="213" y="616"/>
                    </a:lnTo>
                    <a:lnTo>
                      <a:pt x="188" y="543"/>
                    </a:lnTo>
                    <a:lnTo>
                      <a:pt x="159" y="454"/>
                    </a:lnTo>
                    <a:lnTo>
                      <a:pt x="131" y="357"/>
                    </a:lnTo>
                    <a:lnTo>
                      <a:pt x="102" y="248"/>
                    </a:lnTo>
                    <a:lnTo>
                      <a:pt x="78" y="135"/>
                    </a:lnTo>
                    <a:lnTo>
                      <a:pt x="48" y="21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075" name="Group 701"/>
            <p:cNvGrpSpPr>
              <a:grpSpLocks/>
            </p:cNvGrpSpPr>
            <p:nvPr/>
          </p:nvGrpSpPr>
          <p:grpSpPr bwMode="auto">
            <a:xfrm>
              <a:off x="1897" y="2471"/>
              <a:ext cx="699" cy="360"/>
              <a:chOff x="1897" y="2471"/>
              <a:chExt cx="699" cy="360"/>
            </a:xfrm>
          </p:grpSpPr>
          <p:sp>
            <p:nvSpPr>
              <p:cNvPr id="2080" name="Freeform 702"/>
              <p:cNvSpPr>
                <a:spLocks/>
              </p:cNvSpPr>
              <p:nvPr/>
            </p:nvSpPr>
            <p:spPr bwMode="auto">
              <a:xfrm>
                <a:off x="1920" y="2479"/>
                <a:ext cx="174" cy="145"/>
              </a:xfrm>
              <a:custGeom>
                <a:avLst/>
                <a:gdLst>
                  <a:gd name="T0" fmla="*/ 169 w 174"/>
                  <a:gd name="T1" fmla="*/ 114 h 145"/>
                  <a:gd name="T2" fmla="*/ 174 w 174"/>
                  <a:gd name="T3" fmla="*/ 60 h 145"/>
                  <a:gd name="T4" fmla="*/ 30 w 174"/>
                  <a:gd name="T5" fmla="*/ 0 h 145"/>
                  <a:gd name="T6" fmla="*/ 28 w 174"/>
                  <a:gd name="T7" fmla="*/ 54 h 145"/>
                  <a:gd name="T8" fmla="*/ 24 w 174"/>
                  <a:gd name="T9" fmla="*/ 54 h 145"/>
                  <a:gd name="T10" fmla="*/ 0 w 174"/>
                  <a:gd name="T11" fmla="*/ 100 h 145"/>
                  <a:gd name="T12" fmla="*/ 112 w 174"/>
                  <a:gd name="T13" fmla="*/ 145 h 145"/>
                  <a:gd name="T14" fmla="*/ 169 w 174"/>
                  <a:gd name="T15" fmla="*/ 114 h 14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4"/>
                  <a:gd name="T25" fmla="*/ 0 h 145"/>
                  <a:gd name="T26" fmla="*/ 174 w 174"/>
                  <a:gd name="T27" fmla="*/ 145 h 14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4" h="145">
                    <a:moveTo>
                      <a:pt x="169" y="114"/>
                    </a:moveTo>
                    <a:lnTo>
                      <a:pt x="174" y="60"/>
                    </a:lnTo>
                    <a:lnTo>
                      <a:pt x="30" y="0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0" y="100"/>
                    </a:lnTo>
                    <a:lnTo>
                      <a:pt x="112" y="145"/>
                    </a:lnTo>
                    <a:lnTo>
                      <a:pt x="169" y="114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81" name="Freeform 703"/>
              <p:cNvSpPr>
                <a:spLocks/>
              </p:cNvSpPr>
              <p:nvPr/>
            </p:nvSpPr>
            <p:spPr bwMode="auto">
              <a:xfrm>
                <a:off x="1897" y="2476"/>
                <a:ext cx="63" cy="106"/>
              </a:xfrm>
              <a:custGeom>
                <a:avLst/>
                <a:gdLst>
                  <a:gd name="T0" fmla="*/ 51 w 63"/>
                  <a:gd name="T1" fmla="*/ 0 h 106"/>
                  <a:gd name="T2" fmla="*/ 44 w 63"/>
                  <a:gd name="T3" fmla="*/ 49 h 106"/>
                  <a:gd name="T4" fmla="*/ 6 w 63"/>
                  <a:gd name="T5" fmla="*/ 31 h 106"/>
                  <a:gd name="T6" fmla="*/ 0 w 63"/>
                  <a:gd name="T7" fmla="*/ 40 h 106"/>
                  <a:gd name="T8" fmla="*/ 36 w 63"/>
                  <a:gd name="T9" fmla="*/ 63 h 106"/>
                  <a:gd name="T10" fmla="*/ 15 w 63"/>
                  <a:gd name="T11" fmla="*/ 106 h 106"/>
                  <a:gd name="T12" fmla="*/ 33 w 63"/>
                  <a:gd name="T13" fmla="*/ 105 h 106"/>
                  <a:gd name="T14" fmla="*/ 56 w 63"/>
                  <a:gd name="T15" fmla="*/ 57 h 106"/>
                  <a:gd name="T16" fmla="*/ 63 w 63"/>
                  <a:gd name="T17" fmla="*/ 9 h 106"/>
                  <a:gd name="T18" fmla="*/ 51 w 63"/>
                  <a:gd name="T19" fmla="*/ 0 h 10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3"/>
                  <a:gd name="T31" fmla="*/ 0 h 106"/>
                  <a:gd name="T32" fmla="*/ 63 w 63"/>
                  <a:gd name="T33" fmla="*/ 106 h 10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3" h="106">
                    <a:moveTo>
                      <a:pt x="51" y="0"/>
                    </a:moveTo>
                    <a:lnTo>
                      <a:pt x="44" y="49"/>
                    </a:lnTo>
                    <a:lnTo>
                      <a:pt x="6" y="31"/>
                    </a:lnTo>
                    <a:lnTo>
                      <a:pt x="0" y="40"/>
                    </a:lnTo>
                    <a:lnTo>
                      <a:pt x="36" y="63"/>
                    </a:lnTo>
                    <a:lnTo>
                      <a:pt x="15" y="106"/>
                    </a:lnTo>
                    <a:lnTo>
                      <a:pt x="33" y="105"/>
                    </a:lnTo>
                    <a:lnTo>
                      <a:pt x="56" y="57"/>
                    </a:lnTo>
                    <a:lnTo>
                      <a:pt x="63" y="9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82" name="Freeform 704"/>
              <p:cNvSpPr>
                <a:spLocks/>
              </p:cNvSpPr>
              <p:nvPr/>
            </p:nvSpPr>
            <p:spPr bwMode="auto">
              <a:xfrm>
                <a:off x="1909" y="2471"/>
                <a:ext cx="687" cy="360"/>
              </a:xfrm>
              <a:custGeom>
                <a:avLst/>
                <a:gdLst>
                  <a:gd name="T0" fmla="*/ 246 w 687"/>
                  <a:gd name="T1" fmla="*/ 140 h 360"/>
                  <a:gd name="T2" fmla="*/ 676 w 687"/>
                  <a:gd name="T3" fmla="*/ 330 h 360"/>
                  <a:gd name="T4" fmla="*/ 687 w 687"/>
                  <a:gd name="T5" fmla="*/ 332 h 360"/>
                  <a:gd name="T6" fmla="*/ 684 w 687"/>
                  <a:gd name="T7" fmla="*/ 347 h 360"/>
                  <a:gd name="T8" fmla="*/ 672 w 687"/>
                  <a:gd name="T9" fmla="*/ 360 h 360"/>
                  <a:gd name="T10" fmla="*/ 658 w 687"/>
                  <a:gd name="T11" fmla="*/ 360 h 360"/>
                  <a:gd name="T12" fmla="*/ 654 w 687"/>
                  <a:gd name="T13" fmla="*/ 353 h 360"/>
                  <a:gd name="T14" fmla="*/ 171 w 687"/>
                  <a:gd name="T15" fmla="*/ 134 h 360"/>
                  <a:gd name="T16" fmla="*/ 129 w 687"/>
                  <a:gd name="T17" fmla="*/ 162 h 360"/>
                  <a:gd name="T18" fmla="*/ 0 w 687"/>
                  <a:gd name="T19" fmla="*/ 110 h 360"/>
                  <a:gd name="T20" fmla="*/ 15 w 687"/>
                  <a:gd name="T21" fmla="*/ 101 h 360"/>
                  <a:gd name="T22" fmla="*/ 123 w 687"/>
                  <a:gd name="T23" fmla="*/ 146 h 360"/>
                  <a:gd name="T24" fmla="*/ 167 w 687"/>
                  <a:gd name="T25" fmla="*/ 120 h 360"/>
                  <a:gd name="T26" fmla="*/ 48 w 687"/>
                  <a:gd name="T27" fmla="*/ 66 h 360"/>
                  <a:gd name="T28" fmla="*/ 174 w 687"/>
                  <a:gd name="T29" fmla="*/ 111 h 360"/>
                  <a:gd name="T30" fmla="*/ 176 w 687"/>
                  <a:gd name="T31" fmla="*/ 72 h 360"/>
                  <a:gd name="T32" fmla="*/ 48 w 687"/>
                  <a:gd name="T33" fmla="*/ 18 h 360"/>
                  <a:gd name="T34" fmla="*/ 39 w 687"/>
                  <a:gd name="T35" fmla="*/ 0 h 360"/>
                  <a:gd name="T36" fmla="*/ 192 w 687"/>
                  <a:gd name="T37" fmla="*/ 65 h 360"/>
                  <a:gd name="T38" fmla="*/ 191 w 687"/>
                  <a:gd name="T39" fmla="*/ 113 h 360"/>
                  <a:gd name="T40" fmla="*/ 246 w 687"/>
                  <a:gd name="T41" fmla="*/ 140 h 36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87"/>
                  <a:gd name="T64" fmla="*/ 0 h 360"/>
                  <a:gd name="T65" fmla="*/ 687 w 687"/>
                  <a:gd name="T66" fmla="*/ 360 h 36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87" h="360">
                    <a:moveTo>
                      <a:pt x="246" y="140"/>
                    </a:moveTo>
                    <a:lnTo>
                      <a:pt x="676" y="330"/>
                    </a:lnTo>
                    <a:lnTo>
                      <a:pt x="687" y="332"/>
                    </a:lnTo>
                    <a:lnTo>
                      <a:pt x="684" y="347"/>
                    </a:lnTo>
                    <a:lnTo>
                      <a:pt x="672" y="360"/>
                    </a:lnTo>
                    <a:lnTo>
                      <a:pt x="658" y="360"/>
                    </a:lnTo>
                    <a:lnTo>
                      <a:pt x="654" y="353"/>
                    </a:lnTo>
                    <a:lnTo>
                      <a:pt x="171" y="134"/>
                    </a:lnTo>
                    <a:lnTo>
                      <a:pt x="129" y="162"/>
                    </a:lnTo>
                    <a:lnTo>
                      <a:pt x="0" y="110"/>
                    </a:lnTo>
                    <a:lnTo>
                      <a:pt x="15" y="101"/>
                    </a:lnTo>
                    <a:lnTo>
                      <a:pt x="123" y="146"/>
                    </a:lnTo>
                    <a:lnTo>
                      <a:pt x="167" y="120"/>
                    </a:lnTo>
                    <a:lnTo>
                      <a:pt x="48" y="66"/>
                    </a:lnTo>
                    <a:lnTo>
                      <a:pt x="174" y="111"/>
                    </a:lnTo>
                    <a:lnTo>
                      <a:pt x="176" y="72"/>
                    </a:lnTo>
                    <a:lnTo>
                      <a:pt x="48" y="18"/>
                    </a:lnTo>
                    <a:lnTo>
                      <a:pt x="39" y="0"/>
                    </a:lnTo>
                    <a:lnTo>
                      <a:pt x="192" y="65"/>
                    </a:lnTo>
                    <a:lnTo>
                      <a:pt x="191" y="113"/>
                    </a:lnTo>
                    <a:lnTo>
                      <a:pt x="246" y="1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076" name="Group 705"/>
            <p:cNvGrpSpPr>
              <a:grpSpLocks/>
            </p:cNvGrpSpPr>
            <p:nvPr/>
          </p:nvGrpSpPr>
          <p:grpSpPr bwMode="auto">
            <a:xfrm>
              <a:off x="2195" y="1968"/>
              <a:ext cx="493" cy="522"/>
              <a:chOff x="2195" y="1968"/>
              <a:chExt cx="493" cy="522"/>
            </a:xfrm>
          </p:grpSpPr>
          <p:sp>
            <p:nvSpPr>
              <p:cNvPr id="2077" name="Freeform 706"/>
              <p:cNvSpPr>
                <a:spLocks/>
              </p:cNvSpPr>
              <p:nvPr/>
            </p:nvSpPr>
            <p:spPr bwMode="auto">
              <a:xfrm>
                <a:off x="2206" y="1976"/>
                <a:ext cx="177" cy="166"/>
              </a:xfrm>
              <a:custGeom>
                <a:avLst/>
                <a:gdLst>
                  <a:gd name="T0" fmla="*/ 150 w 177"/>
                  <a:gd name="T1" fmla="*/ 159 h 166"/>
                  <a:gd name="T2" fmla="*/ 177 w 177"/>
                  <a:gd name="T3" fmla="*/ 112 h 166"/>
                  <a:gd name="T4" fmla="*/ 67 w 177"/>
                  <a:gd name="T5" fmla="*/ 0 h 166"/>
                  <a:gd name="T6" fmla="*/ 44 w 177"/>
                  <a:gd name="T7" fmla="*/ 49 h 166"/>
                  <a:gd name="T8" fmla="*/ 40 w 177"/>
                  <a:gd name="T9" fmla="*/ 47 h 166"/>
                  <a:gd name="T10" fmla="*/ 0 w 177"/>
                  <a:gd name="T11" fmla="*/ 80 h 166"/>
                  <a:gd name="T12" fmla="*/ 86 w 177"/>
                  <a:gd name="T13" fmla="*/ 166 h 166"/>
                  <a:gd name="T14" fmla="*/ 150 w 177"/>
                  <a:gd name="T15" fmla="*/ 159 h 1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7"/>
                  <a:gd name="T25" fmla="*/ 0 h 166"/>
                  <a:gd name="T26" fmla="*/ 177 w 177"/>
                  <a:gd name="T27" fmla="*/ 166 h 1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7" h="166">
                    <a:moveTo>
                      <a:pt x="150" y="159"/>
                    </a:moveTo>
                    <a:lnTo>
                      <a:pt x="177" y="112"/>
                    </a:lnTo>
                    <a:lnTo>
                      <a:pt x="67" y="0"/>
                    </a:lnTo>
                    <a:lnTo>
                      <a:pt x="44" y="49"/>
                    </a:lnTo>
                    <a:lnTo>
                      <a:pt x="40" y="47"/>
                    </a:lnTo>
                    <a:lnTo>
                      <a:pt x="0" y="80"/>
                    </a:lnTo>
                    <a:lnTo>
                      <a:pt x="86" y="166"/>
                    </a:lnTo>
                    <a:lnTo>
                      <a:pt x="150" y="159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78" name="Freeform 707"/>
              <p:cNvSpPr>
                <a:spLocks/>
              </p:cNvSpPr>
              <p:nvPr/>
            </p:nvSpPr>
            <p:spPr bwMode="auto">
              <a:xfrm>
                <a:off x="2198" y="1972"/>
                <a:ext cx="82" cy="90"/>
              </a:xfrm>
              <a:custGeom>
                <a:avLst/>
                <a:gdLst>
                  <a:gd name="T0" fmla="*/ 74 w 82"/>
                  <a:gd name="T1" fmla="*/ 0 h 90"/>
                  <a:gd name="T2" fmla="*/ 48 w 82"/>
                  <a:gd name="T3" fmla="*/ 43 h 90"/>
                  <a:gd name="T4" fmla="*/ 21 w 82"/>
                  <a:gd name="T5" fmla="*/ 11 h 90"/>
                  <a:gd name="T6" fmla="*/ 11 w 82"/>
                  <a:gd name="T7" fmla="*/ 17 h 90"/>
                  <a:gd name="T8" fmla="*/ 36 w 82"/>
                  <a:gd name="T9" fmla="*/ 53 h 90"/>
                  <a:gd name="T10" fmla="*/ 0 w 82"/>
                  <a:gd name="T11" fmla="*/ 84 h 90"/>
                  <a:gd name="T12" fmla="*/ 16 w 82"/>
                  <a:gd name="T13" fmla="*/ 90 h 90"/>
                  <a:gd name="T14" fmla="*/ 56 w 82"/>
                  <a:gd name="T15" fmla="*/ 55 h 90"/>
                  <a:gd name="T16" fmla="*/ 82 w 82"/>
                  <a:gd name="T17" fmla="*/ 13 h 90"/>
                  <a:gd name="T18" fmla="*/ 74 w 82"/>
                  <a:gd name="T19" fmla="*/ 0 h 9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2"/>
                  <a:gd name="T31" fmla="*/ 0 h 90"/>
                  <a:gd name="T32" fmla="*/ 82 w 82"/>
                  <a:gd name="T33" fmla="*/ 90 h 9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2" h="90">
                    <a:moveTo>
                      <a:pt x="74" y="0"/>
                    </a:moveTo>
                    <a:lnTo>
                      <a:pt x="48" y="43"/>
                    </a:lnTo>
                    <a:lnTo>
                      <a:pt x="21" y="11"/>
                    </a:lnTo>
                    <a:lnTo>
                      <a:pt x="11" y="17"/>
                    </a:lnTo>
                    <a:lnTo>
                      <a:pt x="36" y="53"/>
                    </a:lnTo>
                    <a:lnTo>
                      <a:pt x="0" y="84"/>
                    </a:lnTo>
                    <a:lnTo>
                      <a:pt x="16" y="90"/>
                    </a:lnTo>
                    <a:lnTo>
                      <a:pt x="56" y="55"/>
                    </a:lnTo>
                    <a:lnTo>
                      <a:pt x="82" y="13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79" name="Freeform 708"/>
              <p:cNvSpPr>
                <a:spLocks/>
              </p:cNvSpPr>
              <p:nvPr/>
            </p:nvSpPr>
            <p:spPr bwMode="auto">
              <a:xfrm>
                <a:off x="2195" y="1968"/>
                <a:ext cx="493" cy="522"/>
              </a:xfrm>
              <a:custGeom>
                <a:avLst/>
                <a:gdLst>
                  <a:gd name="T0" fmla="*/ 216 w 493"/>
                  <a:gd name="T1" fmla="*/ 210 h 522"/>
                  <a:gd name="T2" fmla="*/ 488 w 493"/>
                  <a:gd name="T3" fmla="*/ 498 h 522"/>
                  <a:gd name="T4" fmla="*/ 493 w 493"/>
                  <a:gd name="T5" fmla="*/ 507 h 522"/>
                  <a:gd name="T6" fmla="*/ 493 w 493"/>
                  <a:gd name="T7" fmla="*/ 515 h 522"/>
                  <a:gd name="T8" fmla="*/ 485 w 493"/>
                  <a:gd name="T9" fmla="*/ 522 h 522"/>
                  <a:gd name="T10" fmla="*/ 473 w 493"/>
                  <a:gd name="T11" fmla="*/ 521 h 522"/>
                  <a:gd name="T12" fmla="*/ 461 w 493"/>
                  <a:gd name="T13" fmla="*/ 515 h 522"/>
                  <a:gd name="T14" fmla="*/ 148 w 493"/>
                  <a:gd name="T15" fmla="*/ 175 h 522"/>
                  <a:gd name="T16" fmla="*/ 99 w 493"/>
                  <a:gd name="T17" fmla="*/ 184 h 522"/>
                  <a:gd name="T18" fmla="*/ 0 w 493"/>
                  <a:gd name="T19" fmla="*/ 86 h 522"/>
                  <a:gd name="T20" fmla="*/ 17 w 493"/>
                  <a:gd name="T21" fmla="*/ 83 h 522"/>
                  <a:gd name="T22" fmla="*/ 99 w 493"/>
                  <a:gd name="T23" fmla="*/ 167 h 522"/>
                  <a:gd name="T24" fmla="*/ 150 w 493"/>
                  <a:gd name="T25" fmla="*/ 160 h 522"/>
                  <a:gd name="T26" fmla="*/ 62 w 493"/>
                  <a:gd name="T27" fmla="*/ 64 h 522"/>
                  <a:gd name="T28" fmla="*/ 160 w 493"/>
                  <a:gd name="T29" fmla="*/ 155 h 522"/>
                  <a:gd name="T30" fmla="*/ 178 w 493"/>
                  <a:gd name="T31" fmla="*/ 120 h 522"/>
                  <a:gd name="T32" fmla="*/ 80 w 493"/>
                  <a:gd name="T33" fmla="*/ 20 h 522"/>
                  <a:gd name="T34" fmla="*/ 79 w 493"/>
                  <a:gd name="T35" fmla="*/ 0 h 522"/>
                  <a:gd name="T36" fmla="*/ 195 w 493"/>
                  <a:gd name="T37" fmla="*/ 119 h 522"/>
                  <a:gd name="T38" fmla="*/ 176 w 493"/>
                  <a:gd name="T39" fmla="*/ 163 h 522"/>
                  <a:gd name="T40" fmla="*/ 216 w 493"/>
                  <a:gd name="T41" fmla="*/ 210 h 52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93"/>
                  <a:gd name="T64" fmla="*/ 0 h 522"/>
                  <a:gd name="T65" fmla="*/ 493 w 493"/>
                  <a:gd name="T66" fmla="*/ 522 h 52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93" h="522">
                    <a:moveTo>
                      <a:pt x="216" y="210"/>
                    </a:moveTo>
                    <a:lnTo>
                      <a:pt x="488" y="498"/>
                    </a:lnTo>
                    <a:lnTo>
                      <a:pt x="493" y="507"/>
                    </a:lnTo>
                    <a:lnTo>
                      <a:pt x="493" y="515"/>
                    </a:lnTo>
                    <a:lnTo>
                      <a:pt x="485" y="522"/>
                    </a:lnTo>
                    <a:lnTo>
                      <a:pt x="473" y="521"/>
                    </a:lnTo>
                    <a:lnTo>
                      <a:pt x="461" y="515"/>
                    </a:lnTo>
                    <a:lnTo>
                      <a:pt x="148" y="175"/>
                    </a:lnTo>
                    <a:lnTo>
                      <a:pt x="99" y="184"/>
                    </a:lnTo>
                    <a:lnTo>
                      <a:pt x="0" y="86"/>
                    </a:lnTo>
                    <a:lnTo>
                      <a:pt x="17" y="83"/>
                    </a:lnTo>
                    <a:lnTo>
                      <a:pt x="99" y="167"/>
                    </a:lnTo>
                    <a:lnTo>
                      <a:pt x="150" y="160"/>
                    </a:lnTo>
                    <a:lnTo>
                      <a:pt x="62" y="64"/>
                    </a:lnTo>
                    <a:lnTo>
                      <a:pt x="160" y="155"/>
                    </a:lnTo>
                    <a:lnTo>
                      <a:pt x="178" y="120"/>
                    </a:lnTo>
                    <a:lnTo>
                      <a:pt x="80" y="20"/>
                    </a:lnTo>
                    <a:lnTo>
                      <a:pt x="79" y="0"/>
                    </a:lnTo>
                    <a:lnTo>
                      <a:pt x="195" y="119"/>
                    </a:lnTo>
                    <a:lnTo>
                      <a:pt x="176" y="163"/>
                    </a:lnTo>
                    <a:lnTo>
                      <a:pt x="216" y="2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pic>
        <p:nvPicPr>
          <p:cNvPr id="2067" name="Picture 35" descr="C:\Program Files\Microsoft Office\Media\CntCD1\Animated\j0283590.gif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825" y="2438400"/>
            <a:ext cx="12192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0" name="Tekstvak 77"/>
          <p:cNvSpPr txBox="1">
            <a:spLocks noChangeArrowheads="1"/>
          </p:cNvSpPr>
          <p:nvPr/>
        </p:nvSpPr>
        <p:spPr bwMode="auto">
          <a:xfrm>
            <a:off x="8250238" y="2203450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?</a:t>
            </a:r>
          </a:p>
        </p:txBody>
      </p:sp>
      <p:sp>
        <p:nvSpPr>
          <p:cNvPr id="74" name="Rectangle 718"/>
          <p:cNvSpPr txBox="1">
            <a:spLocks noChangeArrowheads="1"/>
          </p:cNvSpPr>
          <p:nvPr/>
        </p:nvSpPr>
        <p:spPr bwMode="auto">
          <a:xfrm>
            <a:off x="0" y="0"/>
            <a:ext cx="9144000" cy="56673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>
            <a:lvl1pPr defTabSz="785813"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defTabSz="785813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defTabSz="785813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defTabSz="785813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defTabSz="785813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sz="3200" b="1" dirty="0" smtClean="0">
                <a:solidFill>
                  <a:srgbClr val="000090"/>
                </a:solidFill>
                <a:latin typeface="Arial" charset="0"/>
              </a:rPr>
              <a:t>¿La </a:t>
            </a:r>
            <a:r>
              <a:rPr lang="es-MX" sz="3200" b="1" dirty="0" smtClean="0">
                <a:solidFill>
                  <a:srgbClr val="000090"/>
                </a:solidFill>
                <a:latin typeface="Arial" charset="0"/>
              </a:rPr>
              <a:t>balanza?</a:t>
            </a:r>
            <a:endParaRPr lang="es-MX" sz="3200" b="1" dirty="0">
              <a:solidFill>
                <a:srgbClr val="000090"/>
              </a:solidFill>
              <a:latin typeface="Arial" charset="0"/>
            </a:endParaRPr>
          </a:p>
        </p:txBody>
      </p:sp>
      <p:pic>
        <p:nvPicPr>
          <p:cNvPr id="2" name="Picture 35" descr="C:\Program Files\Microsoft Office\Media\CntCD1\Animated\j0283590.gif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437313" y="1292225"/>
            <a:ext cx="12192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9" name="Rechte verbindingslijn met pijl 78"/>
          <p:cNvCxnSpPr/>
          <p:nvPr/>
        </p:nvCxnSpPr>
        <p:spPr>
          <a:xfrm rot="16200000" flipV="1">
            <a:off x="1331913" y="1568450"/>
            <a:ext cx="1781175" cy="1323975"/>
          </a:xfrm>
          <a:prstGeom prst="straightConnector1">
            <a:avLst/>
          </a:prstGeom>
          <a:ln w="76200">
            <a:solidFill>
              <a:srgbClr val="00E2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2" name="Picture 75" descr="C:\Users\bob\AppData\Local\Microsoft\Windows\Temporary Internet Files\Content.IE5\A7MPV1ZY\MCj03115120000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1439863"/>
            <a:ext cx="630237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ijdelijke aanduiding voor dianummer 7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876EFBA-6BF7-4D48-A7EE-5459B5459E4D}" type="slidenum">
              <a:rPr lang="nl-NL">
                <a:latin typeface="Arial" charset="0"/>
              </a:rPr>
              <a:pPr eaLnBrk="1" hangingPunct="1"/>
              <a:t>21</a:t>
            </a:fld>
            <a:endParaRPr lang="nl-NL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21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0" y="712788"/>
            <a:ext cx="8739188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s-CO" sz="3000" dirty="0">
              <a:solidFill>
                <a:schemeClr val="tx2"/>
              </a:solidFill>
            </a:endParaRPr>
          </a:p>
        </p:txBody>
      </p:sp>
      <p:sp>
        <p:nvSpPr>
          <p:cNvPr id="9" name="Vijfhoek 8"/>
          <p:cNvSpPr/>
          <p:nvPr/>
        </p:nvSpPr>
        <p:spPr>
          <a:xfrm>
            <a:off x="1317344" y="4256152"/>
            <a:ext cx="2633428" cy="13415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sp>
        <p:nvSpPr>
          <p:cNvPr id="10" name="Vijfhoek 9"/>
          <p:cNvSpPr/>
          <p:nvPr/>
        </p:nvSpPr>
        <p:spPr>
          <a:xfrm>
            <a:off x="5090767" y="4303105"/>
            <a:ext cx="2732389" cy="1325981"/>
          </a:xfrm>
          <a:prstGeom prst="homePlate">
            <a:avLst/>
          </a:prstGeom>
          <a:solidFill>
            <a:srgbClr val="DA82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78861" name="Picture 13" descr="C:\Program Files\Microsoft Office\Media\CntCD1\ClipArt7\j03009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1697038"/>
            <a:ext cx="9810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3" name="Picture 17" descr="C:\Users\bob\AppData\Local\Microsoft\Windows\Temporary Internet Files\Content.IE5\X0YGPFAY\MCj0198326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48" y="4383323"/>
            <a:ext cx="1514162" cy="11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4" name="Picture 1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0850" y="2688089"/>
            <a:ext cx="7397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5" name="Picture 20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45" y="2632075"/>
            <a:ext cx="8874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6" name="Picture 21" descr="C:\Program Files\Microsoft Office\Media\CntCD1\ClipArt4\j0240361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75" y="833492"/>
            <a:ext cx="18256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Rechte verbindingslijn 18"/>
          <p:cNvCxnSpPr/>
          <p:nvPr/>
        </p:nvCxnSpPr>
        <p:spPr>
          <a:xfrm rot="5400000">
            <a:off x="2271312" y="3893747"/>
            <a:ext cx="725487" cy="15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rot="5400000">
            <a:off x="6327828" y="3889375"/>
            <a:ext cx="725488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rot="5400000">
            <a:off x="3972719" y="2012156"/>
            <a:ext cx="123825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 flipV="1">
            <a:off x="2633848" y="2602865"/>
            <a:ext cx="4123229" cy="156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rot="10800000">
            <a:off x="3825875" y="2044700"/>
            <a:ext cx="765175" cy="47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80" name="Tijdelijke aanduiding voor dianummer 3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858A6289-254C-8B4F-B8B8-5D7E99255AC5}" type="slidenum">
              <a:rPr lang="nl-NL" sz="1400">
                <a:latin typeface="Arial" charset="0"/>
              </a:rPr>
              <a:pPr eaLnBrk="1" hangingPunct="1"/>
              <a:t>22</a:t>
            </a:fld>
            <a:endParaRPr lang="nl-NL" sz="1400" dirty="0">
              <a:latin typeface="Arial" charset="0"/>
            </a:endParaRPr>
          </a:p>
        </p:txBody>
      </p:sp>
      <p:sp>
        <p:nvSpPr>
          <p:cNvPr id="32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705597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Relaciones de la persona “X”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pic>
        <p:nvPicPr>
          <p:cNvPr id="7" name="Picture 6" descr="MH900056110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755" y="4296296"/>
            <a:ext cx="1270073" cy="1270073"/>
          </a:xfrm>
          <a:prstGeom prst="rect">
            <a:avLst/>
          </a:prstGeom>
        </p:spPr>
      </p:pic>
      <p:sp>
        <p:nvSpPr>
          <p:cNvPr id="11" name="Line Callout 2 10"/>
          <p:cNvSpPr/>
          <p:nvPr/>
        </p:nvSpPr>
        <p:spPr>
          <a:xfrm>
            <a:off x="517363" y="846715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60714"/>
              <a:gd name="adj6" fmla="val 19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director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8" name="Line Callout 2 37"/>
          <p:cNvSpPr/>
          <p:nvPr/>
        </p:nvSpPr>
        <p:spPr>
          <a:xfrm>
            <a:off x="0" y="230054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15000"/>
              <a:gd name="adj6" fmla="val 14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A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9" name="Line Callout 2 38"/>
          <p:cNvSpPr/>
          <p:nvPr/>
        </p:nvSpPr>
        <p:spPr>
          <a:xfrm>
            <a:off x="6498458" y="1246378"/>
            <a:ext cx="1724544" cy="548797"/>
          </a:xfrm>
          <a:prstGeom prst="borderCallout2">
            <a:avLst>
              <a:gd name="adj1" fmla="val 108858"/>
              <a:gd name="adj2" fmla="val 50145"/>
              <a:gd name="adj3" fmla="val 100619"/>
              <a:gd name="adj4" fmla="val 50098"/>
              <a:gd name="adj5" fmla="val 274362"/>
              <a:gd name="adj6" fmla="val 23778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0" name="Line Callout 2 39"/>
          <p:cNvSpPr/>
          <p:nvPr/>
        </p:nvSpPr>
        <p:spPr>
          <a:xfrm>
            <a:off x="591375" y="591820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A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1" name="Line Callout 2 40"/>
          <p:cNvSpPr/>
          <p:nvPr/>
        </p:nvSpPr>
        <p:spPr>
          <a:xfrm>
            <a:off x="4882679" y="5976528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B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2" name="Line Callout 2 41"/>
          <p:cNvSpPr/>
          <p:nvPr/>
        </p:nvSpPr>
        <p:spPr>
          <a:xfrm>
            <a:off x="3451635" y="3620142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60714"/>
              <a:gd name="adj6" fmla="val 149696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lider del equipo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3" name="Line Callout 2 42"/>
          <p:cNvSpPr/>
          <p:nvPr/>
        </p:nvSpPr>
        <p:spPr>
          <a:xfrm>
            <a:off x="7276985" y="3651502"/>
            <a:ext cx="1724544" cy="548797"/>
          </a:xfrm>
          <a:prstGeom prst="borderCallout2">
            <a:avLst>
              <a:gd name="adj1" fmla="val 106606"/>
              <a:gd name="adj2" fmla="val 47122"/>
              <a:gd name="adj3" fmla="val 106607"/>
              <a:gd name="adj4" fmla="val 46969"/>
              <a:gd name="adj5" fmla="val 229285"/>
              <a:gd name="adj6" fmla="val -19395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Persona</a:t>
            </a:r>
          </a:p>
          <a:p>
            <a:pPr algn="ctr"/>
            <a:r>
              <a:rPr lang="es-MX" dirty="0" smtClean="0">
                <a:solidFill>
                  <a:srgbClr val="000090"/>
                </a:solidFill>
              </a:rPr>
              <a:t>“X”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 rot="19241519">
            <a:off x="5004654" y="357556"/>
            <a:ext cx="974776" cy="5655885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93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n-US" sz="3200" b="1" dirty="0">
                <a:solidFill>
                  <a:srgbClr val="222268"/>
                </a:solidFill>
                <a:latin typeface="Arial" charset="0"/>
              </a:rPr>
              <a:t> ¿</a:t>
            </a:r>
            <a:r>
              <a:rPr lang="es-CO" sz="3200" b="1" dirty="0">
                <a:solidFill>
                  <a:srgbClr val="222268"/>
                </a:solidFill>
                <a:latin typeface="Arial" charset="0"/>
              </a:rPr>
              <a:t>De la visión a los resultados</a:t>
            </a:r>
            <a:r>
              <a:rPr lang="en-US" sz="3200" b="1" dirty="0">
                <a:solidFill>
                  <a:srgbClr val="222268"/>
                </a:solidFill>
                <a:latin typeface="Arial" charset="0"/>
              </a:rPr>
              <a:t>?</a:t>
            </a:r>
          </a:p>
        </p:txBody>
      </p:sp>
      <p:sp>
        <p:nvSpPr>
          <p:cNvPr id="7" name="Draaiende pijl 6"/>
          <p:cNvSpPr/>
          <p:nvPr/>
        </p:nvSpPr>
        <p:spPr>
          <a:xfrm flipH="1">
            <a:off x="500063" y="4030663"/>
            <a:ext cx="1000125" cy="1000125"/>
          </a:xfrm>
          <a:prstGeom prst="circularArrow">
            <a:avLst>
              <a:gd name="adj1" fmla="val 9274"/>
              <a:gd name="adj2" fmla="val 2228129"/>
              <a:gd name="adj3" fmla="val 20638247"/>
              <a:gd name="adj4" fmla="val 15750832"/>
              <a:gd name="adj5" fmla="val 16601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" name="Draaiende pijl 7"/>
          <p:cNvSpPr/>
          <p:nvPr/>
        </p:nvSpPr>
        <p:spPr>
          <a:xfrm flipH="1">
            <a:off x="642938" y="2738438"/>
            <a:ext cx="1000125" cy="1000125"/>
          </a:xfrm>
          <a:prstGeom prst="circularArrow">
            <a:avLst>
              <a:gd name="adj1" fmla="val 9274"/>
              <a:gd name="adj2" fmla="val 2228129"/>
              <a:gd name="adj3" fmla="val 20638247"/>
              <a:gd name="adj4" fmla="val 15750832"/>
              <a:gd name="adj5" fmla="val 16601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9" name="Draaiende pijl 8"/>
          <p:cNvSpPr/>
          <p:nvPr/>
        </p:nvSpPr>
        <p:spPr>
          <a:xfrm flipH="1">
            <a:off x="4429125" y="4030663"/>
            <a:ext cx="1000125" cy="1000125"/>
          </a:xfrm>
          <a:prstGeom prst="circularArrow">
            <a:avLst>
              <a:gd name="adj1" fmla="val 9274"/>
              <a:gd name="adj2" fmla="val 2228129"/>
              <a:gd name="adj3" fmla="val 20638247"/>
              <a:gd name="adj4" fmla="val 15750832"/>
              <a:gd name="adj5" fmla="val 16601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0" name="Draaiende pijl 9"/>
          <p:cNvSpPr/>
          <p:nvPr/>
        </p:nvSpPr>
        <p:spPr>
          <a:xfrm flipH="1">
            <a:off x="4357688" y="5316538"/>
            <a:ext cx="1000125" cy="1000125"/>
          </a:xfrm>
          <a:prstGeom prst="circularArrow">
            <a:avLst>
              <a:gd name="adj1" fmla="val 9274"/>
              <a:gd name="adj2" fmla="val 2228129"/>
              <a:gd name="adj3" fmla="val 20638247"/>
              <a:gd name="adj4" fmla="val 15750832"/>
              <a:gd name="adj5" fmla="val 16601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PIJL-OMLAAG 10"/>
          <p:cNvSpPr/>
          <p:nvPr/>
        </p:nvSpPr>
        <p:spPr>
          <a:xfrm>
            <a:off x="2171700" y="1347788"/>
            <a:ext cx="165100" cy="10001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sp>
        <p:nvSpPr>
          <p:cNvPr id="12" name="Wolk 11"/>
          <p:cNvSpPr>
            <a:spLocks noChangeArrowheads="1"/>
          </p:cNvSpPr>
          <p:nvPr/>
        </p:nvSpPr>
        <p:spPr bwMode="auto">
          <a:xfrm>
            <a:off x="1301750" y="673100"/>
            <a:ext cx="1912938" cy="642938"/>
          </a:xfrm>
          <a:custGeom>
            <a:avLst/>
            <a:gdLst>
              <a:gd name="T0" fmla="*/ 1911344 w 43200"/>
              <a:gd name="T1" fmla="*/ 321469 h 43200"/>
              <a:gd name="T2" fmla="*/ 956469 w 43200"/>
              <a:gd name="T3" fmla="*/ 642253 h 43200"/>
              <a:gd name="T4" fmla="*/ 5934 w 43200"/>
              <a:gd name="T5" fmla="*/ 321469 h 43200"/>
              <a:gd name="T6" fmla="*/ 956469 w 43200"/>
              <a:gd name="T7" fmla="*/ 36761 h 432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954 w 43200"/>
              <a:gd name="T13" fmla="*/ 6524 h 43200"/>
              <a:gd name="T14" fmla="*/ 34174 w 43200"/>
              <a:gd name="T15" fmla="*/ 34674 h 43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0" h="43200">
                <a:moveTo>
                  <a:pt x="3900" y="14370"/>
                </a:moveTo>
                <a:lnTo>
                  <a:pt x="3899" y="14370"/>
                </a:lnTo>
                <a:cubicBezTo>
                  <a:pt x="3858" y="13959"/>
                  <a:pt x="3838" y="13545"/>
                  <a:pt x="3838" y="13131"/>
                </a:cubicBezTo>
                <a:cubicBezTo>
                  <a:pt x="3838" y="8055"/>
                  <a:pt x="6861" y="3941"/>
                  <a:pt x="10591" y="3941"/>
                </a:cubicBezTo>
                <a:cubicBezTo>
                  <a:pt x="11791" y="3941"/>
                  <a:pt x="12969" y="4376"/>
                  <a:pt x="14005" y="5201"/>
                </a:cubicBezTo>
                <a:lnTo>
                  <a:pt x="14005" y="5202"/>
                </a:lnTo>
                <a:cubicBezTo>
                  <a:pt x="14930" y="2828"/>
                  <a:pt x="16742" y="1343"/>
                  <a:pt x="18715" y="1343"/>
                </a:cubicBezTo>
                <a:cubicBezTo>
                  <a:pt x="20114" y="1343"/>
                  <a:pt x="21458" y="2093"/>
                  <a:pt x="22456" y="3431"/>
                </a:cubicBezTo>
                <a:lnTo>
                  <a:pt x="22456" y="3432"/>
                </a:lnTo>
                <a:cubicBezTo>
                  <a:pt x="23194" y="1415"/>
                  <a:pt x="24707" y="140"/>
                  <a:pt x="26362" y="140"/>
                </a:cubicBezTo>
                <a:cubicBezTo>
                  <a:pt x="27723" y="140"/>
                  <a:pt x="29007" y="1006"/>
                  <a:pt x="29832" y="2481"/>
                </a:cubicBezTo>
                <a:lnTo>
                  <a:pt x="29832" y="2480"/>
                </a:lnTo>
                <a:cubicBezTo>
                  <a:pt x="30755" y="1002"/>
                  <a:pt x="32110" y="149"/>
                  <a:pt x="33538" y="149"/>
                </a:cubicBezTo>
                <a:cubicBezTo>
                  <a:pt x="35888" y="149"/>
                  <a:pt x="37901" y="2435"/>
                  <a:pt x="38318" y="5575"/>
                </a:cubicBezTo>
                <a:lnTo>
                  <a:pt x="38317" y="5576"/>
                </a:lnTo>
                <a:cubicBezTo>
                  <a:pt x="40639" y="6438"/>
                  <a:pt x="42250" y="9313"/>
                  <a:pt x="42250" y="12594"/>
                </a:cubicBezTo>
                <a:cubicBezTo>
                  <a:pt x="42250" y="13579"/>
                  <a:pt x="42103" y="14554"/>
                  <a:pt x="41818" y="15460"/>
                </a:cubicBezTo>
                <a:lnTo>
                  <a:pt x="41818" y="15459"/>
                </a:lnTo>
                <a:cubicBezTo>
                  <a:pt x="42727" y="17070"/>
                  <a:pt x="43220" y="19044"/>
                  <a:pt x="43220" y="21076"/>
                </a:cubicBezTo>
                <a:cubicBezTo>
                  <a:pt x="43220" y="25663"/>
                  <a:pt x="40741" y="29553"/>
                  <a:pt x="37404" y="30203"/>
                </a:cubicBezTo>
                <a:lnTo>
                  <a:pt x="37403" y="30202"/>
                </a:lnTo>
                <a:cubicBezTo>
                  <a:pt x="37378" y="34523"/>
                  <a:pt x="34795" y="38006"/>
                  <a:pt x="31619" y="38006"/>
                </a:cubicBezTo>
                <a:cubicBezTo>
                  <a:pt x="30535" y="38006"/>
                  <a:pt x="29474" y="37593"/>
                  <a:pt x="28555" y="36813"/>
                </a:cubicBezTo>
                <a:lnTo>
                  <a:pt x="28556" y="36813"/>
                </a:lnTo>
                <a:cubicBezTo>
                  <a:pt x="27694" y="40699"/>
                  <a:pt x="25069" y="43357"/>
                  <a:pt x="22094" y="43357"/>
                </a:cubicBezTo>
                <a:cubicBezTo>
                  <a:pt x="19839" y="43357"/>
                  <a:pt x="17733" y="41821"/>
                  <a:pt x="16480" y="39263"/>
                </a:cubicBezTo>
                <a:lnTo>
                  <a:pt x="16480" y="39264"/>
                </a:lnTo>
                <a:cubicBezTo>
                  <a:pt x="15279" y="40250"/>
                  <a:pt x="13904" y="40770"/>
                  <a:pt x="12503" y="40770"/>
                </a:cubicBezTo>
                <a:cubicBezTo>
                  <a:pt x="9735" y="40770"/>
                  <a:pt x="7180" y="38748"/>
                  <a:pt x="5804" y="35469"/>
                </a:cubicBezTo>
                <a:lnTo>
                  <a:pt x="5803" y="35469"/>
                </a:lnTo>
                <a:cubicBezTo>
                  <a:pt x="5635" y="35496"/>
                  <a:pt x="5465" y="35509"/>
                  <a:pt x="5296" y="35509"/>
                </a:cubicBezTo>
                <a:cubicBezTo>
                  <a:pt x="2888" y="35510"/>
                  <a:pt x="936" y="32860"/>
                  <a:pt x="936" y="29592"/>
                </a:cubicBezTo>
                <a:cubicBezTo>
                  <a:pt x="936" y="28090"/>
                  <a:pt x="1356" y="26644"/>
                  <a:pt x="2112" y="25547"/>
                </a:cubicBezTo>
                <a:lnTo>
                  <a:pt x="2113" y="25547"/>
                </a:lnTo>
                <a:cubicBezTo>
                  <a:pt x="781" y="24481"/>
                  <a:pt x="-36" y="22528"/>
                  <a:pt x="-36" y="20418"/>
                </a:cubicBezTo>
                <a:cubicBezTo>
                  <a:pt x="-36" y="17370"/>
                  <a:pt x="1647" y="14817"/>
                  <a:pt x="3863" y="14504"/>
                </a:cubicBezTo>
                <a:close/>
              </a:path>
              <a:path w="43200" h="43200" fill="none">
                <a:moveTo>
                  <a:pt x="4693" y="26177"/>
                </a:moveTo>
                <a:lnTo>
                  <a:pt x="4693" y="26177"/>
                </a:lnTo>
                <a:cubicBezTo>
                  <a:pt x="4580" y="26189"/>
                  <a:pt x="4468" y="26194"/>
                  <a:pt x="4356" y="26194"/>
                </a:cubicBezTo>
                <a:cubicBezTo>
                  <a:pt x="3584" y="26194"/>
                  <a:pt x="2826" y="25913"/>
                  <a:pt x="2160" y="25379"/>
                </a:cubicBezTo>
                <a:moveTo>
                  <a:pt x="6928" y="34899"/>
                </a:moveTo>
                <a:lnTo>
                  <a:pt x="6927" y="34898"/>
                </a:lnTo>
                <a:cubicBezTo>
                  <a:pt x="6572" y="35091"/>
                  <a:pt x="6200" y="35219"/>
                  <a:pt x="5820" y="35280"/>
                </a:cubicBezTo>
                <a:moveTo>
                  <a:pt x="16478" y="39090"/>
                </a:moveTo>
                <a:lnTo>
                  <a:pt x="16477" y="39090"/>
                </a:lnTo>
                <a:cubicBezTo>
                  <a:pt x="16210" y="38544"/>
                  <a:pt x="15986" y="37960"/>
                  <a:pt x="15809" y="37350"/>
                </a:cubicBezTo>
                <a:moveTo>
                  <a:pt x="28827" y="34751"/>
                </a:moveTo>
                <a:lnTo>
                  <a:pt x="28826" y="34750"/>
                </a:lnTo>
                <a:cubicBezTo>
                  <a:pt x="28787" y="35398"/>
                  <a:pt x="28698" y="36038"/>
                  <a:pt x="28560" y="36660"/>
                </a:cubicBezTo>
                <a:moveTo>
                  <a:pt x="34129" y="22954"/>
                </a:moveTo>
                <a:lnTo>
                  <a:pt x="34128" y="22954"/>
                </a:lnTo>
                <a:cubicBezTo>
                  <a:pt x="36118" y="24271"/>
                  <a:pt x="37381" y="27017"/>
                  <a:pt x="37381" y="30027"/>
                </a:cubicBezTo>
                <a:cubicBezTo>
                  <a:pt x="37381" y="30048"/>
                  <a:pt x="37380" y="30069"/>
                  <a:pt x="37380" y="30090"/>
                </a:cubicBezTo>
                <a:moveTo>
                  <a:pt x="41798" y="15354"/>
                </a:moveTo>
                <a:lnTo>
                  <a:pt x="41798" y="15354"/>
                </a:ln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lnTo>
                  <a:pt x="38324" y="5425"/>
                </a:lnTo>
                <a:cubicBezTo>
                  <a:pt x="38375" y="5811"/>
                  <a:pt x="38401" y="6202"/>
                  <a:pt x="38401" y="6595"/>
                </a:cubicBezTo>
                <a:cubicBezTo>
                  <a:pt x="38401" y="6626"/>
                  <a:pt x="38400" y="6658"/>
                  <a:pt x="38400" y="6690"/>
                </a:cubicBezTo>
                <a:moveTo>
                  <a:pt x="29078" y="3952"/>
                </a:moveTo>
                <a:lnTo>
                  <a:pt x="29078" y="3952"/>
                </a:lnTo>
                <a:cubicBezTo>
                  <a:pt x="29266" y="3369"/>
                  <a:pt x="29516" y="2826"/>
                  <a:pt x="29820" y="2340"/>
                </a:cubicBezTo>
                <a:moveTo>
                  <a:pt x="22141" y="4720"/>
                </a:moveTo>
                <a:lnTo>
                  <a:pt x="22140" y="4719"/>
                </a:lnTo>
                <a:cubicBezTo>
                  <a:pt x="22217" y="4238"/>
                  <a:pt x="22338" y="3771"/>
                  <a:pt x="22500" y="3330"/>
                </a:cubicBezTo>
                <a:moveTo>
                  <a:pt x="14000" y="5192"/>
                </a:moveTo>
                <a:lnTo>
                  <a:pt x="14000" y="5191"/>
                </a:lnTo>
                <a:cubicBezTo>
                  <a:pt x="14471" y="5568"/>
                  <a:pt x="14908" y="6020"/>
                  <a:pt x="15299" y="6540"/>
                </a:cubicBezTo>
                <a:moveTo>
                  <a:pt x="4127" y="15789"/>
                </a:moveTo>
                <a:lnTo>
                  <a:pt x="4127" y="15788"/>
                </a:lnTo>
                <a:cubicBezTo>
                  <a:pt x="4024" y="15324"/>
                  <a:pt x="3948" y="14850"/>
                  <a:pt x="3900" y="14369"/>
                </a:cubicBezTo>
              </a:path>
            </a:pathLst>
          </a:custGeom>
          <a:solidFill>
            <a:srgbClr val="62FC24"/>
          </a:solidFill>
          <a:ln>
            <a:noFill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s-CO" sz="24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Visi</a:t>
            </a:r>
            <a:r>
              <a:rPr lang="es-CO" sz="2400" b="1" dirty="0">
                <a:solidFill>
                  <a:srgbClr val="262673"/>
                </a:solidFill>
                <a:latin typeface="Arial" charset="0"/>
                <a:cs typeface="Arial" charset="0"/>
              </a:rPr>
              <a:t>ó</a:t>
            </a:r>
            <a:r>
              <a:rPr lang="es-CO" sz="24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n</a:t>
            </a:r>
          </a:p>
        </p:txBody>
      </p:sp>
      <p:sp>
        <p:nvSpPr>
          <p:cNvPr id="13" name="Afgeronde rechthoek 12"/>
          <p:cNvSpPr>
            <a:spLocks noChangeArrowheads="1"/>
          </p:cNvSpPr>
          <p:nvPr/>
        </p:nvSpPr>
        <p:spPr bwMode="auto">
          <a:xfrm>
            <a:off x="1146175" y="1530350"/>
            <a:ext cx="2211388" cy="5000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CACE1"/>
              </a:gs>
              <a:gs pos="35001">
                <a:srgbClr val="C5C5E9"/>
              </a:gs>
              <a:gs pos="100000">
                <a:srgbClr val="E9E9F7"/>
              </a:gs>
            </a:gsLst>
            <a:lin ang="162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CO" sz="20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+mn-ea"/>
                <a:cs typeface="+mn-cs"/>
              </a:rPr>
              <a:t>Comunicar</a:t>
            </a:r>
          </a:p>
        </p:txBody>
      </p:sp>
      <p:sp>
        <p:nvSpPr>
          <p:cNvPr id="14" name="Draaiende pijl 13"/>
          <p:cNvSpPr/>
          <p:nvPr/>
        </p:nvSpPr>
        <p:spPr>
          <a:xfrm rot="5400000" flipH="1">
            <a:off x="2775744" y="2802731"/>
            <a:ext cx="1670050" cy="1214438"/>
          </a:xfrm>
          <a:prstGeom prst="circularArrow">
            <a:avLst>
              <a:gd name="adj1" fmla="val 7283"/>
              <a:gd name="adj2" fmla="val 1142319"/>
              <a:gd name="adj3" fmla="val 20612646"/>
              <a:gd name="adj4" fmla="val 10578782"/>
              <a:gd name="adj5" fmla="val 1196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5" name="Draaiende pijl 14"/>
          <p:cNvSpPr/>
          <p:nvPr/>
        </p:nvSpPr>
        <p:spPr>
          <a:xfrm rot="5400000" flipV="1">
            <a:off x="86519" y="2759869"/>
            <a:ext cx="1612900" cy="1214438"/>
          </a:xfrm>
          <a:prstGeom prst="circularArrow">
            <a:avLst>
              <a:gd name="adj1" fmla="val 7283"/>
              <a:gd name="adj2" fmla="val 1142319"/>
              <a:gd name="adj3" fmla="val 20612646"/>
              <a:gd name="adj4" fmla="val 10800000"/>
              <a:gd name="adj5" fmla="val 1196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6" name="Ovaal 15"/>
          <p:cNvSpPr>
            <a:spLocks noChangeArrowheads="1"/>
          </p:cNvSpPr>
          <p:nvPr/>
        </p:nvSpPr>
        <p:spPr bwMode="auto">
          <a:xfrm>
            <a:off x="719138" y="2332038"/>
            <a:ext cx="2909887" cy="787400"/>
          </a:xfrm>
          <a:prstGeom prst="ellipse">
            <a:avLst/>
          </a:prstGeom>
          <a:solidFill>
            <a:srgbClr val="00FFFF"/>
          </a:solidFill>
          <a:ln w="9525">
            <a:solidFill>
              <a:srgbClr val="D5E8EA"/>
            </a:solidFill>
            <a:round/>
            <a:headEnd/>
            <a:tailEnd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CO" sz="2000" b="1" dirty="0">
                <a:solidFill>
                  <a:srgbClr val="262673"/>
                </a:solidFill>
                <a:latin typeface="Arial" charset="0"/>
                <a:cs typeface="Arial" charset="0"/>
              </a:rPr>
              <a:t>¿Comprender</a:t>
            </a:r>
            <a:r>
              <a:rPr lang="es-CO" sz="20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?</a:t>
            </a:r>
          </a:p>
        </p:txBody>
      </p:sp>
      <p:sp>
        <p:nvSpPr>
          <p:cNvPr id="17" name="Ovaal 16"/>
          <p:cNvSpPr>
            <a:spLocks noChangeArrowheads="1"/>
          </p:cNvSpPr>
          <p:nvPr/>
        </p:nvSpPr>
        <p:spPr bwMode="auto">
          <a:xfrm>
            <a:off x="4643438" y="4959350"/>
            <a:ext cx="1985962" cy="787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D5E8EA"/>
            </a:solidFill>
            <a:round/>
            <a:headEnd/>
            <a:tailEnd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CO" sz="20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¿Querer?</a:t>
            </a:r>
          </a:p>
        </p:txBody>
      </p:sp>
      <p:sp>
        <p:nvSpPr>
          <p:cNvPr id="18" name="Draaiende pijl 17"/>
          <p:cNvSpPr/>
          <p:nvPr/>
        </p:nvSpPr>
        <p:spPr>
          <a:xfrm rot="5400000" flipH="1">
            <a:off x="5772944" y="4074319"/>
            <a:ext cx="1670050" cy="1214438"/>
          </a:xfrm>
          <a:prstGeom prst="circularArrow">
            <a:avLst>
              <a:gd name="adj1" fmla="val 7283"/>
              <a:gd name="adj2" fmla="val 1142319"/>
              <a:gd name="adj3" fmla="val 20612646"/>
              <a:gd name="adj4" fmla="val 10578782"/>
              <a:gd name="adj5" fmla="val 1196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9" name="Draaiende pijl 18"/>
          <p:cNvSpPr/>
          <p:nvPr/>
        </p:nvSpPr>
        <p:spPr>
          <a:xfrm rot="5400000" flipV="1">
            <a:off x="3884613" y="4032250"/>
            <a:ext cx="1611312" cy="1214438"/>
          </a:xfrm>
          <a:prstGeom prst="circularArrow">
            <a:avLst>
              <a:gd name="adj1" fmla="val 7283"/>
              <a:gd name="adj2" fmla="val 1142319"/>
              <a:gd name="adj3" fmla="val 20612646"/>
              <a:gd name="adj4" fmla="val 10800000"/>
              <a:gd name="adj5" fmla="val 1196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0" name="Ovaal 19"/>
          <p:cNvSpPr>
            <a:spLocks noChangeArrowheads="1"/>
          </p:cNvSpPr>
          <p:nvPr/>
        </p:nvSpPr>
        <p:spPr bwMode="auto">
          <a:xfrm>
            <a:off x="4629150" y="3603625"/>
            <a:ext cx="1987550" cy="787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D5E8EA"/>
            </a:solidFill>
            <a:round/>
            <a:headEnd/>
            <a:tailEnd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CO" sz="2000" b="1" dirty="0">
                <a:solidFill>
                  <a:srgbClr val="262673"/>
                </a:solidFill>
                <a:latin typeface="Arial" charset="0"/>
                <a:cs typeface="Arial" charset="0"/>
              </a:rPr>
              <a:t>¿Poder</a:t>
            </a:r>
            <a:r>
              <a:rPr lang="es-CO" sz="20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?</a:t>
            </a:r>
          </a:p>
        </p:txBody>
      </p:sp>
      <p:sp>
        <p:nvSpPr>
          <p:cNvPr id="21" name="Gebogen pijl 20"/>
          <p:cNvSpPr/>
          <p:nvPr/>
        </p:nvSpPr>
        <p:spPr>
          <a:xfrm flipV="1">
            <a:off x="2209800" y="4530725"/>
            <a:ext cx="2012950" cy="714375"/>
          </a:xfrm>
          <a:prstGeom prst="bentArrow">
            <a:avLst>
              <a:gd name="adj1" fmla="val 14083"/>
              <a:gd name="adj2" fmla="val 25000"/>
              <a:gd name="adj3" fmla="val 2500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3" name="Afgeronde rechthoek 22"/>
          <p:cNvSpPr>
            <a:spLocks noChangeArrowheads="1"/>
          </p:cNvSpPr>
          <p:nvPr/>
        </p:nvSpPr>
        <p:spPr bwMode="auto">
          <a:xfrm>
            <a:off x="2017713" y="6316663"/>
            <a:ext cx="2252662" cy="5000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CACE1"/>
              </a:gs>
              <a:gs pos="35001">
                <a:srgbClr val="C5C5E9"/>
              </a:gs>
              <a:gs pos="100000">
                <a:srgbClr val="E9E9F7"/>
              </a:gs>
            </a:gsLst>
            <a:lin ang="16200000" scaled="1"/>
          </a:gradFill>
          <a:ln w="38100">
            <a:solidFill>
              <a:srgbClr val="CCCC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161645"/>
                </a:solidFill>
                <a:latin typeface="Arial" charset="0"/>
                <a:cs typeface="Arial" charset="0"/>
              </a:rPr>
              <a:t>¡</a:t>
            </a:r>
            <a:r>
              <a:rPr lang="es-CO" sz="2000" b="1" dirty="0">
                <a:solidFill>
                  <a:srgbClr val="161645"/>
                </a:solidFill>
                <a:latin typeface="Arial" charset="0"/>
                <a:cs typeface="Arial" charset="0"/>
              </a:rPr>
              <a:t>Recompensar</a:t>
            </a:r>
            <a:r>
              <a:rPr lang="en-US" sz="2000" b="1" dirty="0">
                <a:solidFill>
                  <a:srgbClr val="161645"/>
                </a:solidFill>
                <a:latin typeface="Comic Sans MS" charset="0"/>
                <a:cs typeface="Arial" charset="0"/>
              </a:rPr>
              <a:t>!</a:t>
            </a:r>
          </a:p>
        </p:txBody>
      </p:sp>
      <p:sp>
        <p:nvSpPr>
          <p:cNvPr id="24" name="Gebogen pijl 23"/>
          <p:cNvSpPr/>
          <p:nvPr/>
        </p:nvSpPr>
        <p:spPr>
          <a:xfrm flipH="1" flipV="1">
            <a:off x="4286250" y="6245225"/>
            <a:ext cx="3214688" cy="642938"/>
          </a:xfrm>
          <a:prstGeom prst="bentArrow">
            <a:avLst>
              <a:gd name="adj1" fmla="val 16206"/>
              <a:gd name="adj2" fmla="val 38646"/>
              <a:gd name="adj3" fmla="val 25000"/>
              <a:gd name="adj4" fmla="val 49209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Explosie 2 24"/>
          <p:cNvSpPr/>
          <p:nvPr/>
        </p:nvSpPr>
        <p:spPr>
          <a:xfrm>
            <a:off x="6605588" y="4816475"/>
            <a:ext cx="2538412" cy="1928813"/>
          </a:xfrm>
          <a:prstGeom prst="irregularSeal2">
            <a:avLst/>
          </a:prstGeom>
          <a:solidFill>
            <a:srgbClr val="62FC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2000" b="1" dirty="0">
                <a:solidFill>
                  <a:srgbClr val="161645"/>
                </a:solidFill>
                <a:latin typeface="Comic Sans MS" charset="0"/>
                <a:ea typeface="ＭＳ Ｐゴシック" charset="0"/>
                <a:cs typeface="Arial" charset="0"/>
              </a:rPr>
              <a:t>¡Hecho</a:t>
            </a:r>
            <a:r>
              <a:rPr lang="en-US" sz="2000" b="1" dirty="0">
                <a:solidFill>
                  <a:srgbClr val="161645"/>
                </a:solidFill>
                <a:latin typeface="Comic Sans MS" charset="0"/>
                <a:ea typeface="ＭＳ Ｐゴシック" charset="0"/>
                <a:cs typeface="Arial" charset="0"/>
              </a:rPr>
              <a:t>!</a:t>
            </a:r>
          </a:p>
        </p:txBody>
      </p:sp>
      <p:sp>
        <p:nvSpPr>
          <p:cNvPr id="29" name="Ovaal 28"/>
          <p:cNvSpPr>
            <a:spLocks noChangeArrowheads="1"/>
          </p:cNvSpPr>
          <p:nvPr/>
        </p:nvSpPr>
        <p:spPr bwMode="auto">
          <a:xfrm>
            <a:off x="846138" y="3751263"/>
            <a:ext cx="2782887" cy="787400"/>
          </a:xfrm>
          <a:prstGeom prst="ellipse">
            <a:avLst/>
          </a:prstGeom>
          <a:solidFill>
            <a:srgbClr val="00FFFF"/>
          </a:solidFill>
          <a:ln w="9525">
            <a:solidFill>
              <a:srgbClr val="D5E8EA"/>
            </a:solidFill>
            <a:round/>
            <a:headEnd/>
            <a:tailEnd/>
          </a:ln>
          <a:effectLst>
            <a:outerShdw blurRad="63500" dist="38100" dir="18900000" algn="b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s-CO" sz="2000" b="1" dirty="0">
                <a:solidFill>
                  <a:srgbClr val="262673"/>
                </a:solidFill>
                <a:latin typeface="Arial" charset="0"/>
                <a:cs typeface="Arial" charset="0"/>
              </a:rPr>
              <a:t>¿Aceptar</a:t>
            </a:r>
            <a:r>
              <a:rPr lang="es-CO" sz="2000" b="1" dirty="0">
                <a:solidFill>
                  <a:srgbClr val="262673"/>
                </a:solidFill>
                <a:latin typeface="Comic Sans MS" charset="0"/>
                <a:cs typeface="Arial" charset="0"/>
              </a:rPr>
              <a:t>?</a:t>
            </a:r>
          </a:p>
        </p:txBody>
      </p:sp>
      <p:pic>
        <p:nvPicPr>
          <p:cNvPr id="56342" name="Picture 31" descr="C:\Program Files\Microsoft Office\Media\CntCD1\ClipArt6\j029554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3195638"/>
            <a:ext cx="5810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3" name="Picture 31" descr="C:\Program Files\Microsoft Office\Media\CntCD1\ClipArt6\j029554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4624388"/>
            <a:ext cx="5810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4" name="Picture 31" descr="C:\Program Files\Microsoft Office\Media\CntCD1\ClipArt6\j029554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038" y="4498975"/>
            <a:ext cx="5810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5" name="Picture 31" descr="C:\Program Files\Microsoft Office\Media\CntCD1\ClipArt6\j029554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038" y="5827713"/>
            <a:ext cx="5810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Gebogen pijl 21"/>
          <p:cNvSpPr/>
          <p:nvPr/>
        </p:nvSpPr>
        <p:spPr>
          <a:xfrm flipV="1">
            <a:off x="5643563" y="5745163"/>
            <a:ext cx="1214437" cy="642937"/>
          </a:xfrm>
          <a:prstGeom prst="bentArrow">
            <a:avLst>
              <a:gd name="adj1" fmla="val 16206"/>
              <a:gd name="adj2" fmla="val 38646"/>
              <a:gd name="adj3" fmla="val 25000"/>
              <a:gd name="adj4" fmla="val 4920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425450" y="5534025"/>
            <a:ext cx="1211263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600" b="1" dirty="0">
                <a:latin typeface="+mj-lt"/>
                <a:ea typeface="+mn-ea"/>
                <a:cs typeface="Arial" pitchFamily="34" charset="0"/>
              </a:rPr>
              <a:t>La gente </a:t>
            </a:r>
            <a:br>
              <a:rPr lang="es-CO" sz="1600" b="1" dirty="0">
                <a:latin typeface="+mj-lt"/>
                <a:ea typeface="+mn-ea"/>
                <a:cs typeface="Arial" pitchFamily="34" charset="0"/>
              </a:rPr>
            </a:br>
            <a:r>
              <a:rPr lang="es-CO" sz="1600" b="1" dirty="0">
                <a:latin typeface="+mj-lt"/>
                <a:ea typeface="+mn-ea"/>
                <a:cs typeface="Arial" pitchFamily="34" charset="0"/>
              </a:rPr>
              <a:t>abandona</a:t>
            </a:r>
          </a:p>
          <a:p>
            <a:pPr>
              <a:defRPr/>
            </a:pPr>
            <a:r>
              <a:rPr lang="es-CO" sz="1600" b="1" dirty="0">
                <a:latin typeface="+mj-lt"/>
                <a:ea typeface="+mn-ea"/>
                <a:cs typeface="Arial" pitchFamily="34" charset="0"/>
              </a:rPr>
              <a:t>el proces</a:t>
            </a:r>
            <a:r>
              <a:rPr lang="nl-NL" sz="1600" b="1" dirty="0">
                <a:latin typeface="+mj-lt"/>
                <a:ea typeface="+mn-ea"/>
                <a:cs typeface="Arial" pitchFamily="34" charset="0"/>
              </a:rPr>
              <a:t>o</a:t>
            </a:r>
          </a:p>
        </p:txBody>
      </p:sp>
      <p:cxnSp>
        <p:nvCxnSpPr>
          <p:cNvPr id="34" name="Rechte verbindingslijn met pijl 33"/>
          <p:cNvCxnSpPr/>
          <p:nvPr/>
        </p:nvCxnSpPr>
        <p:spPr>
          <a:xfrm rot="16200000" flipH="1">
            <a:off x="819944" y="5312569"/>
            <a:ext cx="425450" cy="204788"/>
          </a:xfrm>
          <a:prstGeom prst="straightConnector1">
            <a:avLst/>
          </a:prstGeom>
          <a:ln w="762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50" name="Tijdelijke aanduiding voor dianummer 3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5B1775B3-A66B-6143-99C6-02C9CFB6C71D}" type="slidenum">
              <a:rPr lang="nl-NL" sz="1400">
                <a:latin typeface="Arial" charset="0"/>
              </a:rPr>
              <a:pPr eaLnBrk="1" hangingPunct="1"/>
              <a:t>23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846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n-US" sz="3200" b="1" dirty="0">
                <a:solidFill>
                  <a:srgbClr val="2D2D8A"/>
                </a:solidFill>
                <a:latin typeface="Arial" charset="0"/>
              </a:rPr>
              <a:t>El </a:t>
            </a:r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plan y la realización de la comunicación</a:t>
            </a:r>
          </a:p>
        </p:txBody>
      </p:sp>
      <p:graphicFrame>
        <p:nvGraphicFramePr>
          <p:cNvPr id="8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847137"/>
              </p:ext>
            </p:extLst>
          </p:nvPr>
        </p:nvGraphicFramePr>
        <p:xfrm>
          <a:off x="38687" y="1599048"/>
          <a:ext cx="8980618" cy="4071440"/>
        </p:xfrm>
        <a:graphic>
          <a:graphicData uri="http://schemas.openxmlformats.org/drawingml/2006/table">
            <a:tbl>
              <a:tblPr/>
              <a:tblGrid>
                <a:gridCol w="8074393"/>
                <a:gridCol w="906225"/>
              </a:tblGrid>
              <a:tr h="414404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¿Se han considerado los siguientes aspectos? </a:t>
                      </a: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Sí/No</a:t>
                      </a: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4404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¿Se han identificado a los receptores?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404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efectos esperamos de la comunicación?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404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se </a:t>
                      </a:r>
                      <a:r>
                        <a:rPr kumimoji="0" lang="es-C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podrían </a:t>
                      </a: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medir los efectos de la comunicación?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404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¿El modo de comunicación es adecuado?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9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</a:t>
                      </a:r>
                      <a:r>
                        <a:rPr kumimoji="0" lang="es-E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Cuál es el momento más adecuado para la comunicación?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404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¿Los resultados de la comunicación son los esperados? 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9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¿Si no, por qué no?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9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 riesgos tiene el plan de comunicación?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9"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¿Quién comunica y a quién?</a:t>
                      </a: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8581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84406" marR="84406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9367" name="Picture 153" descr="C:\Users\bob\AppData\Local\Microsoft\Windows\Temporary Internet Files\Content.IE5\A7MPV1ZY\MCj0433947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9513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68" name="Tijdelijke aanduiding voor dianummer 10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0CB142F1-FC3E-6D4F-B4FA-0BB0AD248B91}" type="slidenum">
              <a:rPr lang="nl-NL" sz="1400">
                <a:latin typeface="Arial" charset="0"/>
              </a:rPr>
              <a:pPr eaLnBrk="1" hangingPunct="1"/>
              <a:t>24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047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02177FDF-6BCE-9942-93FA-D84145DF1308}" type="slidenum">
              <a:rPr lang="nl-NL" sz="1400">
                <a:latin typeface="Arial" charset="0"/>
              </a:rPr>
              <a:pPr eaLnBrk="1" hangingPunct="1"/>
              <a:t>25</a:t>
            </a:fld>
            <a:endParaRPr lang="nl-NL" sz="1400" dirty="0">
              <a:latin typeface="Arial" charset="0"/>
            </a:endParaRPr>
          </a:p>
        </p:txBody>
      </p:sp>
      <p:sp>
        <p:nvSpPr>
          <p:cNvPr id="93187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8325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ISO 9004 Autoevaluación - Comunicación</a:t>
            </a:r>
          </a:p>
        </p:txBody>
      </p:sp>
      <p:sp>
        <p:nvSpPr>
          <p:cNvPr id="93188" name="Tekstvak 18"/>
          <p:cNvSpPr txBox="1">
            <a:spLocks noChangeArrowheads="1"/>
          </p:cNvSpPr>
          <p:nvPr/>
        </p:nvSpPr>
        <p:spPr bwMode="auto">
          <a:xfrm>
            <a:off x="696913" y="5258660"/>
            <a:ext cx="8447087" cy="830263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68288" indent="-268288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MX" b="1" dirty="0">
                <a:solidFill>
                  <a:srgbClr val="0070C0"/>
                </a:solidFill>
                <a:latin typeface="Arial" charset="0"/>
              </a:rPr>
              <a:t>La comunicación se lleva a cabo de una manera reactiva.</a:t>
            </a:r>
          </a:p>
        </p:txBody>
      </p:sp>
      <p:sp>
        <p:nvSpPr>
          <p:cNvPr id="93189" name="Tekstvak 19"/>
          <p:cNvSpPr txBox="1">
            <a:spLocks noChangeArrowheads="1"/>
          </p:cNvSpPr>
          <p:nvPr/>
        </p:nvSpPr>
        <p:spPr bwMode="auto">
          <a:xfrm>
            <a:off x="688975" y="3381233"/>
            <a:ext cx="8455025" cy="830262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68288" indent="-268288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MX" b="1" dirty="0">
                <a:solidFill>
                  <a:srgbClr val="0070C0"/>
                </a:solidFill>
                <a:latin typeface="Arial" charset="0"/>
              </a:rPr>
              <a:t>Un proceso de comunicación Interna y externa está definido e implementado.</a:t>
            </a:r>
          </a:p>
        </p:txBody>
      </p:sp>
      <p:sp>
        <p:nvSpPr>
          <p:cNvPr id="93190" name="Tekstvak 21"/>
          <p:cNvSpPr txBox="1">
            <a:spLocks noChangeArrowheads="1"/>
          </p:cNvSpPr>
          <p:nvPr/>
        </p:nvSpPr>
        <p:spPr bwMode="auto">
          <a:xfrm>
            <a:off x="738188" y="1446665"/>
            <a:ext cx="8405812" cy="120015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68288" indent="-268288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MX" b="1" dirty="0">
                <a:solidFill>
                  <a:srgbClr val="0070C0"/>
                </a:solidFill>
                <a:latin typeface="Arial" charset="0"/>
              </a:rPr>
              <a:t>Los sistemas </a:t>
            </a:r>
            <a:r>
              <a:rPr lang="es-MX" b="1" dirty="0" smtClean="0">
                <a:solidFill>
                  <a:srgbClr val="0070C0"/>
                </a:solidFill>
                <a:latin typeface="Arial" charset="0"/>
              </a:rPr>
              <a:t>eficaces </a:t>
            </a:r>
            <a:r>
              <a:rPr lang="es-MX" b="1" dirty="0">
                <a:solidFill>
                  <a:srgbClr val="0070C0"/>
                </a:solidFill>
                <a:latin typeface="Arial" charset="0"/>
              </a:rPr>
              <a:t>están en el lugar para comunicar cambios en la estrategia y en los planes para la gente relevante dentro de la organización.</a:t>
            </a:r>
          </a:p>
        </p:txBody>
      </p:sp>
      <p:sp>
        <p:nvSpPr>
          <p:cNvPr id="24" name="PIJL-OMHOOG 23"/>
          <p:cNvSpPr/>
          <p:nvPr/>
        </p:nvSpPr>
        <p:spPr>
          <a:xfrm>
            <a:off x="193675" y="788988"/>
            <a:ext cx="411163" cy="5675312"/>
          </a:xfrm>
          <a:prstGeom prst="upArrow">
            <a:avLst>
              <a:gd name="adj1" fmla="val 57693"/>
              <a:gd name="adj2" fmla="val 50000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179388" y="5422900"/>
            <a:ext cx="441325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3200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6" name="Ovaal 25"/>
          <p:cNvSpPr/>
          <p:nvPr/>
        </p:nvSpPr>
        <p:spPr>
          <a:xfrm>
            <a:off x="179388" y="1744663"/>
            <a:ext cx="441325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32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7" name="Ovaal 26"/>
          <p:cNvSpPr/>
          <p:nvPr/>
        </p:nvSpPr>
        <p:spPr>
          <a:xfrm>
            <a:off x="179388" y="3489325"/>
            <a:ext cx="441325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32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2308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9F2239D9-CE49-7E44-84D0-DAFC4A416078}" type="slidenum">
              <a:rPr lang="nl-NL" sz="1400">
                <a:latin typeface="Arial" charset="0"/>
              </a:rPr>
              <a:pPr eaLnBrk="1" hangingPunct="1"/>
              <a:t>26</a:t>
            </a:fld>
            <a:endParaRPr lang="nl-NL" sz="1400" dirty="0">
              <a:latin typeface="Arial" charset="0"/>
            </a:endParaRPr>
          </a:p>
        </p:txBody>
      </p:sp>
      <p:sp>
        <p:nvSpPr>
          <p:cNvPr id="95235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8325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ISO 9004 Autoevaluación - Comunicación</a:t>
            </a:r>
          </a:p>
        </p:txBody>
      </p:sp>
      <p:sp>
        <p:nvSpPr>
          <p:cNvPr id="95236" name="Tekstvak 18"/>
          <p:cNvSpPr txBox="1">
            <a:spLocks noChangeArrowheads="1"/>
          </p:cNvSpPr>
          <p:nvPr/>
        </p:nvSpPr>
        <p:spPr bwMode="auto">
          <a:xfrm>
            <a:off x="696913" y="5060950"/>
            <a:ext cx="8447087" cy="120015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68288" indent="-268288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MX" b="1" dirty="0">
                <a:solidFill>
                  <a:srgbClr val="0070C0"/>
                </a:solidFill>
                <a:latin typeface="Arial" charset="0"/>
              </a:rPr>
              <a:t>Los cambios en la política son comunicados a las partes interesadas relevantes y a todos los niveles de la organización. </a:t>
            </a:r>
          </a:p>
        </p:txBody>
      </p:sp>
      <p:sp>
        <p:nvSpPr>
          <p:cNvPr id="95237" name="Tekstvak 21"/>
          <p:cNvSpPr txBox="1">
            <a:spLocks noChangeArrowheads="1"/>
          </p:cNvSpPr>
          <p:nvPr/>
        </p:nvSpPr>
        <p:spPr bwMode="auto">
          <a:xfrm>
            <a:off x="738188" y="977900"/>
            <a:ext cx="8405812" cy="1570038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68288" indent="-268288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MX" b="1" dirty="0">
                <a:solidFill>
                  <a:srgbClr val="0070C0"/>
                </a:solidFill>
                <a:latin typeface="Arial" charset="0"/>
              </a:rPr>
              <a:t>La eficacia de los procesos de comunicación es revisada periódicamente.</a:t>
            </a:r>
          </a:p>
          <a:p>
            <a:pPr eaLnBrk="1" hangingPunct="1">
              <a:buFont typeface="Arial" charset="0"/>
              <a:buChar char="•"/>
            </a:pPr>
            <a:r>
              <a:rPr lang="es-MX" b="1" dirty="0">
                <a:solidFill>
                  <a:srgbClr val="0070C0"/>
                </a:solidFill>
                <a:latin typeface="Arial" charset="0"/>
              </a:rPr>
              <a:t>Hay evidencia de que los procesos de comunicación conocen las necesidades de las partes interesadas.</a:t>
            </a:r>
          </a:p>
        </p:txBody>
      </p:sp>
      <p:sp>
        <p:nvSpPr>
          <p:cNvPr id="24" name="PIJL-OMHOOG 23"/>
          <p:cNvSpPr/>
          <p:nvPr/>
        </p:nvSpPr>
        <p:spPr>
          <a:xfrm>
            <a:off x="193675" y="788988"/>
            <a:ext cx="411163" cy="5675312"/>
          </a:xfrm>
          <a:prstGeom prst="upArrow">
            <a:avLst>
              <a:gd name="adj1" fmla="val 57693"/>
              <a:gd name="adj2" fmla="val 50000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179388" y="5218113"/>
            <a:ext cx="441325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32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6" name="Ovaal 25"/>
          <p:cNvSpPr/>
          <p:nvPr/>
        </p:nvSpPr>
        <p:spPr>
          <a:xfrm>
            <a:off x="179388" y="1366838"/>
            <a:ext cx="441325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32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9860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Las decisiones  - ¿cómo las hacemos? </a:t>
            </a:r>
            <a:endParaRPr lang="es-CO" sz="3200" b="1" dirty="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9368" name="Tijdelijke aanduiding voor dianummer 10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0CB142F1-FC3E-6D4F-B4FA-0BB0AD248B91}" type="slidenum">
              <a:rPr lang="nl-NL" sz="1400">
                <a:latin typeface="Arial" charset="0"/>
              </a:rPr>
              <a:pPr eaLnBrk="1" hangingPunct="1"/>
              <a:t>27</a:t>
            </a:fld>
            <a:endParaRPr lang="nl-NL" sz="1400" dirty="0">
              <a:latin typeface="Arial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0843" y="4547168"/>
            <a:ext cx="5910481" cy="9878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rgbClr val="0000FF"/>
                </a:solidFill>
              </a:rPr>
              <a:t>1. La dirección toma las decisiones y las comunica a los empleados.  </a:t>
            </a:r>
            <a:endParaRPr lang="es-MX" sz="2000" b="1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71448" y="3304056"/>
            <a:ext cx="5910481" cy="9878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rgbClr val="0000FF"/>
                </a:solidFill>
              </a:rPr>
              <a:t>2. La dirección busca las sugerencias de los empleados y después toma la decisiones.  </a:t>
            </a:r>
            <a:endParaRPr lang="es-MX" sz="2000" b="1" dirty="0">
              <a:solidFill>
                <a:srgbClr val="0000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35277" y="2067140"/>
            <a:ext cx="5910481" cy="9878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rgbClr val="0000FF"/>
                </a:solidFill>
              </a:rPr>
              <a:t>3. La dirección usa el diálogo con los empleados en la preparación de la decisiones.  </a:t>
            </a:r>
            <a:endParaRPr lang="es-MX" sz="2000" b="1" dirty="0">
              <a:solidFill>
                <a:srgbClr val="0000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24527" y="776989"/>
            <a:ext cx="5910481" cy="9878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rgbClr val="0000FF"/>
                </a:solidFill>
              </a:rPr>
              <a:t>4. La dirección y los empleados colaboran en </a:t>
            </a:r>
            <a:br>
              <a:rPr lang="es-MX" sz="2000" b="1" dirty="0" smtClean="0">
                <a:solidFill>
                  <a:srgbClr val="0000FF"/>
                </a:solidFill>
              </a:rPr>
            </a:br>
            <a:r>
              <a:rPr lang="es-MX" sz="2000" b="1" dirty="0" smtClean="0">
                <a:solidFill>
                  <a:srgbClr val="0000FF"/>
                </a:solidFill>
              </a:rPr>
              <a:t>el proceso de decisiones.  </a:t>
            </a:r>
            <a:endParaRPr lang="es-MX" sz="2000" b="1" dirty="0">
              <a:solidFill>
                <a:srgbClr val="0000FF"/>
              </a:solidFill>
            </a:endParaRPr>
          </a:p>
        </p:txBody>
      </p:sp>
      <p:sp>
        <p:nvSpPr>
          <p:cNvPr id="3" name="Left Arrow 2"/>
          <p:cNvSpPr/>
          <p:nvPr/>
        </p:nvSpPr>
        <p:spPr>
          <a:xfrm rot="7353248">
            <a:off x="-421576" y="2197566"/>
            <a:ext cx="3237478" cy="486570"/>
          </a:xfrm>
          <a:prstGeom prst="leftArrow">
            <a:avLst/>
          </a:prstGeom>
          <a:solidFill>
            <a:srgbClr val="66FF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TextBox 3"/>
          <p:cNvSpPr txBox="1"/>
          <p:nvPr/>
        </p:nvSpPr>
        <p:spPr>
          <a:xfrm>
            <a:off x="329231" y="5989725"/>
            <a:ext cx="890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solidFill>
                  <a:srgbClr val="FF0000"/>
                </a:solidFill>
                <a:latin typeface="+mn-lt"/>
              </a:rPr>
              <a:t>Este proceso no es conveniente para todas las situaciones. </a:t>
            </a:r>
            <a:endParaRPr lang="es-MX" sz="24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796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jdelijke aanduiding voor inhoud 2"/>
          <p:cNvSpPr>
            <a:spLocks noGrp="1"/>
          </p:cNvSpPr>
          <p:nvPr>
            <p:ph idx="1"/>
          </p:nvPr>
        </p:nvSpPr>
        <p:spPr>
          <a:xfrm>
            <a:off x="50708" y="844449"/>
            <a:ext cx="9010162" cy="5503648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s-MX" sz="2800" dirty="0" smtClean="0">
                <a:solidFill>
                  <a:srgbClr val="000090"/>
                </a:solidFill>
                <a:latin typeface="Arial" charset="0"/>
              </a:rPr>
              <a:t>Definiciones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s-MX" sz="2800" dirty="0" smtClean="0">
                <a:solidFill>
                  <a:srgbClr val="000090"/>
                </a:solidFill>
                <a:latin typeface="Arial" charset="0"/>
              </a:rPr>
              <a:t>La gestión de la competencia e involucramento de la gente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s-MX" sz="2800" dirty="0" smtClean="0">
                <a:solidFill>
                  <a:srgbClr val="000090"/>
                </a:solidFill>
                <a:latin typeface="Arial" charset="0"/>
              </a:rPr>
              <a:t>La responabilidad de la dirección para la competencia y el involucramento de la gente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s-MX" sz="2800" dirty="0" smtClean="0">
                <a:solidFill>
                  <a:srgbClr val="000090"/>
                </a:solidFill>
                <a:latin typeface="Arial" charset="0"/>
              </a:rPr>
              <a:t>La gestión de los recursos para la competencia y el involucramento de la gente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s-MX" sz="2800" dirty="0" smtClean="0">
                <a:solidFill>
                  <a:srgbClr val="000090"/>
                </a:solidFill>
                <a:latin typeface="Arial" charset="0"/>
              </a:rPr>
              <a:t>La realización del producto para la competencia y el involucramento de la gente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s-MX" sz="2800" dirty="0" smtClean="0">
                <a:solidFill>
                  <a:srgbClr val="000090"/>
                </a:solidFill>
                <a:latin typeface="Arial" charset="0"/>
              </a:rPr>
              <a:t>Medición, análisis y mejora consideraciones para la competencia y el involucramento de la gente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rgbClr val="000090"/>
                </a:solidFill>
                <a:latin typeface="Arial" charset="0"/>
              </a:rPr>
              <a:t>Anexos (incluyendo auto-evaluación de la competencia)    </a:t>
            </a:r>
          </a:p>
          <a:p>
            <a:pPr marL="0" indent="0">
              <a:buNone/>
            </a:pPr>
            <a:endParaRPr lang="es-MX" sz="2800" dirty="0" smtClean="0">
              <a:solidFill>
                <a:srgbClr val="000090"/>
              </a:solidFill>
              <a:latin typeface="Arial" charset="0"/>
            </a:endParaRPr>
          </a:p>
          <a:p>
            <a:pPr marL="0" indent="0">
              <a:buNone/>
            </a:pPr>
            <a:endParaRPr lang="es-MX" sz="2800" dirty="0" smtClean="0">
              <a:solidFill>
                <a:srgbClr val="000090"/>
              </a:solidFill>
              <a:latin typeface="Arial" charset="0"/>
            </a:endParaRPr>
          </a:p>
          <a:p>
            <a:pPr marL="0" indent="0">
              <a:buNone/>
            </a:pPr>
            <a:endParaRPr lang="es-MX" sz="2800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117763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D8D6D04D-BB9C-3C40-ABA1-2AB669A68700}" type="slidenum">
              <a:rPr lang="nl-NL" sz="1400">
                <a:latin typeface="Arial" charset="0"/>
              </a:rPr>
              <a:pPr eaLnBrk="1" hangingPunct="1"/>
              <a:t>28</a:t>
            </a:fld>
            <a:endParaRPr lang="nl-NL" sz="1400" dirty="0">
              <a:latin typeface="Arial" charset="0"/>
            </a:endParaRPr>
          </a:p>
        </p:txBody>
      </p:sp>
      <p:sp>
        <p:nvSpPr>
          <p:cNvPr id="117764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8325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>
                <a:solidFill>
                  <a:srgbClr val="2D2D8A"/>
                </a:solidFill>
                <a:latin typeface="Arial" charset="0"/>
              </a:rPr>
              <a:t>ISO </a:t>
            </a:r>
            <a:r>
              <a:rPr lang="es-CO" sz="3200" b="1" dirty="0" smtClean="0">
                <a:solidFill>
                  <a:srgbClr val="2D2D8A"/>
                </a:solidFill>
                <a:latin typeface="Arial" charset="0"/>
              </a:rPr>
              <a:t>10018:  Participación  y competencia</a:t>
            </a:r>
            <a:endParaRPr lang="es-CO" sz="3200" b="1" dirty="0">
              <a:solidFill>
                <a:srgbClr val="2D2D8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58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5ED668A2-9C67-4446-8626-DF0FC6940634}" type="slidenum">
              <a:rPr lang="nl-NL"/>
              <a:pPr/>
              <a:t>29</a:t>
            </a:fld>
            <a:endParaRPr lang="nl-NL" dirty="0"/>
          </a:p>
        </p:txBody>
      </p:sp>
      <p:sp>
        <p:nvSpPr>
          <p:cNvPr id="8195" name="Freeform 3"/>
          <p:cNvSpPr>
            <a:spLocks/>
          </p:cNvSpPr>
          <p:nvPr/>
        </p:nvSpPr>
        <p:spPr bwMode="auto">
          <a:xfrm>
            <a:off x="4023804" y="3019426"/>
            <a:ext cx="1056543" cy="1306513"/>
          </a:xfrm>
          <a:custGeom>
            <a:avLst/>
            <a:gdLst/>
            <a:ahLst/>
            <a:cxnLst>
              <a:cxn ang="0">
                <a:pos x="390" y="78"/>
              </a:cxn>
              <a:cxn ang="0">
                <a:pos x="432" y="264"/>
              </a:cxn>
              <a:cxn ang="0">
                <a:pos x="468" y="348"/>
              </a:cxn>
              <a:cxn ang="0">
                <a:pos x="720" y="522"/>
              </a:cxn>
              <a:cxn ang="0">
                <a:pos x="648" y="774"/>
              </a:cxn>
              <a:cxn ang="0">
                <a:pos x="384" y="822"/>
              </a:cxn>
              <a:cxn ang="0">
                <a:pos x="198" y="678"/>
              </a:cxn>
              <a:cxn ang="0">
                <a:pos x="150" y="486"/>
              </a:cxn>
              <a:cxn ang="0">
                <a:pos x="0" y="348"/>
              </a:cxn>
              <a:cxn ang="0">
                <a:pos x="108" y="204"/>
              </a:cxn>
              <a:cxn ang="0">
                <a:pos x="168" y="0"/>
              </a:cxn>
              <a:cxn ang="0">
                <a:pos x="390" y="78"/>
              </a:cxn>
            </a:cxnLst>
            <a:rect l="0" t="0" r="r" b="b"/>
            <a:pathLst>
              <a:path w="721" h="823">
                <a:moveTo>
                  <a:pt x="390" y="78"/>
                </a:moveTo>
                <a:lnTo>
                  <a:pt x="432" y="264"/>
                </a:lnTo>
                <a:lnTo>
                  <a:pt x="468" y="348"/>
                </a:lnTo>
                <a:lnTo>
                  <a:pt x="720" y="522"/>
                </a:lnTo>
                <a:lnTo>
                  <a:pt x="648" y="774"/>
                </a:lnTo>
                <a:lnTo>
                  <a:pt x="384" y="822"/>
                </a:lnTo>
                <a:lnTo>
                  <a:pt x="198" y="678"/>
                </a:lnTo>
                <a:lnTo>
                  <a:pt x="150" y="486"/>
                </a:lnTo>
                <a:lnTo>
                  <a:pt x="0" y="348"/>
                </a:lnTo>
                <a:lnTo>
                  <a:pt x="108" y="204"/>
                </a:lnTo>
                <a:lnTo>
                  <a:pt x="168" y="0"/>
                </a:lnTo>
                <a:lnTo>
                  <a:pt x="390" y="78"/>
                </a:lnTo>
              </a:path>
            </a:pathLst>
          </a:custGeom>
          <a:solidFill>
            <a:schemeClr val="bg1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345332" y="2357670"/>
            <a:ext cx="2489688" cy="2557229"/>
          </a:xfrm>
          <a:prstGeom prst="ellips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086566" y="3573463"/>
            <a:ext cx="499256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4587977" y="1142984"/>
            <a:ext cx="45719" cy="5133992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420674" y="2324101"/>
            <a:ext cx="4336317" cy="2533659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381958" y="1500175"/>
            <a:ext cx="2582871" cy="4357718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3247456" y="1446455"/>
            <a:ext cx="2620962" cy="44116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2421638" y="2300969"/>
            <a:ext cx="4343642" cy="25765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2096824" y="1142984"/>
            <a:ext cx="4982308" cy="5100654"/>
          </a:xfrm>
          <a:prstGeom prst="ellipse">
            <a:avLst/>
          </a:prstGeom>
          <a:noFill/>
          <a:ln w="508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2709355" y="1736370"/>
            <a:ext cx="3758711" cy="3861156"/>
          </a:xfrm>
          <a:prstGeom prst="ellipse">
            <a:avLst/>
          </a:prstGeom>
          <a:noFill/>
          <a:ln w="50800">
            <a:solidFill>
              <a:srgbClr val="00D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3976913" y="2994902"/>
            <a:ext cx="1222131" cy="1254837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228959" y="1070909"/>
            <a:ext cx="620363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nl-NL" sz="1200" dirty="0">
                <a:latin typeface="Arial" pitchFamily="34" charset="0"/>
                <a:cs typeface="Arial" pitchFamily="34" charset="0"/>
              </a:rPr>
              <a:t>100 %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4319812" y="1704321"/>
            <a:ext cx="535403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nl-NL" sz="1200">
                <a:latin typeface="Arial" pitchFamily="34" charset="0"/>
                <a:cs typeface="Arial" pitchFamily="34" charset="0"/>
              </a:rPr>
              <a:t>75 %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4365240" y="2347259"/>
            <a:ext cx="517280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nl-NL" sz="1200"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4365240" y="3010834"/>
            <a:ext cx="492122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nl-NL" sz="1200">
                <a:latin typeface="Arial" pitchFamily="34" charset="0"/>
                <a:cs typeface="Arial" pitchFamily="34" charset="0"/>
              </a:rPr>
              <a:t>25%</a:t>
            </a:r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4228959" y="6010275"/>
            <a:ext cx="620363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nl-NL" sz="1200">
                <a:latin typeface="Arial" pitchFamily="34" charset="0"/>
                <a:cs typeface="Arial" pitchFamily="34" charset="0"/>
              </a:rPr>
              <a:t>100 %</a:t>
            </a:r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4319812" y="5321300"/>
            <a:ext cx="535403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nl-NL" sz="1200">
                <a:latin typeface="Arial" pitchFamily="34" charset="0"/>
                <a:cs typeface="Arial" pitchFamily="34" charset="0"/>
              </a:rPr>
              <a:t>75 %</a:t>
            </a:r>
          </a:p>
        </p:txBody>
      </p:sp>
      <p:sp>
        <p:nvSpPr>
          <p:cNvPr id="8232" name="Rectangle 40"/>
          <p:cNvSpPr>
            <a:spLocks noChangeArrowheads="1"/>
          </p:cNvSpPr>
          <p:nvPr/>
        </p:nvSpPr>
        <p:spPr bwMode="auto">
          <a:xfrm>
            <a:off x="4365240" y="4640263"/>
            <a:ext cx="517280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nl-NL" sz="1200">
                <a:latin typeface="Arial" pitchFamily="34" charset="0"/>
                <a:cs typeface="Arial" pitchFamily="34" charset="0"/>
              </a:rPr>
              <a:t>50%</a:t>
            </a:r>
          </a:p>
        </p:txBody>
      </p:sp>
      <p:sp>
        <p:nvSpPr>
          <p:cNvPr id="8233" name="Rectangle 41"/>
          <p:cNvSpPr>
            <a:spLocks noChangeArrowheads="1"/>
          </p:cNvSpPr>
          <p:nvPr/>
        </p:nvSpPr>
        <p:spPr bwMode="auto">
          <a:xfrm>
            <a:off x="4365240" y="3983038"/>
            <a:ext cx="492122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nl-NL" sz="1200" dirty="0">
                <a:latin typeface="Arial" pitchFamily="34" charset="0"/>
                <a:cs typeface="Arial" pitchFamily="34" charset="0"/>
              </a:rPr>
              <a:t>25%</a:t>
            </a:r>
          </a:p>
        </p:txBody>
      </p:sp>
      <p:sp>
        <p:nvSpPr>
          <p:cNvPr id="69" name="Rechthoek 68"/>
          <p:cNvSpPr/>
          <p:nvPr/>
        </p:nvSpPr>
        <p:spPr>
          <a:xfrm>
            <a:off x="3833521" y="491324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El enfoque</a:t>
            </a:r>
            <a:endParaRPr lang="es-CO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hthoek 69"/>
          <p:cNvSpPr/>
          <p:nvPr/>
        </p:nvSpPr>
        <p:spPr>
          <a:xfrm>
            <a:off x="5964829" y="854034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Decisiones</a:t>
            </a:r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hthoek 70"/>
          <p:cNvSpPr/>
          <p:nvPr/>
        </p:nvSpPr>
        <p:spPr>
          <a:xfrm>
            <a:off x="6901454" y="1785926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Realización</a:t>
            </a:r>
            <a:br>
              <a:rPr lang="es-CO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CO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(planteamiento)</a:t>
            </a:r>
            <a:endParaRPr lang="es-CO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hthoek 71"/>
          <p:cNvSpPr/>
          <p:nvPr/>
        </p:nvSpPr>
        <p:spPr>
          <a:xfrm>
            <a:off x="7195467" y="3293376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Disciplina</a:t>
            </a:r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hthoek 72"/>
          <p:cNvSpPr/>
          <p:nvPr/>
        </p:nvSpPr>
        <p:spPr>
          <a:xfrm>
            <a:off x="6871969" y="4892308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Mejora</a:t>
            </a:r>
            <a:b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(planteamiento)</a:t>
            </a:r>
          </a:p>
          <a:p>
            <a:pPr algn="ctr"/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hthoek 73"/>
          <p:cNvSpPr/>
          <p:nvPr/>
        </p:nvSpPr>
        <p:spPr>
          <a:xfrm>
            <a:off x="5960722" y="5919736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 Aprendizaje</a:t>
            </a:r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hthoek 74"/>
          <p:cNvSpPr/>
          <p:nvPr/>
        </p:nvSpPr>
        <p:spPr>
          <a:xfrm>
            <a:off x="3731895" y="6290574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7. Consistencia</a:t>
            </a:r>
            <a:b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 coherencia</a:t>
            </a:r>
          </a:p>
        </p:txBody>
      </p:sp>
      <p:sp>
        <p:nvSpPr>
          <p:cNvPr id="76" name="Rechthoek 75"/>
          <p:cNvSpPr/>
          <p:nvPr/>
        </p:nvSpPr>
        <p:spPr>
          <a:xfrm>
            <a:off x="1624663" y="6014570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8. Motivos</a:t>
            </a:r>
          </a:p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por la mejora</a:t>
            </a:r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hthoek 76"/>
          <p:cNvSpPr/>
          <p:nvPr/>
        </p:nvSpPr>
        <p:spPr>
          <a:xfrm>
            <a:off x="585607" y="4998672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9.Relaciones con</a:t>
            </a:r>
            <a:b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clientes y proveedores.</a:t>
            </a:r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hthoek 77"/>
          <p:cNvSpPr/>
          <p:nvPr/>
        </p:nvSpPr>
        <p:spPr>
          <a:xfrm>
            <a:off x="228417" y="3290916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10. Libertad en</a:t>
            </a:r>
            <a:b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modo del trabajo</a:t>
            </a:r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hthoek 78"/>
          <p:cNvSpPr/>
          <p:nvPr/>
        </p:nvSpPr>
        <p:spPr>
          <a:xfrm>
            <a:off x="632905" y="1717686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11. Agilidad</a:t>
            </a:r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hthoek 79"/>
          <p:cNvSpPr/>
          <p:nvPr/>
        </p:nvSpPr>
        <p:spPr>
          <a:xfrm>
            <a:off x="1640429" y="817326"/>
            <a:ext cx="1714767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12. Comportamiento</a:t>
            </a:r>
            <a:b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CO" sz="1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 liderazgo</a:t>
            </a:r>
            <a:endParaRPr lang="es-CO" sz="14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718"/>
          <p:cNvSpPr txBox="1">
            <a:spLocks noChangeArrowheads="1"/>
          </p:cNvSpPr>
          <p:nvPr/>
        </p:nvSpPr>
        <p:spPr>
          <a:xfrm>
            <a:off x="0" y="0"/>
            <a:ext cx="9144000" cy="568325"/>
          </a:xfrm>
          <a:prstGeom prst="rect">
            <a:avLst/>
          </a:prstGeom>
          <a:solidFill>
            <a:srgbClr val="FF0000"/>
          </a:solidFill>
        </p:spPr>
        <p:txBody>
          <a:bodyPr lIns="92075" tIns="46038" rIns="92075" bIns="46038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 defTabSz="785813"/>
            <a:r>
              <a:rPr lang="es-CO" sz="2800" b="1" dirty="0" smtClean="0">
                <a:solidFill>
                  <a:srgbClr val="2D2D8A"/>
                </a:solidFill>
                <a:latin typeface="Arial" charset="0"/>
              </a:rPr>
              <a:t>Doce dimensiones del desarollo de organización</a:t>
            </a:r>
            <a:endParaRPr lang="es-CO" sz="2800" b="1" dirty="0">
              <a:solidFill>
                <a:srgbClr val="2D2D8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841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1160313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Hay muchos escritos sobre el cambio, pero …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387350" y="1253660"/>
            <a:ext cx="8407400" cy="541037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ES" sz="2800" b="1" dirty="0" smtClean="0">
                <a:solidFill>
                  <a:srgbClr val="222268"/>
                </a:solidFill>
                <a:latin typeface="Arial" charset="0"/>
              </a:rPr>
              <a:t>¿Qué no es posible cambiar? </a:t>
            </a:r>
            <a:endParaRPr lang="es-ES" sz="2800" dirty="0" smtClean="0">
              <a:solidFill>
                <a:srgbClr val="222268"/>
              </a:solidFill>
              <a:latin typeface="Arial" charset="0"/>
            </a:endParaRPr>
          </a:p>
          <a:p>
            <a:pPr marL="514350" indent="-514350">
              <a:spcBef>
                <a:spcPct val="50000"/>
              </a:spcBef>
              <a:buFont typeface="Arial"/>
              <a:buChar char="•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Las emociones de una persona.</a:t>
            </a:r>
          </a:p>
          <a:p>
            <a:pPr marL="514350" indent="-514350">
              <a:spcBef>
                <a:spcPct val="50000"/>
              </a:spcBef>
              <a:buFont typeface="Arial"/>
              <a:buChar char="•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La cultura de una organización por un proceso de cambio en 6 meses.</a:t>
            </a:r>
          </a:p>
          <a:p>
            <a:pPr marL="514350" indent="-514350">
              <a:spcBef>
                <a:spcPct val="50000"/>
              </a:spcBef>
              <a:buFont typeface="Wingdings" charset="2"/>
              <a:buChar char="§"/>
            </a:pPr>
            <a:endParaRPr lang="es-ES" sz="2800" dirty="0">
              <a:solidFill>
                <a:srgbClr val="222268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sz="2800" b="1" dirty="0" smtClean="0">
                <a:solidFill>
                  <a:srgbClr val="222268"/>
                </a:solidFill>
                <a:latin typeface="Arial" charset="0"/>
              </a:rPr>
              <a:t>¿Qué es difícil de cambiar?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Las percepciones que una persona tiene.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La disciplina.</a:t>
            </a:r>
          </a:p>
          <a:p>
            <a:pPr marL="457200" indent="-457200">
              <a:spcBef>
                <a:spcPct val="50000"/>
              </a:spcBef>
              <a:buFont typeface="Arial"/>
              <a:buChar char="•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El </a:t>
            </a: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comportamiento de una persona</a:t>
            </a:r>
            <a:endParaRPr lang="es-ES" sz="2800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3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3CE4495-F5A7-5446-86BF-0B21328640BE}" type="slidenum">
              <a:rPr lang="nl-NL" sz="1400">
                <a:latin typeface="Arial" charset="0"/>
              </a:rPr>
              <a:pPr eaLnBrk="1" hangingPunct="1"/>
              <a:t>3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731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390900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defTabSz="785813"/>
            <a:r>
              <a:rPr lang="nl-NL" sz="4800" b="1">
                <a:solidFill>
                  <a:srgbClr val="222268"/>
                </a:solidFill>
                <a:latin typeface="Arial" charset="0"/>
              </a:rPr>
              <a:t>¿</a:t>
            </a:r>
            <a:r>
              <a:rPr lang="es-CO" sz="4800" b="1" dirty="0">
                <a:solidFill>
                  <a:srgbClr val="222268"/>
                </a:solidFill>
                <a:latin typeface="Arial" charset="0"/>
              </a:rPr>
              <a:t>Preguntas?</a:t>
            </a:r>
          </a:p>
        </p:txBody>
      </p:sp>
      <p:sp>
        <p:nvSpPr>
          <p:cNvPr id="128002" name="Tekstvak 5"/>
          <p:cNvSpPr txBox="1">
            <a:spLocks noChangeArrowheads="1"/>
          </p:cNvSpPr>
          <p:nvPr/>
        </p:nvSpPr>
        <p:spPr bwMode="auto">
          <a:xfrm>
            <a:off x="915499" y="4353503"/>
            <a:ext cx="74142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O" sz="4800" b="1" dirty="0" smtClean="0">
                <a:solidFill>
                  <a:srgbClr val="222268"/>
                </a:solidFill>
                <a:latin typeface="Arial" charset="0"/>
              </a:rPr>
              <a:t>Gracias </a:t>
            </a:r>
            <a:r>
              <a:rPr lang="es-CO" sz="4800" b="1" dirty="0">
                <a:solidFill>
                  <a:srgbClr val="222268"/>
                </a:solidFill>
                <a:latin typeface="Arial" charset="0"/>
              </a:rPr>
              <a:t>por su atención</a:t>
            </a:r>
            <a:r>
              <a:rPr lang="nl-NL" sz="4800" b="1" dirty="0">
                <a:solidFill>
                  <a:srgbClr val="222268"/>
                </a:solidFill>
                <a:latin typeface="Arial" charset="0"/>
              </a:rPr>
              <a:t>!</a:t>
            </a:r>
          </a:p>
        </p:txBody>
      </p:sp>
      <p:sp>
        <p:nvSpPr>
          <p:cNvPr id="128005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037C755D-E323-DA46-A4B7-3F6FF82189AA}" type="slidenum">
              <a:rPr lang="nl-NL" sz="1400">
                <a:latin typeface="Arial" charset="0"/>
              </a:rPr>
              <a:pPr eaLnBrk="1" hangingPunct="1"/>
              <a:t>30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328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2649906"/>
          </a:xfrm>
          <a:solidFill>
            <a:srgbClr val="FF0000"/>
          </a:solidFill>
        </p:spPr>
        <p:txBody>
          <a:bodyPr lIns="92075" tIns="46038" rIns="92075" bIns="46038" anchor="b"/>
          <a:lstStyle/>
          <a:p>
            <a:pPr algn="l" defTabSz="785813"/>
            <a:r>
              <a:rPr lang="es-CO" sz="3200" dirty="0" smtClean="0">
                <a:solidFill>
                  <a:srgbClr val="222268"/>
                </a:solidFill>
                <a:latin typeface="Arial" charset="0"/>
              </a:rPr>
              <a:t>           </a:t>
            </a:r>
            <a:r>
              <a:rPr lang="es-CO" sz="3200" b="1" dirty="0" smtClean="0">
                <a:solidFill>
                  <a:srgbClr val="222268"/>
                </a:solidFill>
                <a:latin typeface="Arial" charset="0"/>
              </a:rPr>
              <a:t>Información de contacto</a:t>
            </a:r>
            <a:br>
              <a:rPr lang="es-CO" sz="3200" b="1" dirty="0" smtClean="0">
                <a:solidFill>
                  <a:srgbClr val="222268"/>
                </a:solidFill>
                <a:latin typeface="Arial" charset="0"/>
              </a:rPr>
            </a:br>
            <a:endParaRPr lang="es-CO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30052" name="Tekstvak 7"/>
          <p:cNvSpPr txBox="1">
            <a:spLocks noChangeArrowheads="1"/>
          </p:cNvSpPr>
          <p:nvPr/>
        </p:nvSpPr>
        <p:spPr bwMode="auto">
          <a:xfrm>
            <a:off x="1244798" y="2629843"/>
            <a:ext cx="74485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i="1" dirty="0" smtClean="0">
                <a:solidFill>
                  <a:srgbClr val="FF9900"/>
                </a:solidFill>
                <a:latin typeface="Arial" charset="0"/>
              </a:rPr>
              <a:t>ActinQ</a:t>
            </a:r>
            <a:r>
              <a:rPr lang="en-US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en-US" b="1" dirty="0">
                <a:solidFill>
                  <a:schemeClr val="bg2"/>
                </a:solidFill>
                <a:latin typeface="Arial" charset="0"/>
              </a:rPr>
            </a:br>
            <a:r>
              <a:rPr lang="es-CO" dirty="0">
                <a:solidFill>
                  <a:srgbClr val="404040"/>
                </a:solidFill>
                <a:latin typeface="Arial" charset="0"/>
              </a:rPr>
              <a:t>consultoría, entrenamiento y </a:t>
            </a:r>
            <a:r>
              <a:rPr lang="es-CO" dirty="0" smtClean="0">
                <a:solidFill>
                  <a:srgbClr val="404040"/>
                </a:solidFill>
                <a:latin typeface="Arial" charset="0"/>
              </a:rPr>
              <a:t>auditorías de </a:t>
            </a:r>
            <a:r>
              <a:rPr lang="es-CO" dirty="0">
                <a:solidFill>
                  <a:srgbClr val="404040"/>
                </a:solidFill>
                <a:latin typeface="Arial" charset="0"/>
              </a:rPr>
              <a:t>la calidad</a:t>
            </a:r>
          </a:p>
          <a:p>
            <a:pPr eaLnBrk="1" hangingPunct="1"/>
            <a:endParaRPr lang="es-CO" dirty="0">
              <a:solidFill>
                <a:srgbClr val="DA8200"/>
              </a:solidFill>
              <a:latin typeface="Arial" charset="0"/>
            </a:endParaRPr>
          </a:p>
          <a:p>
            <a:pPr eaLnBrk="1" hangingPunct="1"/>
            <a:r>
              <a:rPr lang="es-CO" sz="2800" b="1" dirty="0">
                <a:solidFill>
                  <a:srgbClr val="FF9900"/>
                </a:solidFill>
                <a:latin typeface="Arial" charset="0"/>
              </a:rPr>
              <a:t>Bob Alisic</a:t>
            </a:r>
          </a:p>
          <a:p>
            <a:pPr eaLnBrk="1" hangingPunct="1"/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Celular:		+31 621 227 354</a:t>
            </a:r>
            <a:br>
              <a:rPr lang="es-CO" dirty="0">
                <a:solidFill>
                  <a:srgbClr val="222268"/>
                </a:solidFill>
                <a:latin typeface="Arial" charset="0"/>
              </a:rPr>
            </a:br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Correo electrónico:	</a:t>
            </a:r>
            <a:r>
              <a:rPr lang="es-CO" dirty="0">
                <a:solidFill>
                  <a:srgbClr val="222268"/>
                </a:solidFill>
                <a:latin typeface="Arial" charset="0"/>
                <a:hlinkClick r:id="rId3"/>
              </a:rPr>
              <a:t>bob.alisic@ActinQ.nl</a:t>
            </a:r>
            <a:r>
              <a:rPr lang="es-CO" dirty="0">
                <a:solidFill>
                  <a:srgbClr val="222268"/>
                </a:solidFill>
                <a:latin typeface="Arial" charset="0"/>
              </a:rPr>
              <a:t/>
            </a:r>
            <a:br>
              <a:rPr lang="es-CO" dirty="0">
                <a:solidFill>
                  <a:srgbClr val="222268"/>
                </a:solidFill>
                <a:latin typeface="Arial" charset="0"/>
              </a:rPr>
            </a:br>
            <a:endParaRPr lang="es-CO" dirty="0">
              <a:solidFill>
                <a:srgbClr val="222268"/>
              </a:solidFill>
              <a:latin typeface="Arial" charset="0"/>
            </a:endParaRPr>
          </a:p>
          <a:p>
            <a:pPr eaLnBrk="1" hangingPunct="1"/>
            <a:r>
              <a:rPr lang="es-CO" dirty="0">
                <a:solidFill>
                  <a:srgbClr val="222268"/>
                </a:solidFill>
                <a:latin typeface="Arial" charset="0"/>
              </a:rPr>
              <a:t>Sitio web:		www.ActinQ.nl</a:t>
            </a:r>
          </a:p>
        </p:txBody>
      </p:sp>
      <p:sp>
        <p:nvSpPr>
          <p:cNvPr id="130054" name="Tijdelijke aanduiding voor dianummer 9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EF4FEE4C-9734-074B-8125-60E478881512}" type="slidenum">
              <a:rPr lang="nl-NL" sz="1400">
                <a:latin typeface="Arial" charset="0"/>
              </a:rPr>
              <a:pPr eaLnBrk="1" hangingPunct="1"/>
              <a:t>31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98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1160313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ES" b="1" dirty="0" smtClean="0">
                <a:solidFill>
                  <a:srgbClr val="222268"/>
                </a:solidFill>
                <a:latin typeface="Arial" charset="0"/>
              </a:rPr>
              <a:t>¿……?   </a:t>
            </a:r>
            <a:endParaRPr lang="es-MX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611429" y="1165056"/>
            <a:ext cx="8183742" cy="5389146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Gracias por su atención.</a:t>
            </a:r>
          </a:p>
          <a:p>
            <a:pPr>
              <a:spcBef>
                <a:spcPct val="50000"/>
              </a:spcBef>
            </a:pPr>
            <a:endParaRPr lang="es-ES" sz="3200" b="1" dirty="0" smtClean="0">
              <a:solidFill>
                <a:srgbClr val="222268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Esto es.</a:t>
            </a:r>
          </a:p>
          <a:p>
            <a:pPr>
              <a:spcBef>
                <a:spcPct val="50000"/>
              </a:spcBef>
            </a:pP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¿O no?</a:t>
            </a:r>
          </a:p>
          <a:p>
            <a:pPr>
              <a:spcBef>
                <a:spcPct val="50000"/>
              </a:spcBef>
            </a:pPr>
            <a:endParaRPr lang="es-ES" sz="3200" b="1" dirty="0" smtClean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3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3CE4495-F5A7-5446-86BF-0B21328640BE}" type="slidenum">
              <a:rPr lang="nl-NL" sz="1400">
                <a:latin typeface="Arial" charset="0"/>
              </a:rPr>
              <a:pPr eaLnBrk="1" hangingPunct="1"/>
              <a:t>4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004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1160313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ES" b="1" dirty="0" smtClean="0">
                <a:solidFill>
                  <a:srgbClr val="222268"/>
                </a:solidFill>
                <a:latin typeface="Arial" charset="0"/>
              </a:rPr>
              <a:t>¿……?   </a:t>
            </a:r>
            <a:endParaRPr lang="es-MX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611429" y="1165056"/>
            <a:ext cx="8183742" cy="5389146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Gracias por su atención.</a:t>
            </a:r>
          </a:p>
          <a:p>
            <a:pPr>
              <a:spcBef>
                <a:spcPct val="50000"/>
              </a:spcBef>
            </a:pPr>
            <a:endParaRPr lang="es-ES" sz="3200" b="1" dirty="0" smtClean="0">
              <a:solidFill>
                <a:srgbClr val="222268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Esto es.</a:t>
            </a:r>
          </a:p>
          <a:p>
            <a:pPr>
              <a:spcBef>
                <a:spcPct val="50000"/>
              </a:spcBef>
            </a:pP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¿O no?</a:t>
            </a:r>
          </a:p>
          <a:p>
            <a:pPr>
              <a:spcBef>
                <a:spcPct val="50000"/>
              </a:spcBef>
            </a:pPr>
            <a:endParaRPr lang="es-ES" sz="3200" b="1" dirty="0" smtClean="0">
              <a:solidFill>
                <a:srgbClr val="222268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¡No!, no porque hay maneras de cambiar </a:t>
            </a:r>
            <a:r>
              <a:rPr lang="es-ES" sz="3200" b="1" dirty="0" smtClean="0">
                <a:solidFill>
                  <a:srgbClr val="FF0000"/>
                </a:solidFill>
                <a:latin typeface="Arial" charset="0"/>
              </a:rPr>
              <a:t>el comportamiento </a:t>
            </a: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de las personas</a:t>
            </a:r>
            <a:r>
              <a:rPr lang="es-ES" sz="3200" dirty="0" smtClean="0">
                <a:solidFill>
                  <a:srgbClr val="222268"/>
                </a:solidFill>
                <a:latin typeface="Arial" charset="0"/>
              </a:rPr>
              <a:t>.    </a:t>
            </a:r>
            <a:endParaRPr lang="es-ES" sz="3200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3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3CE4495-F5A7-5446-86BF-0B21328640BE}" type="slidenum">
              <a:rPr lang="nl-NL" sz="1400">
                <a:latin typeface="Arial" charset="0"/>
              </a:rPr>
              <a:pPr eaLnBrk="1" hangingPunct="1"/>
              <a:t>5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370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721277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Algunos ejemplos de lo que es posible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227515" y="943716"/>
            <a:ext cx="8622296" cy="557290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50000"/>
              </a:spcBef>
              <a:buFont typeface="Wingdings" charset="2"/>
              <a:buChar char="ü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Mejorar la eficacia de un equipo.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Font typeface="Wingdings" charset="2"/>
              <a:buChar char="ü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Incrementar el conocimiento que una persona tiene sobre su comportamiento.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Font typeface="Wingdings" charset="2"/>
              <a:buChar char="ü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Cambiar la actitud de una persona.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Font typeface="Wingdings" charset="2"/>
              <a:buChar char="ü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Mejorar la calidad de la relación.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Font typeface="Wingdings" charset="2"/>
              <a:buChar char="ü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Ganar más confianza.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Font typeface="Wingdings" charset="2"/>
              <a:buChar char="ü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Incrementar velocidad y eficacia del aprendizaje.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Font typeface="Wingdings" charset="2"/>
              <a:buChar char="ü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Incrementar el nivel de la creatividad de un equipo.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Font typeface="Wingdings" charset="2"/>
              <a:buChar char="ü"/>
            </a:pPr>
            <a:r>
              <a:rPr lang="es-ES" sz="2800" dirty="0" smtClean="0">
                <a:solidFill>
                  <a:srgbClr val="222268"/>
                </a:solidFill>
                <a:latin typeface="Arial" charset="0"/>
              </a:rPr>
              <a:t>Mejorar la disciplina.     </a:t>
            </a:r>
            <a:endParaRPr lang="es-ES" sz="2800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3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3CE4495-F5A7-5446-86BF-0B21328640BE}" type="slidenum">
              <a:rPr lang="nl-NL" sz="1400">
                <a:latin typeface="Arial" charset="0"/>
              </a:rPr>
              <a:pPr eaLnBrk="1" hangingPunct="1"/>
              <a:t>6</a:t>
            </a:fld>
            <a:endParaRPr lang="nl-NL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790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721277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Sobre participación …..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415650" y="2069748"/>
            <a:ext cx="2978727" cy="5057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ES" sz="3200" b="1" dirty="0" smtClean="0">
                <a:solidFill>
                  <a:srgbClr val="222268"/>
                </a:solidFill>
                <a:latin typeface="Arial" charset="0"/>
              </a:rPr>
              <a:t>¿Qué haces?</a:t>
            </a:r>
            <a:endParaRPr lang="es-ES" sz="3200" b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37893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C3CE4495-F5A7-5446-86BF-0B21328640BE}" type="slidenum">
              <a:rPr lang="nl-NL" sz="1400">
                <a:latin typeface="Arial" charset="0"/>
              </a:rPr>
              <a:pPr eaLnBrk="1" hangingPunct="1"/>
              <a:t>7</a:t>
            </a:fld>
            <a:endParaRPr lang="nl-NL" sz="1400" dirty="0">
              <a:latin typeface="Arial" charset="0"/>
            </a:endParaRPr>
          </a:p>
        </p:txBody>
      </p:sp>
      <p:pic>
        <p:nvPicPr>
          <p:cNvPr id="3" name="Picture 2" descr="MH900318614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118" y="4923493"/>
            <a:ext cx="1767338" cy="1767338"/>
          </a:xfrm>
          <a:prstGeom prst="rect">
            <a:avLst/>
          </a:prstGeom>
        </p:spPr>
      </p:pic>
      <p:pic>
        <p:nvPicPr>
          <p:cNvPr id="4" name="Picture 3" descr="MB90023153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657" y="4808772"/>
            <a:ext cx="1828800" cy="1828800"/>
          </a:xfrm>
          <a:prstGeom prst="rect">
            <a:avLst/>
          </a:prstGeom>
        </p:spPr>
      </p:pic>
      <p:pic>
        <p:nvPicPr>
          <p:cNvPr id="5" name="Picture 4" descr="MB900360914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48" y="4840131"/>
            <a:ext cx="1828800" cy="1828800"/>
          </a:xfrm>
          <a:prstGeom prst="rect">
            <a:avLst/>
          </a:prstGeom>
        </p:spPr>
      </p:pic>
      <p:pic>
        <p:nvPicPr>
          <p:cNvPr id="6" name="Picture 5" descr="MH900030780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03" y="721347"/>
            <a:ext cx="2033819" cy="2033819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141102" y="3360738"/>
            <a:ext cx="2022419" cy="1081914"/>
          </a:xfrm>
          <a:prstGeom prst="wedgeRoundRectCallout">
            <a:avLst>
              <a:gd name="adj1" fmla="val -8496"/>
              <a:gd name="adj2" fmla="val 9583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222268"/>
                </a:solidFill>
                <a:latin typeface="Arial" charset="0"/>
              </a:rPr>
              <a:t>Pego </a:t>
            </a:r>
          </a:p>
          <a:p>
            <a:pPr algn="ctr"/>
            <a:r>
              <a:rPr lang="es-ES" sz="2400" b="1" dirty="0" smtClean="0">
                <a:solidFill>
                  <a:srgbClr val="222268"/>
                </a:solidFill>
                <a:latin typeface="Arial" charset="0"/>
              </a:rPr>
              <a:t>ladrillos. </a:t>
            </a:r>
            <a:endParaRPr lang="es-MX" sz="2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3559203" y="3360738"/>
            <a:ext cx="2022419" cy="1081914"/>
          </a:xfrm>
          <a:prstGeom prst="wedgeRoundRectCallout">
            <a:avLst>
              <a:gd name="adj1" fmla="val -3070"/>
              <a:gd name="adj2" fmla="val 987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222268"/>
                </a:solidFill>
                <a:latin typeface="Arial" charset="0"/>
              </a:rPr>
              <a:t>Levanto un muro.</a:t>
            </a:r>
            <a:endParaRPr lang="es-MX" sz="24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6980483" y="3360738"/>
            <a:ext cx="2022419" cy="1081914"/>
          </a:xfrm>
          <a:prstGeom prst="wedgeRoundRectCallout">
            <a:avLst>
              <a:gd name="adj1" fmla="val -8496"/>
              <a:gd name="adj2" fmla="val 9583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222268"/>
                </a:solidFill>
                <a:latin typeface="Arial" charset="0"/>
              </a:rPr>
              <a:t>Edifico una catedral.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820429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0" y="712788"/>
            <a:ext cx="8739188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s-CO" sz="3000" dirty="0">
              <a:solidFill>
                <a:schemeClr val="tx2"/>
              </a:solidFill>
            </a:endParaRPr>
          </a:p>
        </p:txBody>
      </p:sp>
      <p:sp>
        <p:nvSpPr>
          <p:cNvPr id="9" name="Vijfhoek 8"/>
          <p:cNvSpPr/>
          <p:nvPr/>
        </p:nvSpPr>
        <p:spPr>
          <a:xfrm>
            <a:off x="1317344" y="4256152"/>
            <a:ext cx="2633428" cy="13415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sp>
        <p:nvSpPr>
          <p:cNvPr id="10" name="Vijfhoek 9"/>
          <p:cNvSpPr/>
          <p:nvPr/>
        </p:nvSpPr>
        <p:spPr>
          <a:xfrm>
            <a:off x="5090767" y="4303105"/>
            <a:ext cx="2732389" cy="1325981"/>
          </a:xfrm>
          <a:prstGeom prst="homePlate">
            <a:avLst/>
          </a:prstGeom>
          <a:solidFill>
            <a:srgbClr val="DA82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78861" name="Picture 13" descr="C:\Program Files\Microsoft Office\Media\CntCD1\ClipArt7\j03009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1697038"/>
            <a:ext cx="9810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3" name="Picture 17" descr="C:\Users\bob\AppData\Local\Microsoft\Windows\Temporary Internet Files\Content.IE5\X0YGPFAY\MCj0198326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48" y="4383323"/>
            <a:ext cx="1514162" cy="11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4" name="Picture 1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0850" y="2688089"/>
            <a:ext cx="7397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5" name="Picture 20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45" y="2632075"/>
            <a:ext cx="8874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6" name="Picture 21" descr="C:\Program Files\Microsoft Office\Media\CntCD1\ClipArt4\j0240361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75" y="833492"/>
            <a:ext cx="18256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Rechte verbindingslijn 18"/>
          <p:cNvCxnSpPr/>
          <p:nvPr/>
        </p:nvCxnSpPr>
        <p:spPr>
          <a:xfrm rot="5400000">
            <a:off x="2271312" y="3893747"/>
            <a:ext cx="725487" cy="15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rot="5400000">
            <a:off x="6327828" y="3889375"/>
            <a:ext cx="725488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rot="5400000">
            <a:off x="3972719" y="2012156"/>
            <a:ext cx="123825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 flipV="1">
            <a:off x="2633848" y="2602865"/>
            <a:ext cx="4123229" cy="156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rot="10800000">
            <a:off x="3825875" y="2044700"/>
            <a:ext cx="765175" cy="47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80" name="Tijdelijke aanduiding voor dianummer 3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858A6289-254C-8B4F-B8B8-5D7E99255AC5}" type="slidenum">
              <a:rPr lang="nl-NL" sz="1400">
                <a:latin typeface="Arial" charset="0"/>
              </a:rPr>
              <a:pPr eaLnBrk="1" hangingPunct="1"/>
              <a:t>8</a:t>
            </a:fld>
            <a:endParaRPr lang="nl-NL" sz="1400" dirty="0">
              <a:latin typeface="Arial" charset="0"/>
            </a:endParaRPr>
          </a:p>
        </p:txBody>
      </p:sp>
      <p:sp>
        <p:nvSpPr>
          <p:cNvPr id="32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705597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Actores en una  organización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pic>
        <p:nvPicPr>
          <p:cNvPr id="7" name="Picture 6" descr="MH900056110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755" y="4296296"/>
            <a:ext cx="1270073" cy="1270073"/>
          </a:xfrm>
          <a:prstGeom prst="rect">
            <a:avLst/>
          </a:prstGeom>
        </p:spPr>
      </p:pic>
      <p:sp>
        <p:nvSpPr>
          <p:cNvPr id="11" name="Line Callout 2 10"/>
          <p:cNvSpPr/>
          <p:nvPr/>
        </p:nvSpPr>
        <p:spPr>
          <a:xfrm>
            <a:off x="517363" y="846715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60714"/>
              <a:gd name="adj6" fmla="val 19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director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8" name="Line Callout 2 37"/>
          <p:cNvSpPr/>
          <p:nvPr/>
        </p:nvSpPr>
        <p:spPr>
          <a:xfrm>
            <a:off x="0" y="230054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15000"/>
              <a:gd name="adj6" fmla="val 14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A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9" name="Line Callout 2 38"/>
          <p:cNvSpPr/>
          <p:nvPr/>
        </p:nvSpPr>
        <p:spPr>
          <a:xfrm>
            <a:off x="7191213" y="1440341"/>
            <a:ext cx="1724544" cy="548797"/>
          </a:xfrm>
          <a:prstGeom prst="borderCallout2">
            <a:avLst>
              <a:gd name="adj1" fmla="val 98760"/>
              <a:gd name="adj2" fmla="val 22831"/>
              <a:gd name="adj3" fmla="val 100620"/>
              <a:gd name="adj4" fmla="val 50901"/>
              <a:gd name="adj5" fmla="val 241543"/>
              <a:gd name="adj6" fmla="val -11570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0" name="Line Callout 2 39"/>
          <p:cNvSpPr/>
          <p:nvPr/>
        </p:nvSpPr>
        <p:spPr>
          <a:xfrm>
            <a:off x="591375" y="591820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A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1" name="Line Callout 2 40"/>
          <p:cNvSpPr/>
          <p:nvPr/>
        </p:nvSpPr>
        <p:spPr>
          <a:xfrm>
            <a:off x="4882679" y="5976528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B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2" name="Line Callout 2 41"/>
          <p:cNvSpPr/>
          <p:nvPr/>
        </p:nvSpPr>
        <p:spPr>
          <a:xfrm>
            <a:off x="3451635" y="3620142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60714"/>
              <a:gd name="adj6" fmla="val 149696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lider del equipo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3" name="Line Callout 2 42"/>
          <p:cNvSpPr/>
          <p:nvPr/>
        </p:nvSpPr>
        <p:spPr>
          <a:xfrm>
            <a:off x="7276985" y="3651502"/>
            <a:ext cx="1724544" cy="548797"/>
          </a:xfrm>
          <a:prstGeom prst="borderCallout2">
            <a:avLst>
              <a:gd name="adj1" fmla="val 106606"/>
              <a:gd name="adj2" fmla="val 47122"/>
              <a:gd name="adj3" fmla="val 106607"/>
              <a:gd name="adj4" fmla="val 46969"/>
              <a:gd name="adj5" fmla="val 229285"/>
              <a:gd name="adj6" fmla="val -19395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Persona</a:t>
            </a:r>
          </a:p>
          <a:p>
            <a:pPr algn="ctr"/>
            <a:r>
              <a:rPr lang="es-MX" dirty="0" smtClean="0">
                <a:solidFill>
                  <a:srgbClr val="000090"/>
                </a:solidFill>
              </a:rPr>
              <a:t>“X”</a:t>
            </a:r>
            <a:endParaRPr lang="es-MX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85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0" y="712788"/>
            <a:ext cx="8739188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endParaRPr lang="es-CO" sz="3000" dirty="0">
              <a:solidFill>
                <a:schemeClr val="tx2"/>
              </a:solidFill>
            </a:endParaRPr>
          </a:p>
        </p:txBody>
      </p:sp>
      <p:sp>
        <p:nvSpPr>
          <p:cNvPr id="9" name="Vijfhoek 8"/>
          <p:cNvSpPr/>
          <p:nvPr/>
        </p:nvSpPr>
        <p:spPr>
          <a:xfrm>
            <a:off x="1317344" y="4256152"/>
            <a:ext cx="2633428" cy="13415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sp>
        <p:nvSpPr>
          <p:cNvPr id="10" name="Vijfhoek 9"/>
          <p:cNvSpPr/>
          <p:nvPr/>
        </p:nvSpPr>
        <p:spPr>
          <a:xfrm>
            <a:off x="5090767" y="4303105"/>
            <a:ext cx="2732389" cy="1325981"/>
          </a:xfrm>
          <a:prstGeom prst="homePlate">
            <a:avLst/>
          </a:prstGeom>
          <a:solidFill>
            <a:srgbClr val="DA82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78861" name="Picture 13" descr="C:\Program Files\Microsoft Office\Media\CntCD1\ClipArt7\j030092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1697038"/>
            <a:ext cx="9810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3" name="Picture 17" descr="C:\Users\bob\AppData\Local\Microsoft\Windows\Temporary Internet Files\Content.IE5\X0YGPFAY\MCj0198326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48" y="4383323"/>
            <a:ext cx="1514162" cy="11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4" name="Picture 1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60850" y="2688089"/>
            <a:ext cx="7397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5" name="Picture 20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45" y="2632075"/>
            <a:ext cx="8874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6" name="Picture 21" descr="C:\Program Files\Microsoft Office\Media\CntCD1\ClipArt4\j0240361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75" y="833492"/>
            <a:ext cx="18256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Rechte verbindingslijn 18"/>
          <p:cNvCxnSpPr/>
          <p:nvPr/>
        </p:nvCxnSpPr>
        <p:spPr>
          <a:xfrm rot="5400000">
            <a:off x="2271312" y="3893747"/>
            <a:ext cx="725487" cy="15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rot="5400000">
            <a:off x="6327828" y="3889375"/>
            <a:ext cx="725488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rot="5400000">
            <a:off x="3972719" y="2012156"/>
            <a:ext cx="1238250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 flipV="1">
            <a:off x="2633848" y="2602865"/>
            <a:ext cx="4123229" cy="156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 rot="10800000">
            <a:off x="3825875" y="2044700"/>
            <a:ext cx="765175" cy="47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80" name="Tijdelijke aanduiding voor dianummer 3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Console" charset="0"/>
                <a:ea typeface="ＭＳ Ｐゴシック" charset="0"/>
              </a:defRPr>
            </a:lvl9pPr>
          </a:lstStyle>
          <a:p>
            <a:pPr eaLnBrk="1" hangingPunct="1"/>
            <a:fld id="{858A6289-254C-8B4F-B8B8-5D7E99255AC5}" type="slidenum">
              <a:rPr lang="nl-NL" sz="1400">
                <a:latin typeface="Arial" charset="0"/>
              </a:rPr>
              <a:pPr eaLnBrk="1" hangingPunct="1"/>
              <a:t>9</a:t>
            </a:fld>
            <a:endParaRPr lang="nl-NL" sz="1400" dirty="0">
              <a:latin typeface="Arial" charset="0"/>
            </a:endParaRPr>
          </a:p>
        </p:txBody>
      </p:sp>
      <p:sp>
        <p:nvSpPr>
          <p:cNvPr id="32" name="Rectangle 718"/>
          <p:cNvSpPr>
            <a:spLocks noGrp="1" noChangeArrowheads="1"/>
          </p:cNvSpPr>
          <p:nvPr>
            <p:ph type="title"/>
          </p:nvPr>
        </p:nvSpPr>
        <p:spPr>
          <a:xfrm>
            <a:off x="3175" y="-1"/>
            <a:ext cx="9144000" cy="705597"/>
          </a:xfrm>
          <a:solidFill>
            <a:srgbClr val="FF0000"/>
          </a:solidFill>
        </p:spPr>
        <p:txBody>
          <a:bodyPr lIns="92075" tIns="46038" rIns="92075" bIns="46038"/>
          <a:lstStyle/>
          <a:p>
            <a:pPr algn="r"/>
            <a:r>
              <a:rPr lang="es-MX" sz="3200" b="1" dirty="0" smtClean="0">
                <a:solidFill>
                  <a:srgbClr val="222268"/>
                </a:solidFill>
                <a:latin typeface="Arial" charset="0"/>
              </a:rPr>
              <a:t>Relaciones de la persona “X”</a:t>
            </a:r>
            <a:endParaRPr lang="es-MX" sz="3200" b="1" dirty="0">
              <a:solidFill>
                <a:srgbClr val="222268"/>
              </a:solidFill>
              <a:latin typeface="Arial" charset="0"/>
            </a:endParaRPr>
          </a:p>
        </p:txBody>
      </p:sp>
      <p:pic>
        <p:nvPicPr>
          <p:cNvPr id="7" name="Picture 6" descr="MH900056110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755" y="4311976"/>
            <a:ext cx="1270073" cy="1270073"/>
          </a:xfrm>
          <a:prstGeom prst="rect">
            <a:avLst/>
          </a:prstGeom>
        </p:spPr>
      </p:pic>
      <p:sp>
        <p:nvSpPr>
          <p:cNvPr id="11" name="Line Callout 2 10"/>
          <p:cNvSpPr/>
          <p:nvPr/>
        </p:nvSpPr>
        <p:spPr>
          <a:xfrm>
            <a:off x="517363" y="846715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60714"/>
              <a:gd name="adj6" fmla="val 19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director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8" name="Line Callout 2 37"/>
          <p:cNvSpPr/>
          <p:nvPr/>
        </p:nvSpPr>
        <p:spPr>
          <a:xfrm>
            <a:off x="83130" y="230054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15000"/>
              <a:gd name="adj6" fmla="val 144242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A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39" name="Line Callout 2 38"/>
          <p:cNvSpPr/>
          <p:nvPr/>
        </p:nvSpPr>
        <p:spPr>
          <a:xfrm>
            <a:off x="6969512" y="1523468"/>
            <a:ext cx="1724544" cy="548797"/>
          </a:xfrm>
          <a:prstGeom prst="borderCallout2">
            <a:avLst>
              <a:gd name="adj1" fmla="val 101284"/>
              <a:gd name="adj2" fmla="val 46932"/>
              <a:gd name="adj3" fmla="val 103144"/>
              <a:gd name="adj4" fmla="val 46885"/>
              <a:gd name="adj5" fmla="val 221346"/>
              <a:gd name="adj6" fmla="val 481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jefe </a:t>
            </a:r>
          </a:p>
          <a:p>
            <a:pPr algn="ctr"/>
            <a:r>
              <a:rPr lang="es-MX" dirty="0">
                <a:solidFill>
                  <a:srgbClr val="000090"/>
                </a:solidFill>
              </a:rPr>
              <a:t>d</a:t>
            </a:r>
            <a:r>
              <a:rPr lang="es-MX" dirty="0" smtClean="0">
                <a:solidFill>
                  <a:srgbClr val="000090"/>
                </a:solidFill>
              </a:rPr>
              <a:t>e depart.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0" name="Line Callout 2 39"/>
          <p:cNvSpPr/>
          <p:nvPr/>
        </p:nvSpPr>
        <p:spPr>
          <a:xfrm>
            <a:off x="591375" y="5918207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A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1" name="Line Callout 2 40"/>
          <p:cNvSpPr/>
          <p:nvPr/>
        </p:nvSpPr>
        <p:spPr>
          <a:xfrm>
            <a:off x="4882679" y="5976528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-99286"/>
              <a:gd name="adj6" fmla="val 118787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equipo B </a:t>
            </a:r>
          </a:p>
          <a:p>
            <a:pPr algn="ctr"/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2" name="Line Callout 2 41"/>
          <p:cNvSpPr/>
          <p:nvPr/>
        </p:nvSpPr>
        <p:spPr>
          <a:xfrm>
            <a:off x="3451635" y="3620142"/>
            <a:ext cx="1724544" cy="548797"/>
          </a:xfrm>
          <a:prstGeom prst="borderCallout2">
            <a:avLst>
              <a:gd name="adj1" fmla="val 60892"/>
              <a:gd name="adj2" fmla="val 100758"/>
              <a:gd name="adj3" fmla="val 55178"/>
              <a:gd name="adj4" fmla="val 101514"/>
              <a:gd name="adj5" fmla="val 160714"/>
              <a:gd name="adj6" fmla="val 149696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chemeClr val="accent2">
                <a:lumMod val="60000"/>
                <a:lumOff val="4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El lider del equipo B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43" name="Line Callout 2 42"/>
          <p:cNvSpPr/>
          <p:nvPr/>
        </p:nvSpPr>
        <p:spPr>
          <a:xfrm>
            <a:off x="7276985" y="3651502"/>
            <a:ext cx="1724544" cy="548797"/>
          </a:xfrm>
          <a:prstGeom prst="borderCallout2">
            <a:avLst>
              <a:gd name="adj1" fmla="val 106606"/>
              <a:gd name="adj2" fmla="val 47122"/>
              <a:gd name="adj3" fmla="val 106607"/>
              <a:gd name="adj4" fmla="val 46969"/>
              <a:gd name="adj5" fmla="val 229285"/>
              <a:gd name="adj6" fmla="val -19395"/>
            </a:avLst>
          </a:prstGeom>
          <a:solidFill>
            <a:schemeClr val="accent3">
              <a:lumMod val="85000"/>
            </a:schemeClr>
          </a:solidFill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000090"/>
                </a:solidFill>
              </a:rPr>
              <a:t>Persona</a:t>
            </a:r>
          </a:p>
          <a:p>
            <a:pPr algn="ctr"/>
            <a:r>
              <a:rPr lang="es-MX" dirty="0" smtClean="0">
                <a:solidFill>
                  <a:srgbClr val="000090"/>
                </a:solidFill>
              </a:rPr>
              <a:t>“X”</a:t>
            </a:r>
            <a:endParaRPr lang="es-MX" dirty="0">
              <a:solidFill>
                <a:srgbClr val="00009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521910" y="4123816"/>
            <a:ext cx="752528" cy="158367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0846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9444</TotalTime>
  <Words>1349</Words>
  <Application>Microsoft Macintosh PowerPoint</Application>
  <PresentationFormat>On-screen Show (4:3)</PresentationFormat>
  <Paragraphs>335</Paragraphs>
  <Slides>31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Custom Design</vt:lpstr>
      <vt:lpstr>ClipArt</vt:lpstr>
      <vt:lpstr>PowerPoint Presentation</vt:lpstr>
      <vt:lpstr>Dos conceptos:  la participación y la competencia</vt:lpstr>
      <vt:lpstr>Hay muchos escritos sobre el cambio, pero …</vt:lpstr>
      <vt:lpstr>¿……?   </vt:lpstr>
      <vt:lpstr>¿……?   </vt:lpstr>
      <vt:lpstr>Algunos ejemplos de lo que es posible</vt:lpstr>
      <vt:lpstr>Sobre participación …..</vt:lpstr>
      <vt:lpstr>Actores en una  organización</vt:lpstr>
      <vt:lpstr>Relaciones de la persona “X”</vt:lpstr>
      <vt:lpstr>¿Qué conoce la persona “X” de sí mismo? </vt:lpstr>
      <vt:lpstr>¿Por qué fuerzas nos movemos? </vt:lpstr>
      <vt:lpstr>¿Por qué fuerzas nos movemos? </vt:lpstr>
      <vt:lpstr>¿Por qué fuerzas nos movemos? </vt:lpstr>
      <vt:lpstr>Relaciones de la persona “X”</vt:lpstr>
      <vt:lpstr>PowerPoint Presentation</vt:lpstr>
      <vt:lpstr>La eficacia del equipo</vt:lpstr>
      <vt:lpstr>Meredith Belbin: 9 tipos de los roles (patrones de comportamiento) de los miembros de un equipo</vt:lpstr>
      <vt:lpstr>Relaciones de la persona “X”</vt:lpstr>
      <vt:lpstr>Análisis de las partes interesadas</vt:lpstr>
      <vt:lpstr>Relaciones de la persona “X”</vt:lpstr>
      <vt:lpstr>PowerPoint Presentation</vt:lpstr>
      <vt:lpstr>Relaciones de la persona “X”</vt:lpstr>
      <vt:lpstr> ¿De la visión a los resultados?</vt:lpstr>
      <vt:lpstr>El plan y la realización de la comunicación</vt:lpstr>
      <vt:lpstr>ISO 9004 Autoevaluación - Comunicación</vt:lpstr>
      <vt:lpstr>ISO 9004 Autoevaluación - Comunicación</vt:lpstr>
      <vt:lpstr>Las decisiones  - ¿cómo las hacemos? </vt:lpstr>
      <vt:lpstr>ISO 10018:  Participación  y competencia</vt:lpstr>
      <vt:lpstr>PowerPoint Presentation</vt:lpstr>
      <vt:lpstr>¿Preguntas?</vt:lpstr>
      <vt:lpstr>           Información de contacto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</dc:creator>
  <cp:lastModifiedBy>Bob Alisic</cp:lastModifiedBy>
  <cp:revision>615</cp:revision>
  <cp:lastPrinted>2012-05-17T14:33:06Z</cp:lastPrinted>
  <dcterms:created xsi:type="dcterms:W3CDTF">2007-04-22T20:42:16Z</dcterms:created>
  <dcterms:modified xsi:type="dcterms:W3CDTF">2012-06-20T14:02:43Z</dcterms:modified>
</cp:coreProperties>
</file>